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74" r:id="rId2"/>
    <p:sldId id="275" r:id="rId3"/>
    <p:sldId id="268" r:id="rId4"/>
    <p:sldId id="277" r:id="rId5"/>
    <p:sldId id="276" r:id="rId6"/>
    <p:sldId id="278" r:id="rId7"/>
    <p:sldId id="279"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varScale="1">
        <p:scale>
          <a:sx n="108" d="100"/>
          <a:sy n="108" d="100"/>
        </p:scale>
        <p:origin x="65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0F29FC8-E360-4E88-97CA-403C16F396DA}" type="datetimeFigureOut">
              <a:rPr lang="en-GB" smtClean="0"/>
              <a:t>15/10/2020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9E200F-AA4F-430A-9F4D-0B70B15C87A6}" type="slidenum">
              <a:rPr lang="en-GB" smtClean="0"/>
              <a:t>‹#›</a:t>
            </a:fld>
            <a:endParaRPr lang="en-GB"/>
          </a:p>
        </p:txBody>
      </p:sp>
    </p:spTree>
    <p:extLst>
      <p:ext uri="{BB962C8B-B14F-4D97-AF65-F5344CB8AC3E}">
        <p14:creationId xmlns:p14="http://schemas.microsoft.com/office/powerpoint/2010/main" val="10898559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US" b="0" i="0" dirty="0">
                <a:solidFill>
                  <a:srgbClr val="3F3F42"/>
                </a:solidFill>
                <a:effectLst/>
                <a:latin typeface="ReithSans"/>
              </a:rPr>
              <a:t>In 1969 Yvonne Conolly became Britain's first female black headteacher.</a:t>
            </a:r>
          </a:p>
          <a:p>
            <a:pPr marL="228600" indent="-228600">
              <a:buAutoNum type="arabicPeriod"/>
            </a:pPr>
            <a:r>
              <a:rPr lang="en-US" b="0" i="0" dirty="0">
                <a:solidFill>
                  <a:srgbClr val="3F3F42"/>
                </a:solidFill>
                <a:effectLst/>
                <a:latin typeface="ReithSans"/>
              </a:rPr>
              <a:t>Viv Anderson – England’s first black international player</a:t>
            </a:r>
          </a:p>
          <a:p>
            <a:pPr marL="228600" indent="-228600">
              <a:buAutoNum type="arabicPeriod"/>
            </a:pPr>
            <a:r>
              <a:rPr lang="en-US" b="0" i="0" dirty="0">
                <a:solidFill>
                  <a:srgbClr val="3F3F42"/>
                </a:solidFill>
                <a:effectLst/>
                <a:latin typeface="ReithSans"/>
              </a:rPr>
              <a:t>Lewis Latimer who completed pioneering work on the lightbulb </a:t>
            </a:r>
            <a:endParaRPr lang="en-GB" dirty="0"/>
          </a:p>
        </p:txBody>
      </p:sp>
      <p:sp>
        <p:nvSpPr>
          <p:cNvPr id="4" name="Slide Number Placeholder 3"/>
          <p:cNvSpPr>
            <a:spLocks noGrp="1"/>
          </p:cNvSpPr>
          <p:nvPr>
            <p:ph type="sldNum" sz="quarter" idx="5"/>
          </p:nvPr>
        </p:nvSpPr>
        <p:spPr/>
        <p:txBody>
          <a:bodyPr/>
          <a:lstStyle/>
          <a:p>
            <a:fld id="{BC9E200F-AA4F-430A-9F4D-0B70B15C87A6}" type="slidenum">
              <a:rPr lang="en-GB" smtClean="0"/>
              <a:t>2</a:t>
            </a:fld>
            <a:endParaRPr lang="en-GB"/>
          </a:p>
        </p:txBody>
      </p:sp>
    </p:spTree>
    <p:extLst>
      <p:ext uri="{BB962C8B-B14F-4D97-AF65-F5344CB8AC3E}">
        <p14:creationId xmlns:p14="http://schemas.microsoft.com/office/powerpoint/2010/main" val="30246248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tiff"/><Relationship Id="rId1" Type="http://schemas.openxmlformats.org/officeDocument/2006/relationships/slideMaster" Target="../slideMasters/slideMaster1.xml"/><Relationship Id="rId4" Type="http://schemas.openxmlformats.org/officeDocument/2006/relationships/image" Target="../media/image3.tiff"/></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www.google.co.uk/url?sa=i&amp;rct=j&amp;q=&amp;esrc=s&amp;source=images&amp;cd=&amp;cad=rja&amp;uact=8&amp;ved=0ahUKEwiq_ai8yO_RAhXJaxQKHaO-AUcQjRwIBw&amp;url=http://www.broadway-academy.co.uk/&amp;bvm=bv.146073913,bs.2,d.ZGg&amp;psig=AFQjCNHhGaQ70GdDoVvYuDXC95LpzkH6EA&amp;ust=1486061454305150"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A477F8-6F01-4E96-9C67-AB1996D7B6E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5A8DCBD-55DE-449F-B4E8-7305ABB7F0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C969056-76F5-4C4A-B17A-E01AE449D0A7}"/>
              </a:ext>
            </a:extLst>
          </p:cNvPr>
          <p:cNvSpPr>
            <a:spLocks noGrp="1"/>
          </p:cNvSpPr>
          <p:nvPr>
            <p:ph type="dt" sz="half" idx="10"/>
          </p:nvPr>
        </p:nvSpPr>
        <p:spPr/>
        <p:txBody>
          <a:bodyPr/>
          <a:lstStyle/>
          <a:p>
            <a:fld id="{3EC1682D-E2B0-4273-87BA-A76C13916AAF}" type="datetimeFigureOut">
              <a:rPr lang="en-GB" smtClean="0"/>
              <a:t>15/10/2020</a:t>
            </a:fld>
            <a:endParaRPr lang="en-GB"/>
          </a:p>
        </p:txBody>
      </p:sp>
      <p:sp>
        <p:nvSpPr>
          <p:cNvPr id="5" name="Footer Placeholder 4">
            <a:extLst>
              <a:ext uri="{FF2B5EF4-FFF2-40B4-BE49-F238E27FC236}">
                <a16:creationId xmlns:a16="http://schemas.microsoft.com/office/drawing/2014/main" id="{85180626-0F0D-4296-9472-ED93D62EBEF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710AF81-2CC8-40C9-A01D-7FFDF8F947B3}"/>
              </a:ext>
            </a:extLst>
          </p:cNvPr>
          <p:cNvSpPr>
            <a:spLocks noGrp="1"/>
          </p:cNvSpPr>
          <p:nvPr>
            <p:ph type="sldNum" sz="quarter" idx="12"/>
          </p:nvPr>
        </p:nvSpPr>
        <p:spPr/>
        <p:txBody>
          <a:bodyPr/>
          <a:lstStyle/>
          <a:p>
            <a:fld id="{355D4BE9-FB95-4BCC-9CA9-B8262509955D}" type="slidenum">
              <a:rPr lang="en-GB" smtClean="0"/>
              <a:t>‹#›</a:t>
            </a:fld>
            <a:endParaRPr lang="en-GB"/>
          </a:p>
        </p:txBody>
      </p:sp>
    </p:spTree>
    <p:extLst>
      <p:ext uri="{BB962C8B-B14F-4D97-AF65-F5344CB8AC3E}">
        <p14:creationId xmlns:p14="http://schemas.microsoft.com/office/powerpoint/2010/main" val="37614452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2FA648-EE9D-49D2-946E-B304EA44D56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4B5BAB1-FEEB-4CD7-AE57-F20857358B6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9184640-1C1E-4F9A-898F-425A80D21907}"/>
              </a:ext>
            </a:extLst>
          </p:cNvPr>
          <p:cNvSpPr>
            <a:spLocks noGrp="1"/>
          </p:cNvSpPr>
          <p:nvPr>
            <p:ph type="dt" sz="half" idx="10"/>
          </p:nvPr>
        </p:nvSpPr>
        <p:spPr/>
        <p:txBody>
          <a:bodyPr/>
          <a:lstStyle/>
          <a:p>
            <a:fld id="{3EC1682D-E2B0-4273-87BA-A76C13916AAF}" type="datetimeFigureOut">
              <a:rPr lang="en-GB" smtClean="0"/>
              <a:t>15/10/2020</a:t>
            </a:fld>
            <a:endParaRPr lang="en-GB"/>
          </a:p>
        </p:txBody>
      </p:sp>
      <p:sp>
        <p:nvSpPr>
          <p:cNvPr id="5" name="Footer Placeholder 4">
            <a:extLst>
              <a:ext uri="{FF2B5EF4-FFF2-40B4-BE49-F238E27FC236}">
                <a16:creationId xmlns:a16="http://schemas.microsoft.com/office/drawing/2014/main" id="{2BB51BBD-935F-4506-8A1A-39AE497E38A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E9C900B-8A55-4D11-9C82-B8EFBB44E7DA}"/>
              </a:ext>
            </a:extLst>
          </p:cNvPr>
          <p:cNvSpPr>
            <a:spLocks noGrp="1"/>
          </p:cNvSpPr>
          <p:nvPr>
            <p:ph type="sldNum" sz="quarter" idx="12"/>
          </p:nvPr>
        </p:nvSpPr>
        <p:spPr/>
        <p:txBody>
          <a:bodyPr/>
          <a:lstStyle/>
          <a:p>
            <a:fld id="{355D4BE9-FB95-4BCC-9CA9-B8262509955D}" type="slidenum">
              <a:rPr lang="en-GB" smtClean="0"/>
              <a:t>‹#›</a:t>
            </a:fld>
            <a:endParaRPr lang="en-GB"/>
          </a:p>
        </p:txBody>
      </p:sp>
    </p:spTree>
    <p:extLst>
      <p:ext uri="{BB962C8B-B14F-4D97-AF65-F5344CB8AC3E}">
        <p14:creationId xmlns:p14="http://schemas.microsoft.com/office/powerpoint/2010/main" val="39744754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59EC55-E427-43BC-9422-8E032F033AB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259CA36-CC23-4FF3-96FD-369D3336705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2DC8458-2149-4591-AA73-5F427E412B12}"/>
              </a:ext>
            </a:extLst>
          </p:cNvPr>
          <p:cNvSpPr>
            <a:spLocks noGrp="1"/>
          </p:cNvSpPr>
          <p:nvPr>
            <p:ph type="dt" sz="half" idx="10"/>
          </p:nvPr>
        </p:nvSpPr>
        <p:spPr/>
        <p:txBody>
          <a:bodyPr/>
          <a:lstStyle/>
          <a:p>
            <a:fld id="{3EC1682D-E2B0-4273-87BA-A76C13916AAF}" type="datetimeFigureOut">
              <a:rPr lang="en-GB" smtClean="0"/>
              <a:t>15/10/2020</a:t>
            </a:fld>
            <a:endParaRPr lang="en-GB"/>
          </a:p>
        </p:txBody>
      </p:sp>
      <p:sp>
        <p:nvSpPr>
          <p:cNvPr id="5" name="Footer Placeholder 4">
            <a:extLst>
              <a:ext uri="{FF2B5EF4-FFF2-40B4-BE49-F238E27FC236}">
                <a16:creationId xmlns:a16="http://schemas.microsoft.com/office/drawing/2014/main" id="{CBFF042A-B28C-4223-9740-148407135A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066579F-AFE9-49AD-B1A5-25C78C6AE46E}"/>
              </a:ext>
            </a:extLst>
          </p:cNvPr>
          <p:cNvSpPr>
            <a:spLocks noGrp="1"/>
          </p:cNvSpPr>
          <p:nvPr>
            <p:ph type="sldNum" sz="quarter" idx="12"/>
          </p:nvPr>
        </p:nvSpPr>
        <p:spPr/>
        <p:txBody>
          <a:bodyPr/>
          <a:lstStyle/>
          <a:p>
            <a:fld id="{355D4BE9-FB95-4BCC-9CA9-B8262509955D}" type="slidenum">
              <a:rPr lang="en-GB" smtClean="0"/>
              <a:t>‹#›</a:t>
            </a:fld>
            <a:endParaRPr lang="en-GB"/>
          </a:p>
        </p:txBody>
      </p:sp>
    </p:spTree>
    <p:extLst>
      <p:ext uri="{BB962C8B-B14F-4D97-AF65-F5344CB8AC3E}">
        <p14:creationId xmlns:p14="http://schemas.microsoft.com/office/powerpoint/2010/main" val="3832866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23083F-1548-45D1-B336-EDD887AAB20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4C626BB-CD3B-479A-BFC8-A2D2ED2DB18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45E359E-C7D1-42E0-8F02-6F2FB93AE94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2D5410F-3241-4AD8-BF66-63C8DB9787D5}"/>
              </a:ext>
            </a:extLst>
          </p:cNvPr>
          <p:cNvSpPr>
            <a:spLocks noGrp="1"/>
          </p:cNvSpPr>
          <p:nvPr>
            <p:ph type="dt" sz="half" idx="10"/>
          </p:nvPr>
        </p:nvSpPr>
        <p:spPr/>
        <p:txBody>
          <a:bodyPr/>
          <a:lstStyle/>
          <a:p>
            <a:fld id="{3EC1682D-E2B0-4273-87BA-A76C13916AAF}" type="datetimeFigureOut">
              <a:rPr lang="en-GB" smtClean="0"/>
              <a:t>15/10/2020</a:t>
            </a:fld>
            <a:endParaRPr lang="en-GB"/>
          </a:p>
        </p:txBody>
      </p:sp>
      <p:sp>
        <p:nvSpPr>
          <p:cNvPr id="6" name="Footer Placeholder 5">
            <a:extLst>
              <a:ext uri="{FF2B5EF4-FFF2-40B4-BE49-F238E27FC236}">
                <a16:creationId xmlns:a16="http://schemas.microsoft.com/office/drawing/2014/main" id="{2A392C86-EB20-4090-96C0-9C07E01CB9C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F753E0B-2704-4FF1-A8A7-654492482671}"/>
              </a:ext>
            </a:extLst>
          </p:cNvPr>
          <p:cNvSpPr>
            <a:spLocks noGrp="1"/>
          </p:cNvSpPr>
          <p:nvPr>
            <p:ph type="sldNum" sz="quarter" idx="12"/>
          </p:nvPr>
        </p:nvSpPr>
        <p:spPr/>
        <p:txBody>
          <a:bodyPr/>
          <a:lstStyle/>
          <a:p>
            <a:fld id="{355D4BE9-FB95-4BCC-9CA9-B8262509955D}" type="slidenum">
              <a:rPr lang="en-GB" smtClean="0"/>
              <a:t>‹#›</a:t>
            </a:fld>
            <a:endParaRPr lang="en-GB"/>
          </a:p>
        </p:txBody>
      </p:sp>
    </p:spTree>
    <p:extLst>
      <p:ext uri="{BB962C8B-B14F-4D97-AF65-F5344CB8AC3E}">
        <p14:creationId xmlns:p14="http://schemas.microsoft.com/office/powerpoint/2010/main" val="36860697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D9A689-2F98-4B5F-A1AD-974EECFE201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0C4DD83-708D-472D-B06A-25DF3424BCF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B13F1E1-B59C-42B6-92AD-DDE4A38AA9D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B9CE95D-3AFF-43C8-B61C-5B971244CA1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C17DBCA-7D8D-4114-AF80-DC8AADE3055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58C5EFA-B974-4B70-BC75-7AAD6A7F7FA6}"/>
              </a:ext>
            </a:extLst>
          </p:cNvPr>
          <p:cNvSpPr>
            <a:spLocks noGrp="1"/>
          </p:cNvSpPr>
          <p:nvPr>
            <p:ph type="dt" sz="half" idx="10"/>
          </p:nvPr>
        </p:nvSpPr>
        <p:spPr/>
        <p:txBody>
          <a:bodyPr/>
          <a:lstStyle/>
          <a:p>
            <a:fld id="{3EC1682D-E2B0-4273-87BA-A76C13916AAF}" type="datetimeFigureOut">
              <a:rPr lang="en-GB" smtClean="0"/>
              <a:t>15/10/2020</a:t>
            </a:fld>
            <a:endParaRPr lang="en-GB"/>
          </a:p>
        </p:txBody>
      </p:sp>
      <p:sp>
        <p:nvSpPr>
          <p:cNvPr id="8" name="Footer Placeholder 7">
            <a:extLst>
              <a:ext uri="{FF2B5EF4-FFF2-40B4-BE49-F238E27FC236}">
                <a16:creationId xmlns:a16="http://schemas.microsoft.com/office/drawing/2014/main" id="{6F954232-BE2E-486C-847C-5B4955A52A5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0602C8E-EFA5-4D56-A4F5-26232B1B96DB}"/>
              </a:ext>
            </a:extLst>
          </p:cNvPr>
          <p:cNvSpPr>
            <a:spLocks noGrp="1"/>
          </p:cNvSpPr>
          <p:nvPr>
            <p:ph type="sldNum" sz="quarter" idx="12"/>
          </p:nvPr>
        </p:nvSpPr>
        <p:spPr/>
        <p:txBody>
          <a:bodyPr/>
          <a:lstStyle/>
          <a:p>
            <a:fld id="{355D4BE9-FB95-4BCC-9CA9-B8262509955D}" type="slidenum">
              <a:rPr lang="en-GB" smtClean="0"/>
              <a:t>‹#›</a:t>
            </a:fld>
            <a:endParaRPr lang="en-GB"/>
          </a:p>
        </p:txBody>
      </p:sp>
    </p:spTree>
    <p:extLst>
      <p:ext uri="{BB962C8B-B14F-4D97-AF65-F5344CB8AC3E}">
        <p14:creationId xmlns:p14="http://schemas.microsoft.com/office/powerpoint/2010/main" val="29056736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7089D2-60FD-4F63-95C2-1E9E144EF25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9AFE08E-40B5-4328-A65A-62BD294F7191}"/>
              </a:ext>
            </a:extLst>
          </p:cNvPr>
          <p:cNvSpPr>
            <a:spLocks noGrp="1"/>
          </p:cNvSpPr>
          <p:nvPr>
            <p:ph type="dt" sz="half" idx="10"/>
          </p:nvPr>
        </p:nvSpPr>
        <p:spPr/>
        <p:txBody>
          <a:bodyPr/>
          <a:lstStyle/>
          <a:p>
            <a:fld id="{3EC1682D-E2B0-4273-87BA-A76C13916AAF}" type="datetimeFigureOut">
              <a:rPr lang="en-GB" smtClean="0"/>
              <a:t>15/10/2020</a:t>
            </a:fld>
            <a:endParaRPr lang="en-GB"/>
          </a:p>
        </p:txBody>
      </p:sp>
      <p:sp>
        <p:nvSpPr>
          <p:cNvPr id="4" name="Footer Placeholder 3">
            <a:extLst>
              <a:ext uri="{FF2B5EF4-FFF2-40B4-BE49-F238E27FC236}">
                <a16:creationId xmlns:a16="http://schemas.microsoft.com/office/drawing/2014/main" id="{02A2174C-AAE1-4925-BB07-D50AEB1C2BB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30164BD-C568-4B6B-B84E-4F157364E2DC}"/>
              </a:ext>
            </a:extLst>
          </p:cNvPr>
          <p:cNvSpPr>
            <a:spLocks noGrp="1"/>
          </p:cNvSpPr>
          <p:nvPr>
            <p:ph type="sldNum" sz="quarter" idx="12"/>
          </p:nvPr>
        </p:nvSpPr>
        <p:spPr/>
        <p:txBody>
          <a:bodyPr/>
          <a:lstStyle/>
          <a:p>
            <a:fld id="{355D4BE9-FB95-4BCC-9CA9-B8262509955D}" type="slidenum">
              <a:rPr lang="en-GB" smtClean="0"/>
              <a:t>‹#›</a:t>
            </a:fld>
            <a:endParaRPr lang="en-GB"/>
          </a:p>
        </p:txBody>
      </p:sp>
    </p:spTree>
    <p:extLst>
      <p:ext uri="{BB962C8B-B14F-4D97-AF65-F5344CB8AC3E}">
        <p14:creationId xmlns:p14="http://schemas.microsoft.com/office/powerpoint/2010/main" val="22978204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B2349C-181C-415D-9A3F-B633B830AA68}"/>
              </a:ext>
            </a:extLst>
          </p:cNvPr>
          <p:cNvSpPr>
            <a:spLocks noGrp="1"/>
          </p:cNvSpPr>
          <p:nvPr>
            <p:ph type="dt" sz="half" idx="10"/>
          </p:nvPr>
        </p:nvSpPr>
        <p:spPr/>
        <p:txBody>
          <a:bodyPr/>
          <a:lstStyle/>
          <a:p>
            <a:fld id="{3EC1682D-E2B0-4273-87BA-A76C13916AAF}" type="datetimeFigureOut">
              <a:rPr lang="en-GB" smtClean="0"/>
              <a:t>15/10/2020</a:t>
            </a:fld>
            <a:endParaRPr lang="en-GB"/>
          </a:p>
        </p:txBody>
      </p:sp>
      <p:sp>
        <p:nvSpPr>
          <p:cNvPr id="3" name="Footer Placeholder 2">
            <a:extLst>
              <a:ext uri="{FF2B5EF4-FFF2-40B4-BE49-F238E27FC236}">
                <a16:creationId xmlns:a16="http://schemas.microsoft.com/office/drawing/2014/main" id="{CE093C38-659E-4362-A437-953DCB1E647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AC22B7E-E3C9-4AAA-BE81-DD87BE452195}"/>
              </a:ext>
            </a:extLst>
          </p:cNvPr>
          <p:cNvSpPr>
            <a:spLocks noGrp="1"/>
          </p:cNvSpPr>
          <p:nvPr>
            <p:ph type="sldNum" sz="quarter" idx="12"/>
          </p:nvPr>
        </p:nvSpPr>
        <p:spPr/>
        <p:txBody>
          <a:bodyPr/>
          <a:lstStyle/>
          <a:p>
            <a:fld id="{355D4BE9-FB95-4BCC-9CA9-B8262509955D}" type="slidenum">
              <a:rPr lang="en-GB" smtClean="0"/>
              <a:t>‹#›</a:t>
            </a:fld>
            <a:endParaRPr lang="en-GB"/>
          </a:p>
        </p:txBody>
      </p:sp>
    </p:spTree>
    <p:extLst>
      <p:ext uri="{BB962C8B-B14F-4D97-AF65-F5344CB8AC3E}">
        <p14:creationId xmlns:p14="http://schemas.microsoft.com/office/powerpoint/2010/main" val="25457433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450AB-33F0-4EA7-8E77-2A9B0D4E81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045233C-3331-4859-8172-48A5D9676A2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8AF9AE0-03C1-4DD1-AB48-ADD9088CED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4AA5E1-8DFC-4FF7-B458-AA401E70A42F}"/>
              </a:ext>
            </a:extLst>
          </p:cNvPr>
          <p:cNvSpPr>
            <a:spLocks noGrp="1"/>
          </p:cNvSpPr>
          <p:nvPr>
            <p:ph type="dt" sz="half" idx="10"/>
          </p:nvPr>
        </p:nvSpPr>
        <p:spPr/>
        <p:txBody>
          <a:bodyPr/>
          <a:lstStyle/>
          <a:p>
            <a:fld id="{3EC1682D-E2B0-4273-87BA-A76C13916AAF}" type="datetimeFigureOut">
              <a:rPr lang="en-GB" smtClean="0"/>
              <a:t>15/10/2020</a:t>
            </a:fld>
            <a:endParaRPr lang="en-GB"/>
          </a:p>
        </p:txBody>
      </p:sp>
      <p:sp>
        <p:nvSpPr>
          <p:cNvPr id="6" name="Footer Placeholder 5">
            <a:extLst>
              <a:ext uri="{FF2B5EF4-FFF2-40B4-BE49-F238E27FC236}">
                <a16:creationId xmlns:a16="http://schemas.microsoft.com/office/drawing/2014/main" id="{3D6EE0E4-A2E9-4C18-B8BB-7CECA75C56A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93E35ED-F459-4AD4-9B5B-1EE105B730BF}"/>
              </a:ext>
            </a:extLst>
          </p:cNvPr>
          <p:cNvSpPr>
            <a:spLocks noGrp="1"/>
          </p:cNvSpPr>
          <p:nvPr>
            <p:ph type="sldNum" sz="quarter" idx="12"/>
          </p:nvPr>
        </p:nvSpPr>
        <p:spPr/>
        <p:txBody>
          <a:bodyPr/>
          <a:lstStyle/>
          <a:p>
            <a:fld id="{355D4BE9-FB95-4BCC-9CA9-B8262509955D}" type="slidenum">
              <a:rPr lang="en-GB" smtClean="0"/>
              <a:t>‹#›</a:t>
            </a:fld>
            <a:endParaRPr lang="en-GB"/>
          </a:p>
        </p:txBody>
      </p:sp>
    </p:spTree>
    <p:extLst>
      <p:ext uri="{BB962C8B-B14F-4D97-AF65-F5344CB8AC3E}">
        <p14:creationId xmlns:p14="http://schemas.microsoft.com/office/powerpoint/2010/main" val="25055059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167064-003B-4F16-AB28-21C334781A5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2C51FFE-0DC8-411A-B271-D2DD6EB6BCD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8551911-4A40-4D51-A550-EA4370BF4CA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98DA739-5BAD-4205-8587-B1E0CA118272}"/>
              </a:ext>
            </a:extLst>
          </p:cNvPr>
          <p:cNvSpPr>
            <a:spLocks noGrp="1"/>
          </p:cNvSpPr>
          <p:nvPr>
            <p:ph type="dt" sz="half" idx="10"/>
          </p:nvPr>
        </p:nvSpPr>
        <p:spPr/>
        <p:txBody>
          <a:bodyPr/>
          <a:lstStyle/>
          <a:p>
            <a:fld id="{3EC1682D-E2B0-4273-87BA-A76C13916AAF}" type="datetimeFigureOut">
              <a:rPr lang="en-GB" smtClean="0"/>
              <a:t>15/10/2020</a:t>
            </a:fld>
            <a:endParaRPr lang="en-GB"/>
          </a:p>
        </p:txBody>
      </p:sp>
      <p:sp>
        <p:nvSpPr>
          <p:cNvPr id="6" name="Footer Placeholder 5">
            <a:extLst>
              <a:ext uri="{FF2B5EF4-FFF2-40B4-BE49-F238E27FC236}">
                <a16:creationId xmlns:a16="http://schemas.microsoft.com/office/drawing/2014/main" id="{F18EA897-9A21-4F3F-884E-B0D3CC23007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A059723-A315-4BC3-9607-6DAE24EEF1E9}"/>
              </a:ext>
            </a:extLst>
          </p:cNvPr>
          <p:cNvSpPr>
            <a:spLocks noGrp="1"/>
          </p:cNvSpPr>
          <p:nvPr>
            <p:ph type="sldNum" sz="quarter" idx="12"/>
          </p:nvPr>
        </p:nvSpPr>
        <p:spPr/>
        <p:txBody>
          <a:bodyPr/>
          <a:lstStyle/>
          <a:p>
            <a:fld id="{355D4BE9-FB95-4BCC-9CA9-B8262509955D}" type="slidenum">
              <a:rPr lang="en-GB" smtClean="0"/>
              <a:t>‹#›</a:t>
            </a:fld>
            <a:endParaRPr lang="en-GB"/>
          </a:p>
        </p:txBody>
      </p:sp>
    </p:spTree>
    <p:extLst>
      <p:ext uri="{BB962C8B-B14F-4D97-AF65-F5344CB8AC3E}">
        <p14:creationId xmlns:p14="http://schemas.microsoft.com/office/powerpoint/2010/main" val="9161280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A2439-C49B-4C26-B3D2-9B88FD362E6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5FADDCF-5B02-4F18-94FF-2A8C619556B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303D20-00F0-4A1D-B117-041B4B30F0EF}"/>
              </a:ext>
            </a:extLst>
          </p:cNvPr>
          <p:cNvSpPr>
            <a:spLocks noGrp="1"/>
          </p:cNvSpPr>
          <p:nvPr>
            <p:ph type="dt" sz="half" idx="10"/>
          </p:nvPr>
        </p:nvSpPr>
        <p:spPr/>
        <p:txBody>
          <a:bodyPr/>
          <a:lstStyle/>
          <a:p>
            <a:fld id="{3EC1682D-E2B0-4273-87BA-A76C13916AAF}" type="datetimeFigureOut">
              <a:rPr lang="en-GB" smtClean="0"/>
              <a:t>15/10/2020</a:t>
            </a:fld>
            <a:endParaRPr lang="en-GB"/>
          </a:p>
        </p:txBody>
      </p:sp>
      <p:sp>
        <p:nvSpPr>
          <p:cNvPr id="5" name="Footer Placeholder 4">
            <a:extLst>
              <a:ext uri="{FF2B5EF4-FFF2-40B4-BE49-F238E27FC236}">
                <a16:creationId xmlns:a16="http://schemas.microsoft.com/office/drawing/2014/main" id="{321B9E34-C959-44C4-B323-037CF35E849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72B0854-C5E6-4E58-8C78-EB85E3F2B500}"/>
              </a:ext>
            </a:extLst>
          </p:cNvPr>
          <p:cNvSpPr>
            <a:spLocks noGrp="1"/>
          </p:cNvSpPr>
          <p:nvPr>
            <p:ph type="sldNum" sz="quarter" idx="12"/>
          </p:nvPr>
        </p:nvSpPr>
        <p:spPr/>
        <p:txBody>
          <a:bodyPr/>
          <a:lstStyle/>
          <a:p>
            <a:fld id="{355D4BE9-FB95-4BCC-9CA9-B8262509955D}" type="slidenum">
              <a:rPr lang="en-GB" smtClean="0"/>
              <a:t>‹#›</a:t>
            </a:fld>
            <a:endParaRPr lang="en-GB"/>
          </a:p>
        </p:txBody>
      </p:sp>
    </p:spTree>
    <p:extLst>
      <p:ext uri="{BB962C8B-B14F-4D97-AF65-F5344CB8AC3E}">
        <p14:creationId xmlns:p14="http://schemas.microsoft.com/office/powerpoint/2010/main" val="8230675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9DAD72E-C578-4470-B7AC-1CBB79F6D38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06B5B10-88F7-4C58-8242-0717F8BB20A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6A6354C-210E-4A90-842C-3311341830D3}"/>
              </a:ext>
            </a:extLst>
          </p:cNvPr>
          <p:cNvSpPr>
            <a:spLocks noGrp="1"/>
          </p:cNvSpPr>
          <p:nvPr>
            <p:ph type="dt" sz="half" idx="10"/>
          </p:nvPr>
        </p:nvSpPr>
        <p:spPr/>
        <p:txBody>
          <a:bodyPr/>
          <a:lstStyle/>
          <a:p>
            <a:fld id="{3EC1682D-E2B0-4273-87BA-A76C13916AAF}" type="datetimeFigureOut">
              <a:rPr lang="en-GB" smtClean="0"/>
              <a:t>15/10/2020</a:t>
            </a:fld>
            <a:endParaRPr lang="en-GB"/>
          </a:p>
        </p:txBody>
      </p:sp>
      <p:sp>
        <p:nvSpPr>
          <p:cNvPr id="5" name="Footer Placeholder 4">
            <a:extLst>
              <a:ext uri="{FF2B5EF4-FFF2-40B4-BE49-F238E27FC236}">
                <a16:creationId xmlns:a16="http://schemas.microsoft.com/office/drawing/2014/main" id="{0F44512A-5507-4865-ABFD-B8EBD842D3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618311-C6E7-458A-B159-1313A8D39605}"/>
              </a:ext>
            </a:extLst>
          </p:cNvPr>
          <p:cNvSpPr>
            <a:spLocks noGrp="1"/>
          </p:cNvSpPr>
          <p:nvPr>
            <p:ph type="sldNum" sz="quarter" idx="12"/>
          </p:nvPr>
        </p:nvSpPr>
        <p:spPr/>
        <p:txBody>
          <a:bodyPr/>
          <a:lstStyle/>
          <a:p>
            <a:fld id="{355D4BE9-FB95-4BCC-9CA9-B8262509955D}" type="slidenum">
              <a:rPr lang="en-GB" smtClean="0"/>
              <a:t>‹#›</a:t>
            </a:fld>
            <a:endParaRPr lang="en-GB"/>
          </a:p>
        </p:txBody>
      </p:sp>
    </p:spTree>
    <p:extLst>
      <p:ext uri="{BB962C8B-B14F-4D97-AF65-F5344CB8AC3E}">
        <p14:creationId xmlns:p14="http://schemas.microsoft.com/office/powerpoint/2010/main" val="32988426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Introduction">
    <p:spTree>
      <p:nvGrpSpPr>
        <p:cNvPr id="1" name=""/>
        <p:cNvGrpSpPr/>
        <p:nvPr/>
      </p:nvGrpSpPr>
      <p:grpSpPr>
        <a:xfrm>
          <a:off x="0" y="0"/>
          <a:ext cx="0" cy="0"/>
          <a:chOff x="0" y="0"/>
          <a:chExt cx="0" cy="0"/>
        </a:xfrm>
      </p:grpSpPr>
      <p:sp>
        <p:nvSpPr>
          <p:cNvPr id="6" name="TextBox 5"/>
          <p:cNvSpPr txBox="1"/>
          <p:nvPr userDrawn="1"/>
        </p:nvSpPr>
        <p:spPr>
          <a:xfrm>
            <a:off x="6576053" y="116632"/>
            <a:ext cx="4840364" cy="523220"/>
          </a:xfrm>
          <a:prstGeom prst="rect">
            <a:avLst/>
          </a:prstGeom>
          <a:noFill/>
        </p:spPr>
        <p:txBody>
          <a:bodyPr wrap="none" rtlCol="0">
            <a:spAutoFit/>
          </a:bodyPr>
          <a:lstStyle/>
          <a:p>
            <a:fld id="{27F85265-1FB5-0B4E-8CF7-069046501245}" type="datetime2">
              <a:rPr lang="en-GB" sz="2800" smtClean="0">
                <a:latin typeface="Rockwell" charset="0"/>
                <a:ea typeface="Rockwell" charset="0"/>
                <a:cs typeface="Rockwell" charset="0"/>
              </a:rPr>
              <a:t>Thursday, 15 October 2020</a:t>
            </a:fld>
            <a:endParaRPr lang="en-US" sz="2800" dirty="0">
              <a:latin typeface="Rockwell" charset="0"/>
              <a:ea typeface="Rockwell" charset="0"/>
              <a:cs typeface="Rockwell" charset="0"/>
            </a:endParaRPr>
          </a:p>
        </p:txBody>
      </p:sp>
      <p:sp>
        <p:nvSpPr>
          <p:cNvPr id="2" name="Rectangle 1"/>
          <p:cNvSpPr/>
          <p:nvPr userDrawn="1"/>
        </p:nvSpPr>
        <p:spPr>
          <a:xfrm>
            <a:off x="431371" y="908720"/>
            <a:ext cx="11329259" cy="1152128"/>
          </a:xfrm>
          <a:prstGeom prst="rect">
            <a:avLst/>
          </a:prstGeom>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3" name="Rectangle 2"/>
          <p:cNvSpPr/>
          <p:nvPr userDrawn="1"/>
        </p:nvSpPr>
        <p:spPr>
          <a:xfrm>
            <a:off x="431371" y="2132856"/>
            <a:ext cx="11329259" cy="1152128"/>
          </a:xfrm>
          <a:prstGeom prst="rect">
            <a:avLst/>
          </a:prstGeom>
        </p:spPr>
        <p:style>
          <a:lnRef idx="2">
            <a:schemeClr val="accent4"/>
          </a:lnRef>
          <a:fillRef idx="1">
            <a:schemeClr val="lt1"/>
          </a:fillRef>
          <a:effectRef idx="0">
            <a:schemeClr val="accent4"/>
          </a:effectRef>
          <a:fontRef idx="minor">
            <a:schemeClr val="dk1"/>
          </a:fontRef>
        </p:style>
        <p:txBody>
          <a:bodyPr rtlCol="0" anchor="t"/>
          <a:lstStyle/>
          <a:p>
            <a:pPr algn="l"/>
            <a:r>
              <a:rPr lang="en-US" sz="1800" b="1" dirty="0"/>
              <a:t>Learning Question</a:t>
            </a:r>
          </a:p>
        </p:txBody>
      </p:sp>
      <p:sp>
        <p:nvSpPr>
          <p:cNvPr id="5" name="Rectangle 4"/>
          <p:cNvSpPr/>
          <p:nvPr userDrawn="1"/>
        </p:nvSpPr>
        <p:spPr>
          <a:xfrm>
            <a:off x="431371" y="3501008"/>
            <a:ext cx="5472608" cy="3096344"/>
          </a:xfrm>
          <a:prstGeom prst="rect">
            <a:avLst/>
          </a:prstGeom>
        </p:spPr>
        <p:style>
          <a:lnRef idx="2">
            <a:schemeClr val="accent1"/>
          </a:lnRef>
          <a:fillRef idx="1">
            <a:schemeClr val="lt1"/>
          </a:fillRef>
          <a:effectRef idx="0">
            <a:schemeClr val="accent1"/>
          </a:effectRef>
          <a:fontRef idx="minor">
            <a:schemeClr val="dk1"/>
          </a:fontRef>
        </p:style>
        <p:txBody>
          <a:bodyPr rtlCol="0" anchor="t"/>
          <a:lstStyle/>
          <a:p>
            <a:pPr algn="l"/>
            <a:r>
              <a:rPr lang="en-US" sz="1800" b="1" dirty="0"/>
              <a:t>Lesson Vocabulary</a:t>
            </a:r>
          </a:p>
        </p:txBody>
      </p:sp>
      <p:sp>
        <p:nvSpPr>
          <p:cNvPr id="7" name="Rectangle 6"/>
          <p:cNvSpPr/>
          <p:nvPr userDrawn="1"/>
        </p:nvSpPr>
        <p:spPr>
          <a:xfrm>
            <a:off x="6288021" y="3501008"/>
            <a:ext cx="5472608" cy="3096344"/>
          </a:xfrm>
          <a:prstGeom prst="rect">
            <a:avLst/>
          </a:prstGeom>
        </p:spPr>
        <p:style>
          <a:lnRef idx="2">
            <a:schemeClr val="accent6"/>
          </a:lnRef>
          <a:fillRef idx="1">
            <a:schemeClr val="lt1"/>
          </a:fillRef>
          <a:effectRef idx="0">
            <a:schemeClr val="accent6"/>
          </a:effectRef>
          <a:fontRef idx="minor">
            <a:schemeClr val="dk1"/>
          </a:fontRef>
        </p:style>
        <p:txBody>
          <a:bodyPr rtlCol="0" anchor="t"/>
          <a:lstStyle/>
          <a:p>
            <a:pPr algn="l"/>
            <a:r>
              <a:rPr lang="en-US" sz="1800" b="1" dirty="0"/>
              <a:t>Do Now Recap</a:t>
            </a:r>
            <a:r>
              <a:rPr lang="en-US" sz="1800" b="1" baseline="0" dirty="0"/>
              <a:t> Questions:</a:t>
            </a:r>
            <a:endParaRPr lang="en-US" sz="1800" b="1" dirty="0"/>
          </a:p>
        </p:txBody>
      </p:sp>
      <p:sp>
        <p:nvSpPr>
          <p:cNvPr id="8" name="Content Placeholder 7"/>
          <p:cNvSpPr>
            <a:spLocks noGrp="1"/>
          </p:cNvSpPr>
          <p:nvPr>
            <p:ph sz="quarter" idx="10" hasCustomPrompt="1"/>
          </p:nvPr>
        </p:nvSpPr>
        <p:spPr>
          <a:xfrm>
            <a:off x="431800" y="908051"/>
            <a:ext cx="11328400" cy="1152525"/>
          </a:xfrm>
        </p:spPr>
        <p:txBody>
          <a:bodyPr anchor="ctr"/>
          <a:lstStyle>
            <a:lvl1pPr algn="ctr">
              <a:defRPr b="1" u="sng" baseline="0">
                <a:latin typeface="Rockwell" charset="0"/>
                <a:ea typeface="Rockwell" charset="0"/>
                <a:cs typeface="Rockwell" charset="0"/>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Title</a:t>
            </a:r>
          </a:p>
        </p:txBody>
      </p:sp>
      <p:sp>
        <p:nvSpPr>
          <p:cNvPr id="10" name="Content Placeholder 9"/>
          <p:cNvSpPr>
            <a:spLocks noGrp="1"/>
          </p:cNvSpPr>
          <p:nvPr>
            <p:ph sz="quarter" idx="11"/>
          </p:nvPr>
        </p:nvSpPr>
        <p:spPr>
          <a:xfrm>
            <a:off x="431800" y="2492376"/>
            <a:ext cx="11328400" cy="792163"/>
          </a:xfrm>
        </p:spPr>
        <p:txBody>
          <a:bodyPr/>
          <a:lstStyle/>
          <a:p>
            <a:pPr lvl="0"/>
            <a:endParaRPr lang="en-US" dirty="0"/>
          </a:p>
        </p:txBody>
      </p:sp>
      <p:sp>
        <p:nvSpPr>
          <p:cNvPr id="12" name="Content Placeholder 11"/>
          <p:cNvSpPr>
            <a:spLocks noGrp="1"/>
          </p:cNvSpPr>
          <p:nvPr>
            <p:ph sz="quarter" idx="12"/>
          </p:nvPr>
        </p:nvSpPr>
        <p:spPr>
          <a:xfrm>
            <a:off x="431800" y="3860800"/>
            <a:ext cx="5471584" cy="2736850"/>
          </a:xfrm>
        </p:spPr>
        <p:txBody>
          <a:bodyPr/>
          <a:lstStyle/>
          <a:p>
            <a:pPr lvl="0"/>
            <a:endParaRPr lang="en-US" dirty="0"/>
          </a:p>
        </p:txBody>
      </p:sp>
      <p:sp>
        <p:nvSpPr>
          <p:cNvPr id="13" name="Content Placeholder 11"/>
          <p:cNvSpPr>
            <a:spLocks noGrp="1"/>
          </p:cNvSpPr>
          <p:nvPr>
            <p:ph sz="quarter" idx="13"/>
          </p:nvPr>
        </p:nvSpPr>
        <p:spPr>
          <a:xfrm>
            <a:off x="6288616" y="3860800"/>
            <a:ext cx="5471584" cy="2736850"/>
          </a:xfrm>
        </p:spPr>
        <p:txBody>
          <a:bodyPr/>
          <a:lstStyle/>
          <a:p>
            <a:pPr lvl="0"/>
            <a:endParaRPr lang="en-US"/>
          </a:p>
        </p:txBody>
      </p:sp>
      <p:pic>
        <p:nvPicPr>
          <p:cNvPr id="14" name="Picture 13"/>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484345" y="95705"/>
            <a:ext cx="960107" cy="720080"/>
          </a:xfrm>
          <a:prstGeom prst="rect">
            <a:avLst/>
          </a:prstGeom>
        </p:spPr>
      </p:pic>
      <p:pic>
        <p:nvPicPr>
          <p:cNvPr id="15" name="Picture 14"/>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407063" y="63541"/>
            <a:ext cx="1152128" cy="864096"/>
          </a:xfrm>
          <a:prstGeom prst="rect">
            <a:avLst/>
          </a:prstGeom>
        </p:spPr>
      </p:pic>
      <p:pic>
        <p:nvPicPr>
          <p:cNvPr id="16" name="Picture 15"/>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2735627" y="290615"/>
            <a:ext cx="1295467" cy="370104"/>
          </a:xfrm>
          <a:prstGeom prst="rect">
            <a:avLst/>
          </a:prstGeom>
        </p:spPr>
      </p:pic>
    </p:spTree>
    <p:extLst>
      <p:ext uri="{BB962C8B-B14F-4D97-AF65-F5344CB8AC3E}">
        <p14:creationId xmlns:p14="http://schemas.microsoft.com/office/powerpoint/2010/main" val="20801881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Vocabulary editable">
    <p:spTree>
      <p:nvGrpSpPr>
        <p:cNvPr id="1" name=""/>
        <p:cNvGrpSpPr/>
        <p:nvPr/>
      </p:nvGrpSpPr>
      <p:grpSpPr>
        <a:xfrm>
          <a:off x="0" y="0"/>
          <a:ext cx="0" cy="0"/>
          <a:chOff x="0" y="0"/>
          <a:chExt cx="0" cy="0"/>
        </a:xfrm>
      </p:grpSpPr>
      <p:sp>
        <p:nvSpPr>
          <p:cNvPr id="6" name="Rectangle 5"/>
          <p:cNvSpPr/>
          <p:nvPr userDrawn="1"/>
        </p:nvSpPr>
        <p:spPr>
          <a:xfrm>
            <a:off x="239349" y="188641"/>
            <a:ext cx="3865417" cy="646331"/>
          </a:xfrm>
          <a:prstGeom prst="rect">
            <a:avLst/>
          </a:prstGeom>
        </p:spPr>
        <p:txBody>
          <a:bodyPr wrap="none">
            <a:spAutoFit/>
          </a:bodyPr>
          <a:lstStyle/>
          <a:p>
            <a:r>
              <a:rPr lang="en-US" sz="3600" b="1" dirty="0">
                <a:solidFill>
                  <a:srgbClr val="00B050"/>
                </a:solidFill>
                <a:latin typeface="Rockwell" panose="02060603020205020403" pitchFamily="18" charset="0"/>
              </a:rPr>
              <a:t>New vocabulary</a:t>
            </a:r>
            <a:endParaRPr lang="en-GB" sz="3600" b="1" dirty="0">
              <a:solidFill>
                <a:srgbClr val="00B050"/>
              </a:solidFill>
              <a:latin typeface="Rockwell" panose="02060603020205020403" pitchFamily="18" charset="0"/>
            </a:endParaRPr>
          </a:p>
        </p:txBody>
      </p:sp>
      <p:sp>
        <p:nvSpPr>
          <p:cNvPr id="7" name="Rectangle 6"/>
          <p:cNvSpPr/>
          <p:nvPr userDrawn="1"/>
        </p:nvSpPr>
        <p:spPr>
          <a:xfrm>
            <a:off x="239350" y="980728"/>
            <a:ext cx="5664629" cy="936104"/>
          </a:xfrm>
          <a:prstGeom prst="rect">
            <a:avLst/>
          </a:prstGeom>
        </p:spPr>
        <p:style>
          <a:lnRef idx="2">
            <a:schemeClr val="accent6"/>
          </a:lnRef>
          <a:fillRef idx="1">
            <a:schemeClr val="lt1"/>
          </a:fillRef>
          <a:effectRef idx="0">
            <a:schemeClr val="accent6"/>
          </a:effectRef>
          <a:fontRef idx="minor">
            <a:schemeClr val="dk1"/>
          </a:fontRef>
        </p:style>
        <p:txBody>
          <a:bodyPr rtlCol="0" anchor="t"/>
          <a:lstStyle/>
          <a:p>
            <a:pPr algn="l"/>
            <a:r>
              <a:rPr lang="en-US" sz="1800" b="1" dirty="0"/>
              <a:t>New</a:t>
            </a:r>
            <a:r>
              <a:rPr lang="en-US" sz="1800" b="1" baseline="0" dirty="0"/>
              <a:t> Word</a:t>
            </a:r>
            <a:endParaRPr lang="en-US" sz="1800" b="1" dirty="0"/>
          </a:p>
        </p:txBody>
      </p:sp>
      <p:sp>
        <p:nvSpPr>
          <p:cNvPr id="8" name="Rectangle 7"/>
          <p:cNvSpPr/>
          <p:nvPr userDrawn="1"/>
        </p:nvSpPr>
        <p:spPr>
          <a:xfrm>
            <a:off x="239350" y="2062589"/>
            <a:ext cx="11713301" cy="1006372"/>
          </a:xfrm>
          <a:prstGeom prst="rect">
            <a:avLst/>
          </a:prstGeom>
        </p:spPr>
        <p:style>
          <a:lnRef idx="2">
            <a:schemeClr val="accent6"/>
          </a:lnRef>
          <a:fillRef idx="1">
            <a:schemeClr val="lt1"/>
          </a:fillRef>
          <a:effectRef idx="0">
            <a:schemeClr val="accent6"/>
          </a:effectRef>
          <a:fontRef idx="minor">
            <a:schemeClr val="dk1"/>
          </a:fontRef>
        </p:style>
        <p:txBody>
          <a:bodyPr rtlCol="0" anchor="t"/>
          <a:lstStyle/>
          <a:p>
            <a:pPr algn="l"/>
            <a:r>
              <a:rPr lang="en-US" sz="1800" b="1" dirty="0"/>
              <a:t>Definition / synonyms</a:t>
            </a:r>
          </a:p>
        </p:txBody>
      </p:sp>
      <p:sp>
        <p:nvSpPr>
          <p:cNvPr id="9" name="Rectangle 8"/>
          <p:cNvSpPr/>
          <p:nvPr userDrawn="1"/>
        </p:nvSpPr>
        <p:spPr>
          <a:xfrm>
            <a:off x="239350" y="3214718"/>
            <a:ext cx="11713301" cy="1798458"/>
          </a:xfrm>
          <a:prstGeom prst="rect">
            <a:avLst/>
          </a:prstGeom>
        </p:spPr>
        <p:style>
          <a:lnRef idx="2">
            <a:schemeClr val="accent6"/>
          </a:lnRef>
          <a:fillRef idx="1">
            <a:schemeClr val="lt1"/>
          </a:fillRef>
          <a:effectRef idx="0">
            <a:schemeClr val="accent6"/>
          </a:effectRef>
          <a:fontRef idx="minor">
            <a:schemeClr val="dk1"/>
          </a:fontRef>
        </p:style>
        <p:txBody>
          <a:bodyPr rtlCol="0" anchor="t"/>
          <a:lstStyle/>
          <a:p>
            <a:pPr algn="l"/>
            <a:r>
              <a:rPr lang="en-US" sz="1800" b="1" dirty="0"/>
              <a:t>Word in context</a:t>
            </a:r>
          </a:p>
        </p:txBody>
      </p:sp>
      <p:sp>
        <p:nvSpPr>
          <p:cNvPr id="10" name="Rectangle 9"/>
          <p:cNvSpPr/>
          <p:nvPr userDrawn="1"/>
        </p:nvSpPr>
        <p:spPr>
          <a:xfrm>
            <a:off x="239350" y="5145480"/>
            <a:ext cx="11713301" cy="1523880"/>
          </a:xfrm>
          <a:prstGeom prst="rect">
            <a:avLst/>
          </a:prstGeom>
        </p:spPr>
        <p:style>
          <a:lnRef idx="2">
            <a:schemeClr val="accent6"/>
          </a:lnRef>
          <a:fillRef idx="1">
            <a:schemeClr val="lt1"/>
          </a:fillRef>
          <a:effectRef idx="0">
            <a:schemeClr val="accent6"/>
          </a:effectRef>
          <a:fontRef idx="minor">
            <a:schemeClr val="dk1"/>
          </a:fontRef>
        </p:style>
        <p:txBody>
          <a:bodyPr rtlCol="0" anchor="t"/>
          <a:lstStyle/>
          <a:p>
            <a:pPr algn="l"/>
            <a:r>
              <a:rPr lang="en-US" sz="1800" b="1" dirty="0"/>
              <a:t>Application</a:t>
            </a:r>
          </a:p>
        </p:txBody>
      </p:sp>
      <p:sp>
        <p:nvSpPr>
          <p:cNvPr id="12" name="Picture Placeholder 11"/>
          <p:cNvSpPr>
            <a:spLocks noGrp="1"/>
          </p:cNvSpPr>
          <p:nvPr>
            <p:ph type="pic" sz="quarter" idx="10"/>
          </p:nvPr>
        </p:nvSpPr>
        <p:spPr>
          <a:xfrm>
            <a:off x="6479118" y="188913"/>
            <a:ext cx="5473700" cy="1727200"/>
          </a:xfrm>
          <a:prstGeom prst="rect">
            <a:avLst/>
          </a:prstGeom>
        </p:spPr>
        <p:txBody>
          <a:bodyPr/>
          <a:lstStyle/>
          <a:p>
            <a:endParaRPr lang="en-US"/>
          </a:p>
        </p:txBody>
      </p:sp>
      <p:sp>
        <p:nvSpPr>
          <p:cNvPr id="14" name="Content Placeholder 13"/>
          <p:cNvSpPr>
            <a:spLocks noGrp="1"/>
          </p:cNvSpPr>
          <p:nvPr>
            <p:ph sz="quarter" idx="11"/>
          </p:nvPr>
        </p:nvSpPr>
        <p:spPr>
          <a:xfrm>
            <a:off x="239184" y="1267018"/>
            <a:ext cx="5664200" cy="649095"/>
          </a:xfrm>
          <a:prstGeom prst="rect">
            <a:avLst/>
          </a:prstGeom>
        </p:spPr>
        <p:txBody>
          <a:bodyPr/>
          <a:lstStyle/>
          <a:p>
            <a:pPr lvl="0"/>
            <a:endParaRPr lang="en-US" dirty="0"/>
          </a:p>
        </p:txBody>
      </p:sp>
      <p:sp>
        <p:nvSpPr>
          <p:cNvPr id="15" name="Content Placeholder 13"/>
          <p:cNvSpPr>
            <a:spLocks noGrp="1"/>
          </p:cNvSpPr>
          <p:nvPr>
            <p:ph sz="quarter" idx="12"/>
          </p:nvPr>
        </p:nvSpPr>
        <p:spPr>
          <a:xfrm>
            <a:off x="239184" y="2348880"/>
            <a:ext cx="11713467" cy="720081"/>
          </a:xfrm>
          <a:prstGeom prst="rect">
            <a:avLst/>
          </a:prstGeom>
        </p:spPr>
        <p:txBody>
          <a:bodyPr/>
          <a:lstStyle/>
          <a:p>
            <a:pPr lvl="0"/>
            <a:endParaRPr lang="en-US" dirty="0"/>
          </a:p>
        </p:txBody>
      </p:sp>
      <p:sp>
        <p:nvSpPr>
          <p:cNvPr id="16" name="Content Placeholder 13"/>
          <p:cNvSpPr>
            <a:spLocks noGrp="1"/>
          </p:cNvSpPr>
          <p:nvPr>
            <p:ph sz="quarter" idx="13"/>
          </p:nvPr>
        </p:nvSpPr>
        <p:spPr>
          <a:xfrm>
            <a:off x="239184" y="3501007"/>
            <a:ext cx="11713467" cy="1512169"/>
          </a:xfrm>
          <a:prstGeom prst="rect">
            <a:avLst/>
          </a:prstGeom>
        </p:spPr>
        <p:txBody>
          <a:bodyPr/>
          <a:lstStyle/>
          <a:p>
            <a:pPr lvl="0"/>
            <a:endParaRPr lang="en-US" dirty="0"/>
          </a:p>
        </p:txBody>
      </p:sp>
      <p:sp>
        <p:nvSpPr>
          <p:cNvPr id="17" name="Content Placeholder 13"/>
          <p:cNvSpPr>
            <a:spLocks noGrp="1"/>
          </p:cNvSpPr>
          <p:nvPr>
            <p:ph sz="quarter" idx="14"/>
          </p:nvPr>
        </p:nvSpPr>
        <p:spPr>
          <a:xfrm>
            <a:off x="239184" y="5445220"/>
            <a:ext cx="11713467" cy="1224140"/>
          </a:xfrm>
          <a:prstGeom prst="rect">
            <a:avLst/>
          </a:prstGeom>
        </p:spPr>
        <p:txBody>
          <a:bodyPr/>
          <a:lstStyle>
            <a:lvl1pPr>
              <a:defRPr>
                <a:solidFill>
                  <a:srgbClr val="FF0000"/>
                </a:solidFill>
              </a:defRPr>
            </a:lvl1pPr>
          </a:lstStyle>
          <a:p>
            <a:pPr lvl="0"/>
            <a:endParaRPr lang="en-US" dirty="0"/>
          </a:p>
        </p:txBody>
      </p:sp>
      <p:pic>
        <p:nvPicPr>
          <p:cNvPr id="13" name="Picture 4" descr="Image result for broadway academy logo">
            <a:hlinkClick r:id="rId2"/>
          </p:cNvPr>
          <p:cNvPicPr>
            <a:picLocks noChangeAspect="1" noChangeArrowheads="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11376587" y="6132154"/>
            <a:ext cx="601115" cy="7258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27689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32E4F50-F6CA-452A-8A22-5CA0342E9D8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3A4FF0A-DE33-49FA-ADB2-1BC655598FB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1CAE68-3A42-412D-97DD-0345B8BE933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EC1682D-E2B0-4273-87BA-A76C13916AAF}" type="datetimeFigureOut">
              <a:rPr lang="en-GB" smtClean="0"/>
              <a:t>15/10/2020</a:t>
            </a:fld>
            <a:endParaRPr lang="en-GB"/>
          </a:p>
        </p:txBody>
      </p:sp>
      <p:sp>
        <p:nvSpPr>
          <p:cNvPr id="5" name="Footer Placeholder 4">
            <a:extLst>
              <a:ext uri="{FF2B5EF4-FFF2-40B4-BE49-F238E27FC236}">
                <a16:creationId xmlns:a16="http://schemas.microsoft.com/office/drawing/2014/main" id="{CFF3E000-BD59-4213-8E71-57FE1961ABE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7DE23C9-9CC5-4E0D-BC8C-929A9F6638A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5D4BE9-FB95-4BCC-9CA9-B8262509955D}" type="slidenum">
              <a:rPr lang="en-GB" smtClean="0"/>
              <a:t>‹#›</a:t>
            </a:fld>
            <a:endParaRPr lang="en-GB"/>
          </a:p>
        </p:txBody>
      </p:sp>
    </p:spTree>
    <p:extLst>
      <p:ext uri="{BB962C8B-B14F-4D97-AF65-F5344CB8AC3E}">
        <p14:creationId xmlns:p14="http://schemas.microsoft.com/office/powerpoint/2010/main" val="33734788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0"/>
          </p:nvPr>
        </p:nvSpPr>
        <p:spPr/>
        <p:txBody>
          <a:bodyPr/>
          <a:lstStyle/>
          <a:p>
            <a:pPr marL="0" indent="0">
              <a:buNone/>
            </a:pPr>
            <a:r>
              <a:rPr lang="en-US" dirty="0"/>
              <a:t>Black History Month: Still I Rise </a:t>
            </a:r>
            <a:endParaRPr lang="en-GB" dirty="0"/>
          </a:p>
        </p:txBody>
      </p:sp>
      <p:sp>
        <p:nvSpPr>
          <p:cNvPr id="3" name="Content Placeholder 2"/>
          <p:cNvSpPr>
            <a:spLocks noGrp="1"/>
          </p:cNvSpPr>
          <p:nvPr>
            <p:ph sz="quarter" idx="11"/>
          </p:nvPr>
        </p:nvSpPr>
        <p:spPr/>
        <p:txBody>
          <a:bodyPr>
            <a:normAutofit/>
          </a:bodyPr>
          <a:lstStyle/>
          <a:p>
            <a:r>
              <a:rPr lang="en-US" dirty="0"/>
              <a:t>To understand how Maya Angelou displays black pride in ‘Still I Rise’.  </a:t>
            </a:r>
            <a:endParaRPr lang="en-GB" dirty="0"/>
          </a:p>
        </p:txBody>
      </p:sp>
      <p:sp>
        <p:nvSpPr>
          <p:cNvPr id="4" name="Content Placeholder 3"/>
          <p:cNvSpPr>
            <a:spLocks noGrp="1"/>
          </p:cNvSpPr>
          <p:nvPr>
            <p:ph sz="quarter" idx="12"/>
          </p:nvPr>
        </p:nvSpPr>
        <p:spPr/>
        <p:txBody>
          <a:bodyPr>
            <a:normAutofit/>
          </a:bodyPr>
          <a:lstStyle/>
          <a:p>
            <a:r>
              <a:rPr lang="en-US" dirty="0"/>
              <a:t>Pride</a:t>
            </a:r>
          </a:p>
          <a:p>
            <a:r>
              <a:rPr lang="en-US" dirty="0"/>
              <a:t>Uplifting </a:t>
            </a:r>
          </a:p>
          <a:p>
            <a:r>
              <a:rPr lang="en-US" dirty="0"/>
              <a:t>Resilient </a:t>
            </a:r>
          </a:p>
        </p:txBody>
      </p:sp>
      <p:sp>
        <p:nvSpPr>
          <p:cNvPr id="5" name="Content Placeholder 4"/>
          <p:cNvSpPr>
            <a:spLocks noGrp="1"/>
          </p:cNvSpPr>
          <p:nvPr>
            <p:ph sz="quarter" idx="13"/>
          </p:nvPr>
        </p:nvSpPr>
        <p:spPr/>
        <p:txBody>
          <a:bodyPr>
            <a:normAutofit/>
          </a:bodyPr>
          <a:lstStyle/>
          <a:p>
            <a:pPr marL="514350" indent="-514350">
              <a:buAutoNum type="arabicPeriod"/>
            </a:pPr>
            <a:r>
              <a:rPr lang="en-US" sz="2400" dirty="0"/>
              <a:t>What is a metaphor?</a:t>
            </a:r>
          </a:p>
          <a:p>
            <a:pPr marL="514350" indent="-514350">
              <a:buAutoNum type="arabicPeriod"/>
            </a:pPr>
            <a:r>
              <a:rPr lang="en-US" sz="2400" dirty="0"/>
              <a:t>What is a dynamic verb? </a:t>
            </a:r>
          </a:p>
          <a:p>
            <a:pPr marL="514350" indent="-514350">
              <a:buAutoNum type="arabicPeriod"/>
            </a:pPr>
            <a:r>
              <a:rPr lang="en-US" sz="2400" dirty="0"/>
              <a:t>What do we call a group of lines in a poem? </a:t>
            </a:r>
          </a:p>
          <a:p>
            <a:pPr marL="514350" indent="-514350">
              <a:buAutoNum type="arabicPeriod"/>
            </a:pPr>
            <a:r>
              <a:rPr lang="en-US" sz="2400" dirty="0"/>
              <a:t>What is ‘Black History Month’? </a:t>
            </a:r>
          </a:p>
        </p:txBody>
      </p:sp>
    </p:spTree>
    <p:extLst>
      <p:ext uri="{BB962C8B-B14F-4D97-AF65-F5344CB8AC3E}">
        <p14:creationId xmlns:p14="http://schemas.microsoft.com/office/powerpoint/2010/main" val="22222770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93AC2D7-B051-44C5-8B59-637207F84323}"/>
              </a:ext>
            </a:extLst>
          </p:cNvPr>
          <p:cNvSpPr txBox="1"/>
          <p:nvPr/>
        </p:nvSpPr>
        <p:spPr>
          <a:xfrm>
            <a:off x="1658624" y="106061"/>
            <a:ext cx="9006266" cy="1815882"/>
          </a:xfrm>
          <a:prstGeom prst="rect">
            <a:avLst/>
          </a:prstGeom>
          <a:noFill/>
        </p:spPr>
        <p:txBody>
          <a:bodyPr wrap="square" rtlCol="0">
            <a:spAutoFit/>
          </a:bodyPr>
          <a:lstStyle/>
          <a:p>
            <a:pPr algn="ctr"/>
            <a:r>
              <a:rPr lang="en-US" sz="2800" b="1" u="sng" dirty="0"/>
              <a:t>Look at the images below. How are they connected with Black History Month?</a:t>
            </a:r>
          </a:p>
          <a:p>
            <a:pPr algn="ctr"/>
            <a:r>
              <a:rPr lang="en-US" sz="2800" b="1" dirty="0"/>
              <a:t>Discuss in your pairs for 90 seconds and be ready to share with the class.  </a:t>
            </a:r>
            <a:endParaRPr lang="en-GB" sz="2800" b="1" dirty="0"/>
          </a:p>
        </p:txBody>
      </p:sp>
      <p:pic>
        <p:nvPicPr>
          <p:cNvPr id="1032" name="Picture 8" descr="Yvonne Connolly - first black head teacher (UK) - BBC London News - January  2019 - YouTube">
            <a:extLst>
              <a:ext uri="{FF2B5EF4-FFF2-40B4-BE49-F238E27FC236}">
                <a16:creationId xmlns:a16="http://schemas.microsoft.com/office/drawing/2014/main" id="{B73C6EB9-C353-4B91-A65F-0946F5719EF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604" t="1546" r="13604"/>
          <a:stretch/>
        </p:blipFill>
        <p:spPr bwMode="auto">
          <a:xfrm rot="20437549">
            <a:off x="693382" y="2219488"/>
            <a:ext cx="3484346" cy="2650901"/>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3" name="Picture 2">
            <a:extLst>
              <a:ext uri="{FF2B5EF4-FFF2-40B4-BE49-F238E27FC236}">
                <a16:creationId xmlns:a16="http://schemas.microsoft.com/office/drawing/2014/main" id="{77D93801-0A84-4626-B8F8-E8207FE61AA9}"/>
              </a:ext>
            </a:extLst>
          </p:cNvPr>
          <p:cNvPicPr>
            <a:picLocks noChangeAspect="1"/>
          </p:cNvPicPr>
          <p:nvPr/>
        </p:nvPicPr>
        <p:blipFill rotWithShape="1">
          <a:blip r:embed="rId4"/>
          <a:srcRect l="6811" t="32924" r="61582" b="31974"/>
          <a:stretch/>
        </p:blipFill>
        <p:spPr>
          <a:xfrm>
            <a:off x="4394717" y="4344641"/>
            <a:ext cx="3853543" cy="2407298"/>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1034" name="Picture 10" descr="8 Black Inventors Who Made Daily Life Easier - HISTORY">
            <a:extLst>
              <a:ext uri="{FF2B5EF4-FFF2-40B4-BE49-F238E27FC236}">
                <a16:creationId xmlns:a16="http://schemas.microsoft.com/office/drawing/2014/main" id="{3DD0581B-F174-40A3-BC9D-68EAA8061E1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67633">
            <a:off x="7357186" y="2195808"/>
            <a:ext cx="4148668" cy="2074334"/>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42043168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1"/>
          </p:nvPr>
        </p:nvSpPr>
        <p:spPr/>
        <p:txBody>
          <a:bodyPr/>
          <a:lstStyle/>
          <a:p>
            <a:pPr marL="0" indent="0">
              <a:buNone/>
            </a:pPr>
            <a:r>
              <a:rPr lang="en-US" dirty="0"/>
              <a:t>Uplifting </a:t>
            </a:r>
            <a:endParaRPr lang="en-GB" dirty="0"/>
          </a:p>
        </p:txBody>
      </p:sp>
      <p:sp>
        <p:nvSpPr>
          <p:cNvPr id="4" name="Content Placeholder 3"/>
          <p:cNvSpPr>
            <a:spLocks noGrp="1"/>
          </p:cNvSpPr>
          <p:nvPr>
            <p:ph sz="quarter" idx="12"/>
          </p:nvPr>
        </p:nvSpPr>
        <p:spPr/>
        <p:txBody>
          <a:bodyPr>
            <a:noAutofit/>
          </a:bodyPr>
          <a:lstStyle/>
          <a:p>
            <a:pPr marL="0" indent="0">
              <a:buNone/>
            </a:pPr>
            <a:r>
              <a:rPr lang="en-US" sz="2400" dirty="0"/>
              <a:t>Inspiring emotions of happiness or hope </a:t>
            </a:r>
            <a:endParaRPr lang="en-GB" sz="2400" dirty="0"/>
          </a:p>
        </p:txBody>
      </p:sp>
      <p:sp>
        <p:nvSpPr>
          <p:cNvPr id="5" name="Content Placeholder 4"/>
          <p:cNvSpPr>
            <a:spLocks noGrp="1"/>
          </p:cNvSpPr>
          <p:nvPr>
            <p:ph sz="quarter" idx="13"/>
          </p:nvPr>
        </p:nvSpPr>
        <p:spPr/>
        <p:txBody>
          <a:bodyPr>
            <a:noAutofit/>
          </a:bodyPr>
          <a:lstStyle/>
          <a:p>
            <a:pPr marL="0" indent="0">
              <a:buNone/>
            </a:pPr>
            <a:r>
              <a:rPr lang="en-US" dirty="0"/>
              <a:t>Uplifting stories help to improve our mood during lockdown. </a:t>
            </a:r>
            <a:endParaRPr lang="en-GB" dirty="0"/>
          </a:p>
        </p:txBody>
      </p:sp>
      <p:sp>
        <p:nvSpPr>
          <p:cNvPr id="6" name="Content Placeholder 5"/>
          <p:cNvSpPr>
            <a:spLocks noGrp="1"/>
          </p:cNvSpPr>
          <p:nvPr>
            <p:ph sz="quarter" idx="14"/>
          </p:nvPr>
        </p:nvSpPr>
        <p:spPr/>
        <p:txBody>
          <a:bodyPr>
            <a:normAutofit/>
          </a:bodyPr>
          <a:lstStyle/>
          <a:p>
            <a:pPr marL="0" indent="0">
              <a:buNone/>
            </a:pPr>
            <a:r>
              <a:rPr lang="en-US" sz="4400" dirty="0"/>
              <a:t>An uplifting story that I have read is…because… </a:t>
            </a:r>
            <a:endParaRPr lang="en-GB" sz="4400" dirty="0"/>
          </a:p>
        </p:txBody>
      </p:sp>
      <p:sp>
        <p:nvSpPr>
          <p:cNvPr id="7" name="Picture Placeholder 6">
            <a:extLst>
              <a:ext uri="{FF2B5EF4-FFF2-40B4-BE49-F238E27FC236}">
                <a16:creationId xmlns:a16="http://schemas.microsoft.com/office/drawing/2014/main" id="{B37270E1-7D2B-8844-B8FD-585FBA8058A8}"/>
              </a:ext>
            </a:extLst>
          </p:cNvPr>
          <p:cNvSpPr>
            <a:spLocks noGrp="1"/>
          </p:cNvSpPr>
          <p:nvPr>
            <p:ph type="pic" sz="quarter" idx="10"/>
          </p:nvPr>
        </p:nvSpPr>
        <p:spPr/>
      </p:sp>
    </p:spTree>
    <p:extLst>
      <p:ext uri="{BB962C8B-B14F-4D97-AF65-F5344CB8AC3E}">
        <p14:creationId xmlns:p14="http://schemas.microsoft.com/office/powerpoint/2010/main" val="352162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DCC8C356-8C98-4B75-89A7-AD85A28FDDBB}"/>
              </a:ext>
            </a:extLst>
          </p:cNvPr>
          <p:cNvSpPr>
            <a:spLocks noGrp="1"/>
          </p:cNvSpPr>
          <p:nvPr>
            <p:ph type="pic" sz="quarter" idx="10"/>
          </p:nvPr>
        </p:nvSpPr>
        <p:spPr/>
      </p:sp>
      <p:sp>
        <p:nvSpPr>
          <p:cNvPr id="3" name="Content Placeholder 2">
            <a:extLst>
              <a:ext uri="{FF2B5EF4-FFF2-40B4-BE49-F238E27FC236}">
                <a16:creationId xmlns:a16="http://schemas.microsoft.com/office/drawing/2014/main" id="{2C56B93C-1CE4-4D40-BA3A-DEF644203E52}"/>
              </a:ext>
            </a:extLst>
          </p:cNvPr>
          <p:cNvSpPr>
            <a:spLocks noGrp="1"/>
          </p:cNvSpPr>
          <p:nvPr>
            <p:ph sz="quarter" idx="11"/>
          </p:nvPr>
        </p:nvSpPr>
        <p:spPr/>
        <p:txBody>
          <a:bodyPr/>
          <a:lstStyle/>
          <a:p>
            <a:r>
              <a:rPr lang="en-US" dirty="0"/>
              <a:t>Resilient </a:t>
            </a:r>
            <a:endParaRPr lang="en-GB" dirty="0"/>
          </a:p>
        </p:txBody>
      </p:sp>
      <p:sp>
        <p:nvSpPr>
          <p:cNvPr id="4" name="Content Placeholder 3">
            <a:extLst>
              <a:ext uri="{FF2B5EF4-FFF2-40B4-BE49-F238E27FC236}">
                <a16:creationId xmlns:a16="http://schemas.microsoft.com/office/drawing/2014/main" id="{C282E793-73F0-4AFF-9CD1-8A6A1521C8BA}"/>
              </a:ext>
            </a:extLst>
          </p:cNvPr>
          <p:cNvSpPr>
            <a:spLocks noGrp="1"/>
          </p:cNvSpPr>
          <p:nvPr>
            <p:ph sz="quarter" idx="12"/>
          </p:nvPr>
        </p:nvSpPr>
        <p:spPr/>
        <p:txBody>
          <a:bodyPr/>
          <a:lstStyle/>
          <a:p>
            <a:r>
              <a:rPr lang="en-US" dirty="0"/>
              <a:t>Able to withstand or recover from difficult conditions </a:t>
            </a:r>
            <a:endParaRPr lang="en-GB" dirty="0"/>
          </a:p>
        </p:txBody>
      </p:sp>
      <p:sp>
        <p:nvSpPr>
          <p:cNvPr id="5" name="Content Placeholder 4">
            <a:extLst>
              <a:ext uri="{FF2B5EF4-FFF2-40B4-BE49-F238E27FC236}">
                <a16:creationId xmlns:a16="http://schemas.microsoft.com/office/drawing/2014/main" id="{C77517D8-3AB9-4C3A-BAF9-F9D766204776}"/>
              </a:ext>
            </a:extLst>
          </p:cNvPr>
          <p:cNvSpPr>
            <a:spLocks noGrp="1"/>
          </p:cNvSpPr>
          <p:nvPr>
            <p:ph sz="quarter" idx="13"/>
          </p:nvPr>
        </p:nvSpPr>
        <p:spPr/>
        <p:txBody>
          <a:bodyPr/>
          <a:lstStyle/>
          <a:p>
            <a:r>
              <a:rPr lang="en-US" dirty="0"/>
              <a:t>His resilient attitude meant that he never took failure too personally. </a:t>
            </a:r>
            <a:endParaRPr lang="en-GB" dirty="0"/>
          </a:p>
        </p:txBody>
      </p:sp>
      <p:sp>
        <p:nvSpPr>
          <p:cNvPr id="6" name="Content Placeholder 5">
            <a:extLst>
              <a:ext uri="{FF2B5EF4-FFF2-40B4-BE49-F238E27FC236}">
                <a16:creationId xmlns:a16="http://schemas.microsoft.com/office/drawing/2014/main" id="{24D5481E-5F73-49A9-B55E-D4092047C053}"/>
              </a:ext>
            </a:extLst>
          </p:cNvPr>
          <p:cNvSpPr>
            <a:spLocks noGrp="1"/>
          </p:cNvSpPr>
          <p:nvPr>
            <p:ph sz="quarter" idx="14"/>
          </p:nvPr>
        </p:nvSpPr>
        <p:spPr/>
        <p:txBody>
          <a:bodyPr/>
          <a:lstStyle/>
          <a:p>
            <a:r>
              <a:rPr lang="en-US" dirty="0"/>
              <a:t>Resilience leads to success because… </a:t>
            </a:r>
            <a:endParaRPr lang="en-GB" dirty="0"/>
          </a:p>
        </p:txBody>
      </p:sp>
    </p:spTree>
    <p:extLst>
      <p:ext uri="{BB962C8B-B14F-4D97-AF65-F5344CB8AC3E}">
        <p14:creationId xmlns:p14="http://schemas.microsoft.com/office/powerpoint/2010/main" val="12213236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9C6C3C8-68EE-4261-BAD5-524194177139}"/>
              </a:ext>
            </a:extLst>
          </p:cNvPr>
          <p:cNvSpPr txBox="1"/>
          <p:nvPr/>
        </p:nvSpPr>
        <p:spPr>
          <a:xfrm>
            <a:off x="149922" y="0"/>
            <a:ext cx="11566382" cy="954107"/>
          </a:xfrm>
          <a:prstGeom prst="rect">
            <a:avLst/>
          </a:prstGeom>
          <a:noFill/>
        </p:spPr>
        <p:txBody>
          <a:bodyPr wrap="square" rtlCol="0">
            <a:spAutoFit/>
          </a:bodyPr>
          <a:lstStyle/>
          <a:p>
            <a:pPr algn="ctr"/>
            <a:r>
              <a:rPr lang="en-US" sz="2800" b="1" u="sng" dirty="0"/>
              <a:t>‘Still I Rise’: Context</a:t>
            </a:r>
          </a:p>
          <a:p>
            <a:pPr algn="ctr"/>
            <a:r>
              <a:rPr lang="en-US" sz="2800" b="1" dirty="0"/>
              <a:t>Complete the ‘If this is the answer, what is the question?’ activity below</a:t>
            </a:r>
            <a:r>
              <a:rPr lang="en-US" sz="2800" dirty="0"/>
              <a:t>. </a:t>
            </a:r>
            <a:r>
              <a:rPr lang="en-US" sz="2800" b="1" u="sng" dirty="0"/>
              <a:t>  </a:t>
            </a:r>
            <a:endParaRPr lang="en-GB" sz="2800" b="1" dirty="0"/>
          </a:p>
        </p:txBody>
      </p:sp>
      <p:sp>
        <p:nvSpPr>
          <p:cNvPr id="5" name="TextBox 4">
            <a:extLst>
              <a:ext uri="{FF2B5EF4-FFF2-40B4-BE49-F238E27FC236}">
                <a16:creationId xmlns:a16="http://schemas.microsoft.com/office/drawing/2014/main" id="{CA1932F6-1015-4452-A9D4-CDFAE3DA563D}"/>
              </a:ext>
            </a:extLst>
          </p:cNvPr>
          <p:cNvSpPr txBox="1"/>
          <p:nvPr/>
        </p:nvSpPr>
        <p:spPr>
          <a:xfrm>
            <a:off x="149922" y="954107"/>
            <a:ext cx="12042078" cy="3416320"/>
          </a:xfrm>
          <a:prstGeom prst="rect">
            <a:avLst/>
          </a:prstGeom>
          <a:noFill/>
        </p:spPr>
        <p:txBody>
          <a:bodyPr wrap="square">
            <a:spAutoFit/>
          </a:bodyPr>
          <a:lstStyle/>
          <a:p>
            <a:r>
              <a:rPr lang="en-US" b="0" i="0" dirty="0">
                <a:solidFill>
                  <a:srgbClr val="000000"/>
                </a:solidFill>
                <a:effectLst/>
              </a:rPr>
              <a:t>Maya Angelou was an actor, actress, author, screenwriter, a dancer, and a poet. She was born with the name Marguerite Annie Johnson. Maya Angelou didn't have the average childhood. Her parents split apart when she was very young. Her and her older brother Bailey were sent to live with their father’s mother, Anne Henderson, in Stamps, Arkansas. Because Maya was an African American girl, she suffered from racial prejudices and discrimination in Arkansas. She also experienced suffering at a young age. Maya suffered at the age of 7 when she was </a:t>
            </a:r>
            <a:r>
              <a:rPr lang="en-US" dirty="0">
                <a:solidFill>
                  <a:srgbClr val="000000"/>
                </a:solidFill>
              </a:rPr>
              <a:t>abused</a:t>
            </a:r>
            <a:r>
              <a:rPr lang="en-US" b="0" i="0" dirty="0">
                <a:solidFill>
                  <a:srgbClr val="000000"/>
                </a:solidFill>
                <a:effectLst/>
              </a:rPr>
              <a:t> by her mother's boyfriend when she went to visit her. Being abused caused Angelou to become traumatized. She completely stopped talking for about 5 years. She than returned to Arkansas and continued to be mute. Through this whole time, Maya kept her grandmother's words in her head. She always taught Maya to be a positive woman, and live life to the fullest.</a:t>
            </a:r>
            <a:endParaRPr lang="en-US" dirty="0">
              <a:solidFill>
                <a:srgbClr val="000000"/>
              </a:solidFill>
              <a:latin typeface="Lato-light"/>
            </a:endParaRPr>
          </a:p>
          <a:p>
            <a:r>
              <a:rPr lang="en-US" b="0" i="0" dirty="0">
                <a:solidFill>
                  <a:srgbClr val="000000"/>
                </a:solidFill>
                <a:effectLst/>
                <a:latin typeface="Calibri" panose="020F0502020204030204" pitchFamily="34" charset="0"/>
                <a:cs typeface="Calibri" panose="020F0502020204030204" pitchFamily="34" charset="0"/>
              </a:rPr>
              <a:t>Her work embodies this positive and uplifting attitude, depictin</a:t>
            </a:r>
            <a:r>
              <a:rPr lang="en-US" dirty="0">
                <a:solidFill>
                  <a:srgbClr val="000000"/>
                </a:solidFill>
                <a:latin typeface="Calibri" panose="020F0502020204030204" pitchFamily="34" charset="0"/>
                <a:cs typeface="Calibri" panose="020F0502020204030204" pitchFamily="34" charset="0"/>
              </a:rPr>
              <a:t>g speakers who rise above difficult or traumatic experiences to find happiness and success. Her work is also influenced by Christianity, using images of resurrection to express ideas about fresh starts and overcoming suffering.</a:t>
            </a:r>
            <a:br>
              <a:rPr lang="en-US" b="0" i="0" dirty="0">
                <a:solidFill>
                  <a:srgbClr val="000000"/>
                </a:solidFill>
                <a:effectLst/>
                <a:latin typeface="Lato-light"/>
              </a:rPr>
            </a:br>
            <a:endParaRPr lang="en-GB" dirty="0"/>
          </a:p>
        </p:txBody>
      </p:sp>
      <p:graphicFrame>
        <p:nvGraphicFramePr>
          <p:cNvPr id="6" name="Table 6">
            <a:extLst>
              <a:ext uri="{FF2B5EF4-FFF2-40B4-BE49-F238E27FC236}">
                <a16:creationId xmlns:a16="http://schemas.microsoft.com/office/drawing/2014/main" id="{67D31D40-8DDC-494C-A9FD-B4BFE1469122}"/>
              </a:ext>
            </a:extLst>
          </p:cNvPr>
          <p:cNvGraphicFramePr>
            <a:graphicFrameLocks noGrp="1"/>
          </p:cNvGraphicFramePr>
          <p:nvPr>
            <p:extLst>
              <p:ext uri="{D42A27DB-BD31-4B8C-83A1-F6EECF244321}">
                <p14:modId xmlns:p14="http://schemas.microsoft.com/office/powerpoint/2010/main" val="2055596370"/>
              </p:ext>
            </p:extLst>
          </p:nvPr>
        </p:nvGraphicFramePr>
        <p:xfrm>
          <a:off x="256466" y="4124911"/>
          <a:ext cx="11935534" cy="2225040"/>
        </p:xfrm>
        <a:graphic>
          <a:graphicData uri="http://schemas.openxmlformats.org/drawingml/2006/table">
            <a:tbl>
              <a:tblPr firstRow="1" bandRow="1">
                <a:tableStyleId>{00A15C55-8517-42AA-B614-E9B94910E393}</a:tableStyleId>
              </a:tblPr>
              <a:tblGrid>
                <a:gridCol w="8665592">
                  <a:extLst>
                    <a:ext uri="{9D8B030D-6E8A-4147-A177-3AD203B41FA5}">
                      <a16:colId xmlns:a16="http://schemas.microsoft.com/office/drawing/2014/main" val="3766978150"/>
                    </a:ext>
                  </a:extLst>
                </a:gridCol>
                <a:gridCol w="3269942">
                  <a:extLst>
                    <a:ext uri="{9D8B030D-6E8A-4147-A177-3AD203B41FA5}">
                      <a16:colId xmlns:a16="http://schemas.microsoft.com/office/drawing/2014/main" val="3632572664"/>
                    </a:ext>
                  </a:extLst>
                </a:gridCol>
              </a:tblGrid>
              <a:tr h="370840">
                <a:tc>
                  <a:txBody>
                    <a:bodyPr/>
                    <a:lstStyle/>
                    <a:p>
                      <a:pPr algn="ctr"/>
                      <a:r>
                        <a:rPr lang="en-US" u="sng" dirty="0">
                          <a:solidFill>
                            <a:schemeClr val="tx1"/>
                          </a:solidFill>
                        </a:rPr>
                        <a:t>Question </a:t>
                      </a:r>
                      <a:endParaRPr lang="en-GB" u="sng" dirty="0">
                        <a:solidFill>
                          <a:schemeClr val="tx1"/>
                        </a:solidFill>
                      </a:endParaRPr>
                    </a:p>
                  </a:txBody>
                  <a:tcPr/>
                </a:tc>
                <a:tc>
                  <a:txBody>
                    <a:bodyPr/>
                    <a:lstStyle/>
                    <a:p>
                      <a:pPr algn="ctr"/>
                      <a:r>
                        <a:rPr lang="en-US" u="sng" dirty="0">
                          <a:solidFill>
                            <a:schemeClr val="tx1"/>
                          </a:solidFill>
                        </a:rPr>
                        <a:t>Answer </a:t>
                      </a:r>
                      <a:endParaRPr lang="en-GB" u="sng" dirty="0">
                        <a:solidFill>
                          <a:schemeClr val="tx1"/>
                        </a:solidFill>
                      </a:endParaRPr>
                    </a:p>
                  </a:txBody>
                  <a:tcPr/>
                </a:tc>
                <a:extLst>
                  <a:ext uri="{0D108BD9-81ED-4DB2-BD59-A6C34878D82A}">
                    <a16:rowId xmlns:a16="http://schemas.microsoft.com/office/drawing/2014/main" val="3647403564"/>
                  </a:ext>
                </a:extLst>
              </a:tr>
              <a:tr h="370840">
                <a:tc>
                  <a:txBody>
                    <a:bodyPr/>
                    <a:lstStyle/>
                    <a:p>
                      <a:endParaRPr lang="en-GB" dirty="0"/>
                    </a:p>
                  </a:txBody>
                  <a:tcPr/>
                </a:tc>
                <a:tc>
                  <a:txBody>
                    <a:bodyPr/>
                    <a:lstStyle/>
                    <a:p>
                      <a:r>
                        <a:rPr lang="en-US" dirty="0"/>
                        <a:t>Racial prejudices </a:t>
                      </a:r>
                      <a:endParaRPr lang="en-GB" dirty="0"/>
                    </a:p>
                  </a:txBody>
                  <a:tcPr/>
                </a:tc>
                <a:extLst>
                  <a:ext uri="{0D108BD9-81ED-4DB2-BD59-A6C34878D82A}">
                    <a16:rowId xmlns:a16="http://schemas.microsoft.com/office/drawing/2014/main" val="875310702"/>
                  </a:ext>
                </a:extLst>
              </a:tr>
              <a:tr h="370840">
                <a:tc>
                  <a:txBody>
                    <a:bodyPr/>
                    <a:lstStyle/>
                    <a:p>
                      <a:endParaRPr lang="en-GB"/>
                    </a:p>
                  </a:txBody>
                  <a:tcPr/>
                </a:tc>
                <a:tc>
                  <a:txBody>
                    <a:bodyPr/>
                    <a:lstStyle/>
                    <a:p>
                      <a:r>
                        <a:rPr lang="en-US" dirty="0"/>
                        <a:t>Aged 7 </a:t>
                      </a:r>
                      <a:endParaRPr lang="en-GB" dirty="0"/>
                    </a:p>
                  </a:txBody>
                  <a:tcPr/>
                </a:tc>
                <a:extLst>
                  <a:ext uri="{0D108BD9-81ED-4DB2-BD59-A6C34878D82A}">
                    <a16:rowId xmlns:a16="http://schemas.microsoft.com/office/drawing/2014/main" val="1709510654"/>
                  </a:ext>
                </a:extLst>
              </a:tr>
              <a:tr h="370840">
                <a:tc>
                  <a:txBody>
                    <a:bodyPr/>
                    <a:lstStyle/>
                    <a:p>
                      <a:endParaRPr lang="en-GB"/>
                    </a:p>
                  </a:txBody>
                  <a:tcPr/>
                </a:tc>
                <a:tc>
                  <a:txBody>
                    <a:bodyPr/>
                    <a:lstStyle/>
                    <a:p>
                      <a:r>
                        <a:rPr lang="en-US" dirty="0"/>
                        <a:t>Her grandmother</a:t>
                      </a:r>
                      <a:endParaRPr lang="en-GB" dirty="0"/>
                    </a:p>
                  </a:txBody>
                  <a:tcPr/>
                </a:tc>
                <a:extLst>
                  <a:ext uri="{0D108BD9-81ED-4DB2-BD59-A6C34878D82A}">
                    <a16:rowId xmlns:a16="http://schemas.microsoft.com/office/drawing/2014/main" val="2718495896"/>
                  </a:ext>
                </a:extLst>
              </a:tr>
              <a:tr h="370840">
                <a:tc>
                  <a:txBody>
                    <a:bodyPr/>
                    <a:lstStyle/>
                    <a:p>
                      <a:endParaRPr lang="en-GB" dirty="0"/>
                    </a:p>
                  </a:txBody>
                  <a:tcPr/>
                </a:tc>
                <a:tc>
                  <a:txBody>
                    <a:bodyPr/>
                    <a:lstStyle/>
                    <a:p>
                      <a:r>
                        <a:rPr lang="en-US" dirty="0"/>
                        <a:t>Positive and uplifting</a:t>
                      </a:r>
                      <a:endParaRPr lang="en-GB" dirty="0"/>
                    </a:p>
                  </a:txBody>
                  <a:tcPr/>
                </a:tc>
                <a:extLst>
                  <a:ext uri="{0D108BD9-81ED-4DB2-BD59-A6C34878D82A}">
                    <a16:rowId xmlns:a16="http://schemas.microsoft.com/office/drawing/2014/main" val="2391103234"/>
                  </a:ext>
                </a:extLst>
              </a:tr>
              <a:tr h="370840">
                <a:tc>
                  <a:txBody>
                    <a:bodyPr/>
                    <a:lstStyle/>
                    <a:p>
                      <a:endParaRPr lang="en-GB"/>
                    </a:p>
                  </a:txBody>
                  <a:tcPr/>
                </a:tc>
                <a:tc>
                  <a:txBody>
                    <a:bodyPr/>
                    <a:lstStyle/>
                    <a:p>
                      <a:r>
                        <a:rPr lang="en-US" dirty="0"/>
                        <a:t>Images of Christianity </a:t>
                      </a:r>
                      <a:endParaRPr lang="en-GB" dirty="0"/>
                    </a:p>
                  </a:txBody>
                  <a:tcPr/>
                </a:tc>
                <a:extLst>
                  <a:ext uri="{0D108BD9-81ED-4DB2-BD59-A6C34878D82A}">
                    <a16:rowId xmlns:a16="http://schemas.microsoft.com/office/drawing/2014/main" val="1022892307"/>
                  </a:ext>
                </a:extLst>
              </a:tr>
            </a:tbl>
          </a:graphicData>
        </a:graphic>
      </p:graphicFrame>
    </p:spTree>
    <p:extLst>
      <p:ext uri="{BB962C8B-B14F-4D97-AF65-F5344CB8AC3E}">
        <p14:creationId xmlns:p14="http://schemas.microsoft.com/office/powerpoint/2010/main" val="34303319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20836D4-DE64-4DBB-9033-AB0757A53B75}"/>
              </a:ext>
            </a:extLst>
          </p:cNvPr>
          <p:cNvSpPr txBox="1"/>
          <p:nvPr/>
        </p:nvSpPr>
        <p:spPr>
          <a:xfrm>
            <a:off x="149922" y="0"/>
            <a:ext cx="11566382" cy="954107"/>
          </a:xfrm>
          <a:prstGeom prst="rect">
            <a:avLst/>
          </a:prstGeom>
          <a:noFill/>
        </p:spPr>
        <p:txBody>
          <a:bodyPr wrap="square" rtlCol="0">
            <a:spAutoFit/>
          </a:bodyPr>
          <a:lstStyle/>
          <a:p>
            <a:pPr algn="ctr"/>
            <a:r>
              <a:rPr lang="en-US" sz="2800" b="1" u="sng" dirty="0"/>
              <a:t>Now we have read the poem, complete the TRUE or FALSE activity in your pairs. </a:t>
            </a:r>
            <a:endParaRPr lang="en-GB" sz="2800" b="1" dirty="0"/>
          </a:p>
        </p:txBody>
      </p:sp>
      <p:graphicFrame>
        <p:nvGraphicFramePr>
          <p:cNvPr id="4" name="Table 4">
            <a:extLst>
              <a:ext uri="{FF2B5EF4-FFF2-40B4-BE49-F238E27FC236}">
                <a16:creationId xmlns:a16="http://schemas.microsoft.com/office/drawing/2014/main" id="{5F9A2CA4-C901-4F90-A241-0CAD43BD4429}"/>
              </a:ext>
            </a:extLst>
          </p:cNvPr>
          <p:cNvGraphicFramePr>
            <a:graphicFrameLocks noGrp="1"/>
          </p:cNvGraphicFramePr>
          <p:nvPr>
            <p:extLst>
              <p:ext uri="{D42A27DB-BD31-4B8C-83A1-F6EECF244321}">
                <p14:modId xmlns:p14="http://schemas.microsoft.com/office/powerpoint/2010/main" val="1520083347"/>
              </p:ext>
            </p:extLst>
          </p:nvPr>
        </p:nvGraphicFramePr>
        <p:xfrm>
          <a:off x="866559" y="1305592"/>
          <a:ext cx="10458882" cy="3571240"/>
        </p:xfrm>
        <a:graphic>
          <a:graphicData uri="http://schemas.openxmlformats.org/drawingml/2006/table">
            <a:tbl>
              <a:tblPr firstRow="1" bandRow="1">
                <a:tableStyleId>{00A15C55-8517-42AA-B614-E9B94910E393}</a:tableStyleId>
              </a:tblPr>
              <a:tblGrid>
                <a:gridCol w="8381507">
                  <a:extLst>
                    <a:ext uri="{9D8B030D-6E8A-4147-A177-3AD203B41FA5}">
                      <a16:colId xmlns:a16="http://schemas.microsoft.com/office/drawing/2014/main" val="3811339518"/>
                    </a:ext>
                  </a:extLst>
                </a:gridCol>
                <a:gridCol w="1047566">
                  <a:extLst>
                    <a:ext uri="{9D8B030D-6E8A-4147-A177-3AD203B41FA5}">
                      <a16:colId xmlns:a16="http://schemas.microsoft.com/office/drawing/2014/main" val="544932195"/>
                    </a:ext>
                  </a:extLst>
                </a:gridCol>
                <a:gridCol w="1029809">
                  <a:extLst>
                    <a:ext uri="{9D8B030D-6E8A-4147-A177-3AD203B41FA5}">
                      <a16:colId xmlns:a16="http://schemas.microsoft.com/office/drawing/2014/main" val="4066732599"/>
                    </a:ext>
                  </a:extLst>
                </a:gridCol>
              </a:tblGrid>
              <a:tr h="370840">
                <a:tc>
                  <a:txBody>
                    <a:bodyPr/>
                    <a:lstStyle/>
                    <a:p>
                      <a:r>
                        <a:rPr lang="en-US" u="sng" dirty="0">
                          <a:solidFill>
                            <a:schemeClr val="tx1"/>
                          </a:solidFill>
                        </a:rPr>
                        <a:t>STATEMENT </a:t>
                      </a:r>
                      <a:endParaRPr lang="en-GB" u="sng" dirty="0">
                        <a:solidFill>
                          <a:schemeClr val="tx1"/>
                        </a:solidFill>
                      </a:endParaRPr>
                    </a:p>
                  </a:txBody>
                  <a:tcPr/>
                </a:tc>
                <a:tc>
                  <a:txBody>
                    <a:bodyPr/>
                    <a:lstStyle/>
                    <a:p>
                      <a:r>
                        <a:rPr lang="en-US" u="sng" dirty="0">
                          <a:solidFill>
                            <a:schemeClr val="tx1"/>
                          </a:solidFill>
                        </a:rPr>
                        <a:t>TRUE </a:t>
                      </a:r>
                      <a:endParaRPr lang="en-GB" u="sng" dirty="0">
                        <a:solidFill>
                          <a:schemeClr val="tx1"/>
                        </a:solidFill>
                      </a:endParaRPr>
                    </a:p>
                  </a:txBody>
                  <a:tcPr/>
                </a:tc>
                <a:tc>
                  <a:txBody>
                    <a:bodyPr/>
                    <a:lstStyle/>
                    <a:p>
                      <a:r>
                        <a:rPr lang="en-US" u="sng" dirty="0">
                          <a:solidFill>
                            <a:schemeClr val="tx1"/>
                          </a:solidFill>
                        </a:rPr>
                        <a:t>FALSE</a:t>
                      </a:r>
                      <a:endParaRPr lang="en-GB" u="sng" dirty="0">
                        <a:solidFill>
                          <a:schemeClr val="tx1"/>
                        </a:solidFill>
                      </a:endParaRPr>
                    </a:p>
                  </a:txBody>
                  <a:tcPr/>
                </a:tc>
                <a:extLst>
                  <a:ext uri="{0D108BD9-81ED-4DB2-BD59-A6C34878D82A}">
                    <a16:rowId xmlns:a16="http://schemas.microsoft.com/office/drawing/2014/main" val="2549018189"/>
                  </a:ext>
                </a:extLst>
              </a:tr>
              <a:tr h="370840">
                <a:tc>
                  <a:txBody>
                    <a:bodyPr/>
                    <a:lstStyle/>
                    <a:p>
                      <a:r>
                        <a:rPr lang="en-US" b="1" dirty="0"/>
                        <a:t>The speaker is unapologetic about being seen as sassy. </a:t>
                      </a:r>
                    </a:p>
                    <a:p>
                      <a:endParaRPr lang="en-GB" b="1" dirty="0"/>
                    </a:p>
                  </a:txBody>
                  <a:tcPr/>
                </a:tc>
                <a:tc>
                  <a:txBody>
                    <a:bodyPr/>
                    <a:lstStyle/>
                    <a:p>
                      <a:endParaRPr lang="en-GB" dirty="0"/>
                    </a:p>
                  </a:txBody>
                  <a:tcPr/>
                </a:tc>
                <a:tc>
                  <a:txBody>
                    <a:bodyPr/>
                    <a:lstStyle/>
                    <a:p>
                      <a:endParaRPr lang="en-GB"/>
                    </a:p>
                  </a:txBody>
                  <a:tcPr/>
                </a:tc>
                <a:extLst>
                  <a:ext uri="{0D108BD9-81ED-4DB2-BD59-A6C34878D82A}">
                    <a16:rowId xmlns:a16="http://schemas.microsoft.com/office/drawing/2014/main" val="3821792104"/>
                  </a:ext>
                </a:extLst>
              </a:tr>
              <a:tr h="370840">
                <a:tc>
                  <a:txBody>
                    <a:bodyPr/>
                    <a:lstStyle/>
                    <a:p>
                      <a:r>
                        <a:rPr lang="en-US" b="1" dirty="0"/>
                        <a:t>The speaker is overwhelmed by her previous suffering. </a:t>
                      </a:r>
                    </a:p>
                    <a:p>
                      <a:endParaRPr lang="en-GB" b="1"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106932983"/>
                  </a:ext>
                </a:extLst>
              </a:tr>
              <a:tr h="370840">
                <a:tc>
                  <a:txBody>
                    <a:bodyPr/>
                    <a:lstStyle/>
                    <a:p>
                      <a:r>
                        <a:rPr lang="en-US" b="1" dirty="0"/>
                        <a:t>This poem is not particularly uplifting. </a:t>
                      </a:r>
                    </a:p>
                    <a:p>
                      <a:endParaRPr lang="en-GB" b="1"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825592593"/>
                  </a:ext>
                </a:extLst>
              </a:tr>
              <a:tr h="370840">
                <a:tc>
                  <a:txBody>
                    <a:bodyPr/>
                    <a:lstStyle/>
                    <a:p>
                      <a:r>
                        <a:rPr lang="en-US" b="1" dirty="0"/>
                        <a:t>The speaker is addressing the reader directly. </a:t>
                      </a:r>
                    </a:p>
                    <a:p>
                      <a:endParaRPr lang="en-GB" b="1"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894190850"/>
                  </a:ext>
                </a:extLst>
              </a:tr>
              <a:tr h="370840">
                <a:tc>
                  <a:txBody>
                    <a:bodyPr/>
                    <a:lstStyle/>
                    <a:p>
                      <a:r>
                        <a:rPr lang="en-US" b="1" dirty="0"/>
                        <a:t>The speaker is not a resilient person. </a:t>
                      </a:r>
                    </a:p>
                    <a:p>
                      <a:endParaRPr lang="en-GB" b="1" dirty="0"/>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450488322"/>
                  </a:ext>
                </a:extLst>
              </a:tr>
            </a:tbl>
          </a:graphicData>
        </a:graphic>
      </p:graphicFrame>
    </p:spTree>
    <p:extLst>
      <p:ext uri="{BB962C8B-B14F-4D97-AF65-F5344CB8AC3E}">
        <p14:creationId xmlns:p14="http://schemas.microsoft.com/office/powerpoint/2010/main" val="33660676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5C385E7-BE5B-426E-B7E1-0C637A043303}"/>
              </a:ext>
            </a:extLst>
          </p:cNvPr>
          <p:cNvSpPr txBox="1"/>
          <p:nvPr/>
        </p:nvSpPr>
        <p:spPr>
          <a:xfrm>
            <a:off x="149922" y="0"/>
            <a:ext cx="11566382" cy="5693866"/>
          </a:xfrm>
          <a:prstGeom prst="rect">
            <a:avLst/>
          </a:prstGeom>
          <a:noFill/>
        </p:spPr>
        <p:txBody>
          <a:bodyPr wrap="square" rtlCol="0">
            <a:spAutoFit/>
          </a:bodyPr>
          <a:lstStyle/>
          <a:p>
            <a:pPr algn="ctr"/>
            <a:r>
              <a:rPr lang="en-US" sz="2800" b="1" dirty="0"/>
              <a:t>Now you are going to use the vocabulary you were introduced to at the start of the lesson to write about Maya Angelou’s poem. Use the following writing structure to help you. </a:t>
            </a:r>
          </a:p>
          <a:p>
            <a:pPr algn="ctr"/>
            <a:endParaRPr lang="en-US" sz="2800" b="1" dirty="0"/>
          </a:p>
          <a:p>
            <a:pPr algn="ctr"/>
            <a:endParaRPr lang="en-US" sz="2800" b="1" dirty="0"/>
          </a:p>
          <a:p>
            <a:pPr algn="ctr"/>
            <a:endParaRPr lang="en-US" sz="2800" b="1" dirty="0"/>
          </a:p>
          <a:p>
            <a:pPr algn="ctr"/>
            <a:endParaRPr lang="en-US" sz="2800" b="1" dirty="0"/>
          </a:p>
          <a:p>
            <a:pPr algn="ctr"/>
            <a:endParaRPr lang="en-US" sz="2800" b="1" dirty="0"/>
          </a:p>
          <a:p>
            <a:pPr algn="ctr"/>
            <a:endParaRPr lang="en-US" sz="2800" b="1" dirty="0"/>
          </a:p>
          <a:p>
            <a:pPr algn="ctr"/>
            <a:endParaRPr lang="en-US" sz="2800" b="1" dirty="0"/>
          </a:p>
          <a:p>
            <a:pPr algn="ctr"/>
            <a:endParaRPr lang="en-US" sz="2800" b="1" dirty="0"/>
          </a:p>
          <a:p>
            <a:pPr algn="ctr"/>
            <a:endParaRPr lang="en-US" sz="2800" b="1" dirty="0"/>
          </a:p>
          <a:p>
            <a:pPr algn="ctr"/>
            <a:r>
              <a:rPr lang="en-US" sz="2800" b="1" dirty="0"/>
              <a:t>Complete this process twice for each word: ‘resilient’ and ‘uplifting’. </a:t>
            </a:r>
            <a:endParaRPr lang="en-GB" sz="2800" b="1" dirty="0"/>
          </a:p>
        </p:txBody>
      </p:sp>
      <p:graphicFrame>
        <p:nvGraphicFramePr>
          <p:cNvPr id="4" name="Table 4">
            <a:extLst>
              <a:ext uri="{FF2B5EF4-FFF2-40B4-BE49-F238E27FC236}">
                <a16:creationId xmlns:a16="http://schemas.microsoft.com/office/drawing/2014/main" id="{F7CB81C8-C641-47D0-B3DF-142363F420E3}"/>
              </a:ext>
            </a:extLst>
          </p:cNvPr>
          <p:cNvGraphicFramePr>
            <a:graphicFrameLocks noGrp="1"/>
          </p:cNvGraphicFramePr>
          <p:nvPr>
            <p:extLst>
              <p:ext uri="{D42A27DB-BD31-4B8C-83A1-F6EECF244321}">
                <p14:modId xmlns:p14="http://schemas.microsoft.com/office/powerpoint/2010/main" val="3293054166"/>
              </p:ext>
            </p:extLst>
          </p:nvPr>
        </p:nvGraphicFramePr>
        <p:xfrm>
          <a:off x="372862" y="2086827"/>
          <a:ext cx="11088212" cy="2651760"/>
        </p:xfrm>
        <a:graphic>
          <a:graphicData uri="http://schemas.openxmlformats.org/drawingml/2006/table">
            <a:tbl>
              <a:tblPr firstRow="1" bandRow="1">
                <a:tableStyleId>{00A15C55-8517-42AA-B614-E9B94910E393}</a:tableStyleId>
              </a:tblPr>
              <a:tblGrid>
                <a:gridCol w="2772053">
                  <a:extLst>
                    <a:ext uri="{9D8B030D-6E8A-4147-A177-3AD203B41FA5}">
                      <a16:colId xmlns:a16="http://schemas.microsoft.com/office/drawing/2014/main" val="3144092309"/>
                    </a:ext>
                  </a:extLst>
                </a:gridCol>
                <a:gridCol w="2772053">
                  <a:extLst>
                    <a:ext uri="{9D8B030D-6E8A-4147-A177-3AD203B41FA5}">
                      <a16:colId xmlns:a16="http://schemas.microsoft.com/office/drawing/2014/main" val="2986961135"/>
                    </a:ext>
                  </a:extLst>
                </a:gridCol>
                <a:gridCol w="2772053">
                  <a:extLst>
                    <a:ext uri="{9D8B030D-6E8A-4147-A177-3AD203B41FA5}">
                      <a16:colId xmlns:a16="http://schemas.microsoft.com/office/drawing/2014/main" val="2684044875"/>
                    </a:ext>
                  </a:extLst>
                </a:gridCol>
                <a:gridCol w="2772053">
                  <a:extLst>
                    <a:ext uri="{9D8B030D-6E8A-4147-A177-3AD203B41FA5}">
                      <a16:colId xmlns:a16="http://schemas.microsoft.com/office/drawing/2014/main" val="3543979310"/>
                    </a:ext>
                  </a:extLst>
                </a:gridCol>
              </a:tblGrid>
              <a:tr h="370840">
                <a:tc>
                  <a:txBody>
                    <a:bodyPr/>
                    <a:lstStyle/>
                    <a:p>
                      <a:pPr algn="ctr"/>
                      <a:r>
                        <a:rPr lang="en-US" sz="2400" dirty="0">
                          <a:solidFill>
                            <a:schemeClr val="tx1"/>
                          </a:solidFill>
                        </a:rPr>
                        <a:t>In ‘Still I Rise’, Maya Angelou displays an [insert one e.g. of new vocabulary] </a:t>
                      </a:r>
                      <a:endParaRPr lang="en-GB" sz="2400" dirty="0">
                        <a:solidFill>
                          <a:schemeClr val="tx1"/>
                        </a:solidFill>
                      </a:endParaRPr>
                    </a:p>
                  </a:txBody>
                  <a:tcPr/>
                </a:tc>
                <a:tc>
                  <a:txBody>
                    <a:bodyPr/>
                    <a:lstStyle/>
                    <a:p>
                      <a:pPr algn="ctr"/>
                      <a:r>
                        <a:rPr lang="en-US" sz="2400" dirty="0">
                          <a:solidFill>
                            <a:schemeClr val="tx1"/>
                          </a:solidFill>
                        </a:rPr>
                        <a:t>when she writes [insert a quote from the poem] </a:t>
                      </a:r>
                      <a:endParaRPr lang="en-GB" sz="2400" dirty="0">
                        <a:solidFill>
                          <a:schemeClr val="tx1"/>
                        </a:solidFill>
                      </a:endParaRPr>
                    </a:p>
                  </a:txBody>
                  <a:tcPr/>
                </a:tc>
                <a:tc>
                  <a:txBody>
                    <a:bodyPr/>
                    <a:lstStyle/>
                    <a:p>
                      <a:pPr algn="ctr"/>
                      <a:r>
                        <a:rPr lang="en-US" sz="2400" dirty="0">
                          <a:solidFill>
                            <a:schemeClr val="tx1"/>
                          </a:solidFill>
                        </a:rPr>
                        <a:t>because [explain in 1 sentence why this is either uplifting or resilient]. </a:t>
                      </a:r>
                      <a:endParaRPr lang="en-GB" sz="2400" dirty="0">
                        <a:solidFill>
                          <a:schemeClr val="tx1"/>
                        </a:solidFill>
                      </a:endParaRPr>
                    </a:p>
                  </a:txBody>
                  <a:tcPr/>
                </a:tc>
                <a:tc>
                  <a:txBody>
                    <a:bodyPr/>
                    <a:lstStyle/>
                    <a:p>
                      <a:pPr algn="l"/>
                      <a:r>
                        <a:rPr lang="en-US" sz="2400" dirty="0">
                          <a:solidFill>
                            <a:schemeClr val="tx1"/>
                          </a:solidFill>
                        </a:rPr>
                        <a:t>Contextually, [explain what you know about Angelou’s life and how she has learnt to have this attitude]</a:t>
                      </a:r>
                      <a:endParaRPr lang="en-GB" sz="2400" dirty="0">
                        <a:solidFill>
                          <a:schemeClr val="tx1"/>
                        </a:solidFill>
                      </a:endParaRPr>
                    </a:p>
                  </a:txBody>
                  <a:tcPr/>
                </a:tc>
                <a:extLst>
                  <a:ext uri="{0D108BD9-81ED-4DB2-BD59-A6C34878D82A}">
                    <a16:rowId xmlns:a16="http://schemas.microsoft.com/office/drawing/2014/main" val="3187075366"/>
                  </a:ext>
                </a:extLst>
              </a:tr>
            </a:tbl>
          </a:graphicData>
        </a:graphic>
      </p:graphicFrame>
    </p:spTree>
    <p:extLst>
      <p:ext uri="{BB962C8B-B14F-4D97-AF65-F5344CB8AC3E}">
        <p14:creationId xmlns:p14="http://schemas.microsoft.com/office/powerpoint/2010/main" val="1344548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TotalTime>
  <Words>608</Words>
  <Application>Microsoft Office PowerPoint</Application>
  <PresentationFormat>Widescreen</PresentationFormat>
  <Paragraphs>58</Paragraphs>
  <Slides>7</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Arial</vt:lpstr>
      <vt:lpstr>Calibri</vt:lpstr>
      <vt:lpstr>Calibri Light</vt:lpstr>
      <vt:lpstr>Lato-light</vt:lpstr>
      <vt:lpstr>ReithSans</vt:lpstr>
      <vt:lpstr>Rockwell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Elizabeth Gould</dc:creator>
  <cp:lastModifiedBy>Richard Longley</cp:lastModifiedBy>
  <cp:revision>5</cp:revision>
  <dcterms:created xsi:type="dcterms:W3CDTF">2020-10-15T08:46:54Z</dcterms:created>
  <dcterms:modified xsi:type="dcterms:W3CDTF">2020-10-15T10:43:43Z</dcterms:modified>
</cp:coreProperties>
</file>