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01" r:id="rId3"/>
    <p:sldId id="403" r:id="rId4"/>
    <p:sldId id="404" r:id="rId5"/>
    <p:sldId id="405" r:id="rId6"/>
    <p:sldId id="406" r:id="rId7"/>
    <p:sldId id="40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58A1-5259-47C1-ADC3-59C07C10FBC2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7AE6-8322-4D8C-AD11-58CDDFBAC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685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58A1-5259-47C1-ADC3-59C07C10FBC2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7AE6-8322-4D8C-AD11-58CDDFBAC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349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58A1-5259-47C1-ADC3-59C07C10FBC2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7AE6-8322-4D8C-AD11-58CDDFBAC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28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58A1-5259-47C1-ADC3-59C07C10FBC2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7AE6-8322-4D8C-AD11-58CDDFBAC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072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58A1-5259-47C1-ADC3-59C07C10FBC2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7AE6-8322-4D8C-AD11-58CDDFBAC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78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58A1-5259-47C1-ADC3-59C07C10FBC2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7AE6-8322-4D8C-AD11-58CDDFBAC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829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58A1-5259-47C1-ADC3-59C07C10FBC2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7AE6-8322-4D8C-AD11-58CDDFBAC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60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58A1-5259-47C1-ADC3-59C07C10FBC2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7AE6-8322-4D8C-AD11-58CDDFBAC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594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58A1-5259-47C1-ADC3-59C07C10FBC2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7AE6-8322-4D8C-AD11-58CDDFBAC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80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58A1-5259-47C1-ADC3-59C07C10FBC2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7AE6-8322-4D8C-AD11-58CDDFBAC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707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58A1-5259-47C1-ADC3-59C07C10FBC2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7AE6-8322-4D8C-AD11-58CDDFBAC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27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58A1-5259-47C1-ADC3-59C07C10FBC2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07AE6-8322-4D8C-AD11-58CDDFBAC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62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volcano&#10;&#10;Description automatically generated with low confidence">
            <a:extLst>
              <a:ext uri="{FF2B5EF4-FFF2-40B4-BE49-F238E27FC236}">
                <a16:creationId xmlns:a16="http://schemas.microsoft.com/office/drawing/2014/main" id="{DF5D350F-12F7-A6D7-C232-4D3D01791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820E6B-64B0-39BC-2222-D73721E29C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3DF726-6253-6DAD-7F2F-6D811B98C3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44B5BC-1DC6-9C18-FC01-91402F595D18}"/>
              </a:ext>
            </a:extLst>
          </p:cNvPr>
          <p:cNvSpPr txBox="1">
            <a:spLocks/>
          </p:cNvSpPr>
          <p:nvPr/>
        </p:nvSpPr>
        <p:spPr>
          <a:xfrm>
            <a:off x="495299" y="2316163"/>
            <a:ext cx="8153400" cy="1756248"/>
          </a:xfrm>
          <a:prstGeom prst="rect">
            <a:avLst/>
          </a:prstGeom>
          <a:solidFill>
            <a:sysClr val="window" lastClr="FFFFFF">
              <a:alpha val="74000"/>
            </a:sys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sysClr val="windowText" lastClr="000000"/>
                </a:solidFill>
                <a:latin typeface="Century Gothic" panose="020F0302020204030204"/>
              </a:rPr>
              <a:t>Success in:</a:t>
            </a:r>
            <a:b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</a:b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F0302020204030204"/>
                <a:ea typeface="+mj-ea"/>
                <a:cs typeface="+mj-cs"/>
              </a:rPr>
              <a:t>GCSE Geography</a:t>
            </a:r>
          </a:p>
        </p:txBody>
      </p:sp>
      <p:pic>
        <p:nvPicPr>
          <p:cNvPr id="9" name="Picture 8" descr="Chart, radar chart&#10;&#10;Description automatically generated">
            <a:extLst>
              <a:ext uri="{FF2B5EF4-FFF2-40B4-BE49-F238E27FC236}">
                <a16:creationId xmlns:a16="http://schemas.microsoft.com/office/drawing/2014/main" id="{F340D924-4F28-C245-49CB-07476AF674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" t="3982" r="4893" b="5337"/>
          <a:stretch/>
        </p:blipFill>
        <p:spPr>
          <a:xfrm>
            <a:off x="3698244" y="245589"/>
            <a:ext cx="1747511" cy="1756249"/>
          </a:xfrm>
          <a:prstGeom prst="rect">
            <a:avLst/>
          </a:prstGeom>
          <a:solidFill>
            <a:srgbClr val="E0E0E0"/>
          </a:solidFill>
        </p:spPr>
      </p:pic>
    </p:spTree>
    <p:extLst>
      <p:ext uri="{BB962C8B-B14F-4D97-AF65-F5344CB8AC3E}">
        <p14:creationId xmlns:p14="http://schemas.microsoft.com/office/powerpoint/2010/main" val="1517709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volcano&#10;&#10;Description automatically generated with low confidence">
            <a:extLst>
              <a:ext uri="{FF2B5EF4-FFF2-40B4-BE49-F238E27FC236}">
                <a16:creationId xmlns:a16="http://schemas.microsoft.com/office/drawing/2014/main" id="{80C9D47E-F9EC-CE12-8E1B-E1A72E675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4" name="AutoShape 4" descr="Image result for catholic easter"/>
          <p:cNvSpPr>
            <a:spLocks noChangeAspect="1" noChangeArrowheads="1"/>
          </p:cNvSpPr>
          <p:nvPr/>
        </p:nvSpPr>
        <p:spPr bwMode="auto">
          <a:xfrm>
            <a:off x="155575" y="-1684338"/>
            <a:ext cx="62484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87524" y="311476"/>
            <a:ext cx="85689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latin typeface="Century Gothic" panose="020B0502020202020204" pitchFamily="34" charset="0"/>
                <a:cs typeface="Arial" panose="020B0604020202020204" pitchFamily="34" charset="0"/>
              </a:rPr>
              <a:t>What equipment must I bring?</a:t>
            </a:r>
            <a:endParaRPr lang="en-GB" sz="36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uy Casio FX-83GTX Scientific Calculator - Blue | Electronic dictionaries  and calculators | Argos">
            <a:extLst>
              <a:ext uri="{FF2B5EF4-FFF2-40B4-BE49-F238E27FC236}">
                <a16:creationId xmlns:a16="http://schemas.microsoft.com/office/drawing/2014/main" id="{4785099A-E1D9-8ED8-5D04-05E139F12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55" b="96818" l="10000" r="90000">
                        <a14:foregroundMark x1="41600" y1="8864" x2="59067" y2="12727"/>
                        <a14:foregroundMark x1="54267" y1="2955" x2="54267" y2="2955"/>
                        <a14:foregroundMark x1="51867" y1="90455" x2="51867" y2="90455"/>
                        <a14:foregroundMark x1="50533" y1="96818" x2="50533" y2="96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8911">
            <a:off x="-2331712" y="1537162"/>
            <a:ext cx="7849382" cy="460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xus Ultra Flexible Rulers - 15cm (30 Pack) - Learn Play Nexus">
            <a:extLst>
              <a:ext uri="{FF2B5EF4-FFF2-40B4-BE49-F238E27FC236}">
                <a16:creationId xmlns:a16="http://schemas.microsoft.com/office/drawing/2014/main" id="{C0B81608-2A37-A499-29BC-C42A63CB3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63" r="96204">
                        <a14:foregroundMark x1="96204" y1="31852" x2="96204" y2="31852"/>
                        <a14:foregroundMark x1="13611" y1="63241" x2="13611" y2="63241"/>
                        <a14:foregroundMark x1="8611" y1="68426" x2="8611" y2="68426"/>
                        <a14:foregroundMark x1="4074" y1="65093" x2="4074" y2="65093"/>
                        <a14:foregroundMark x1="463" y1="64907" x2="463" y2="6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33742">
            <a:off x="2391304" y="1734166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ncil Vectors &amp; Illustrations for Free Download | Freepik">
            <a:extLst>
              <a:ext uri="{FF2B5EF4-FFF2-40B4-BE49-F238E27FC236}">
                <a16:creationId xmlns:a16="http://schemas.microsoft.com/office/drawing/2014/main" id="{0B6FE306-C27F-2F61-056E-EDD2E99DB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9748">
            <a:off x="3933983" y="2631065"/>
            <a:ext cx="6777860" cy="327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rker IM Achromatic Matt Black Ballpoint Pen | Pen Heaven">
            <a:extLst>
              <a:ext uri="{FF2B5EF4-FFF2-40B4-BE49-F238E27FC236}">
                <a16:creationId xmlns:a16="http://schemas.microsoft.com/office/drawing/2014/main" id="{9E9AF16D-5123-9F94-5A1F-1776035C2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138" b="98899" l="10000" r="90000">
                        <a14:foregroundMark x1="70299" y1="5321" x2="70299" y2="5321"/>
                        <a14:foregroundMark x1="29104" y1="92477" x2="29104" y2="92477"/>
                        <a14:foregroundMark x1="28209" y1="96697" x2="28209" y2="96697"/>
                        <a14:foregroundMark x1="27164" y1="98899" x2="27164" y2="9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218" y="1114283"/>
            <a:ext cx="638175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88FAC7-23F2-479B-83A4-0A903ABCF568}"/>
              </a:ext>
            </a:extLst>
          </p:cNvPr>
          <p:cNvSpPr txBox="1"/>
          <p:nvPr/>
        </p:nvSpPr>
        <p:spPr>
          <a:xfrm>
            <a:off x="861272" y="5917552"/>
            <a:ext cx="2212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calculator</a:t>
            </a: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03F70-FCFC-1642-D04C-24EB5C130589}"/>
              </a:ext>
            </a:extLst>
          </p:cNvPr>
          <p:cNvSpPr txBox="1"/>
          <p:nvPr/>
        </p:nvSpPr>
        <p:spPr>
          <a:xfrm>
            <a:off x="3279775" y="5906029"/>
            <a:ext cx="1055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ruler</a:t>
            </a: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749E70-305A-62D9-54BE-E36DB1A7E0EE}"/>
              </a:ext>
            </a:extLst>
          </p:cNvPr>
          <p:cNvSpPr txBox="1"/>
          <p:nvPr/>
        </p:nvSpPr>
        <p:spPr>
          <a:xfrm>
            <a:off x="4835973" y="5926790"/>
            <a:ext cx="96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pen</a:t>
            </a: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7836CA-52AC-2702-0DA2-54F810683376}"/>
              </a:ext>
            </a:extLst>
          </p:cNvPr>
          <p:cNvSpPr txBox="1"/>
          <p:nvPr/>
        </p:nvSpPr>
        <p:spPr>
          <a:xfrm>
            <a:off x="6471933" y="5961749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pencil</a:t>
            </a: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" name="Picture 1" descr="Chart, radar chart&#10;&#10;Description automatically generated">
            <a:extLst>
              <a:ext uri="{FF2B5EF4-FFF2-40B4-BE49-F238E27FC236}">
                <a16:creationId xmlns:a16="http://schemas.microsoft.com/office/drawing/2014/main" id="{08414B6C-C289-3158-9455-1FBA1544164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" t="3982" r="4893" b="5337"/>
          <a:stretch/>
        </p:blipFill>
        <p:spPr>
          <a:xfrm>
            <a:off x="0" y="6035972"/>
            <a:ext cx="783986" cy="787906"/>
          </a:xfrm>
          <a:prstGeom prst="rect">
            <a:avLst/>
          </a:prstGeom>
          <a:solidFill>
            <a:srgbClr val="E0E0E0"/>
          </a:solidFill>
        </p:spPr>
      </p:pic>
    </p:spTree>
    <p:extLst>
      <p:ext uri="{BB962C8B-B14F-4D97-AF65-F5344CB8AC3E}">
        <p14:creationId xmlns:p14="http://schemas.microsoft.com/office/powerpoint/2010/main" val="186814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volcano&#10;&#10;Description automatically generated with low confidence">
            <a:extLst>
              <a:ext uri="{FF2B5EF4-FFF2-40B4-BE49-F238E27FC236}">
                <a16:creationId xmlns:a16="http://schemas.microsoft.com/office/drawing/2014/main" id="{80C9D47E-F9EC-CE12-8E1B-E1A72E675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4" name="AutoShape 4" descr="Image result for catholic easter"/>
          <p:cNvSpPr>
            <a:spLocks noChangeAspect="1" noChangeArrowheads="1"/>
          </p:cNvSpPr>
          <p:nvPr/>
        </p:nvSpPr>
        <p:spPr bwMode="auto">
          <a:xfrm>
            <a:off x="155575" y="-1684338"/>
            <a:ext cx="62484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87524" y="299287"/>
            <a:ext cx="856895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>
                <a:latin typeface="Century Gothic" panose="020B0502020202020204" pitchFamily="34" charset="0"/>
                <a:cs typeface="Arial" panose="020B0604020202020204" pitchFamily="34" charset="0"/>
              </a:rPr>
              <a:t>Paper 1 content</a:t>
            </a:r>
          </a:p>
          <a:p>
            <a:pPr algn="ctr"/>
            <a:r>
              <a:rPr lang="en-GB" sz="2800" b="1" u="sng" dirty="0">
                <a:latin typeface="Century Gothic" panose="020B0502020202020204" pitchFamily="34" charset="0"/>
                <a:cs typeface="Arial" panose="020B0604020202020204" pitchFamily="34" charset="0"/>
              </a:rPr>
              <a:t>Living with the physical environment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C6BF4B-26CE-9B4C-768A-D31C1BAC29DC}"/>
              </a:ext>
            </a:extLst>
          </p:cNvPr>
          <p:cNvSpPr txBox="1"/>
          <p:nvPr/>
        </p:nvSpPr>
        <p:spPr>
          <a:xfrm>
            <a:off x="287525" y="1874728"/>
            <a:ext cx="8568952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US" sz="2800" i="0" dirty="0">
              <a:effectLst/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u="none" strike="noStrike" dirty="0">
                <a:effectLst/>
                <a:latin typeface="Century Gothic" panose="020B0502020202020204" pitchFamily="34" charset="0"/>
              </a:rPr>
              <a:t>Section A</a:t>
            </a:r>
            <a:r>
              <a:rPr lang="en-US" sz="2800" i="0" u="none" strike="noStrike" dirty="0">
                <a:effectLst/>
                <a:latin typeface="Century Gothic" panose="020B0502020202020204" pitchFamily="34" charset="0"/>
              </a:rPr>
              <a:t>: The challenge of natural hazard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800" i="0" dirty="0">
              <a:effectLst/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u="none" strike="noStrike" dirty="0">
                <a:latin typeface="Century Gothic" panose="020B0502020202020204" pitchFamily="34" charset="0"/>
              </a:rPr>
              <a:t>S</a:t>
            </a:r>
            <a:r>
              <a:rPr lang="en-US" sz="2800" b="1" i="0" u="none" strike="noStrike" dirty="0">
                <a:effectLst/>
                <a:latin typeface="Century Gothic" panose="020B0502020202020204" pitchFamily="34" charset="0"/>
              </a:rPr>
              <a:t>ection B</a:t>
            </a:r>
            <a:r>
              <a:rPr lang="en-US" sz="2800" i="0" u="none" strike="noStrike" dirty="0">
                <a:effectLst/>
                <a:latin typeface="Century Gothic" panose="020B0502020202020204" pitchFamily="34" charset="0"/>
              </a:rPr>
              <a:t>: The living world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800" i="0" dirty="0">
              <a:effectLst/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u="none" strike="noStrike" dirty="0">
                <a:effectLst/>
                <a:latin typeface="Century Gothic" panose="020B0502020202020204" pitchFamily="34" charset="0"/>
              </a:rPr>
              <a:t>Section C</a:t>
            </a:r>
            <a:r>
              <a:rPr lang="en-US" sz="2800" i="0" u="none" strike="noStrike" dirty="0">
                <a:effectLst/>
                <a:latin typeface="Century Gothic" panose="020B0502020202020204" pitchFamily="34" charset="0"/>
              </a:rPr>
              <a:t>: Physical landscapes in the UK</a:t>
            </a:r>
            <a:endParaRPr lang="en-US" sz="2800" i="0" dirty="0">
              <a:effectLst/>
              <a:latin typeface="Century Gothic" panose="020B0502020202020204" pitchFamily="34" charset="0"/>
            </a:endParaRPr>
          </a:p>
          <a:p>
            <a:endParaRPr lang="en-GB" sz="280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 descr="Chart, radar chart&#10;&#10;Description automatically generated">
            <a:extLst>
              <a:ext uri="{FF2B5EF4-FFF2-40B4-BE49-F238E27FC236}">
                <a16:creationId xmlns:a16="http://schemas.microsoft.com/office/drawing/2014/main" id="{2ECEB163-1331-1BA2-0F57-1876568BD4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" t="3982" r="4893" b="5337"/>
          <a:stretch/>
        </p:blipFill>
        <p:spPr>
          <a:xfrm>
            <a:off x="0" y="6035972"/>
            <a:ext cx="783986" cy="787906"/>
          </a:xfrm>
          <a:prstGeom prst="rect">
            <a:avLst/>
          </a:prstGeom>
          <a:solidFill>
            <a:srgbClr val="E0E0E0"/>
          </a:solidFill>
        </p:spPr>
      </p:pic>
    </p:spTree>
    <p:extLst>
      <p:ext uri="{BB962C8B-B14F-4D97-AF65-F5344CB8AC3E}">
        <p14:creationId xmlns:p14="http://schemas.microsoft.com/office/powerpoint/2010/main" val="39335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volcano&#10;&#10;Description automatically generated with low confidence">
            <a:extLst>
              <a:ext uri="{FF2B5EF4-FFF2-40B4-BE49-F238E27FC236}">
                <a16:creationId xmlns:a16="http://schemas.microsoft.com/office/drawing/2014/main" id="{80C9D47E-F9EC-CE12-8E1B-E1A72E675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4" name="AutoShape 4" descr="Image result for catholic easter"/>
          <p:cNvSpPr>
            <a:spLocks noChangeAspect="1" noChangeArrowheads="1"/>
          </p:cNvSpPr>
          <p:nvPr/>
        </p:nvSpPr>
        <p:spPr bwMode="auto">
          <a:xfrm>
            <a:off x="155575" y="-1684338"/>
            <a:ext cx="62484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87524" y="299287"/>
            <a:ext cx="856895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>
                <a:latin typeface="Century Gothic" panose="020B0502020202020204" pitchFamily="34" charset="0"/>
                <a:cs typeface="Arial" panose="020B0604020202020204" pitchFamily="34" charset="0"/>
              </a:rPr>
              <a:t>Paper 2 content</a:t>
            </a:r>
          </a:p>
          <a:p>
            <a:pPr algn="ctr"/>
            <a:r>
              <a:rPr lang="en-GB" sz="2800" b="1" u="sng" dirty="0">
                <a:latin typeface="Century Gothic" panose="020B0502020202020204" pitchFamily="34" charset="0"/>
                <a:cs typeface="Arial" panose="020B0604020202020204" pitchFamily="34" charset="0"/>
              </a:rPr>
              <a:t>Challenges in the human environment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C6BF4B-26CE-9B4C-768A-D31C1BAC29DC}"/>
              </a:ext>
            </a:extLst>
          </p:cNvPr>
          <p:cNvSpPr txBox="1"/>
          <p:nvPr/>
        </p:nvSpPr>
        <p:spPr>
          <a:xfrm>
            <a:off x="155575" y="1919070"/>
            <a:ext cx="8856475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US" sz="2800" i="0" dirty="0">
              <a:effectLst/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u="none" strike="noStrike" dirty="0">
                <a:effectLst/>
                <a:latin typeface="Century Gothic" panose="020B0502020202020204" pitchFamily="34" charset="0"/>
              </a:rPr>
              <a:t>Section A: </a:t>
            </a:r>
            <a:r>
              <a:rPr lang="en-US" sz="2800" i="0" u="none" strike="noStrike" dirty="0">
                <a:effectLst/>
                <a:latin typeface="Century Gothic" panose="020B0502020202020204" pitchFamily="34" charset="0"/>
              </a:rPr>
              <a:t>Urban issues and challenges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800" i="0" dirty="0">
              <a:effectLst/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u="none" strike="noStrike" dirty="0">
                <a:effectLst/>
                <a:latin typeface="Century Gothic" panose="020B0502020202020204" pitchFamily="34" charset="0"/>
              </a:rPr>
              <a:t>Section B: </a:t>
            </a:r>
            <a:r>
              <a:rPr lang="en-US" sz="2800" i="0" u="none" strike="noStrike" dirty="0">
                <a:effectLst/>
                <a:latin typeface="Century Gothic" panose="020B0502020202020204" pitchFamily="34" charset="0"/>
              </a:rPr>
              <a:t>The changing economic world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800" i="0" dirty="0">
              <a:effectLst/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u="none" strike="noStrike" dirty="0">
                <a:effectLst/>
                <a:latin typeface="Century Gothic" panose="020B0502020202020204" pitchFamily="34" charset="0"/>
              </a:rPr>
              <a:t>Section C: </a:t>
            </a:r>
            <a:r>
              <a:rPr lang="en-US" sz="2800" dirty="0">
                <a:latin typeface="Century Gothic" panose="020B0502020202020204" pitchFamily="34" charset="0"/>
              </a:rPr>
              <a:t>C</a:t>
            </a:r>
            <a:r>
              <a:rPr lang="en-US" sz="2800" i="0" u="none" strike="noStrike" dirty="0">
                <a:effectLst/>
                <a:latin typeface="Century Gothic" panose="020B0502020202020204" pitchFamily="34" charset="0"/>
              </a:rPr>
              <a:t>hallenges of resource management</a:t>
            </a:r>
            <a:endParaRPr lang="en-US" sz="2800" i="0" dirty="0">
              <a:effectLst/>
              <a:latin typeface="Century Gothic" panose="020B0502020202020204" pitchFamily="34" charset="0"/>
            </a:endParaRPr>
          </a:p>
          <a:p>
            <a:endParaRPr lang="en-GB" sz="28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 descr="Chart, radar chart&#10;&#10;Description automatically generated">
            <a:extLst>
              <a:ext uri="{FF2B5EF4-FFF2-40B4-BE49-F238E27FC236}">
                <a16:creationId xmlns:a16="http://schemas.microsoft.com/office/drawing/2014/main" id="{8636019A-439F-629B-9EA1-9F50C60FA4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" t="3982" r="4893" b="5337"/>
          <a:stretch/>
        </p:blipFill>
        <p:spPr>
          <a:xfrm>
            <a:off x="0" y="6035972"/>
            <a:ext cx="783986" cy="787906"/>
          </a:xfrm>
          <a:prstGeom prst="rect">
            <a:avLst/>
          </a:prstGeom>
          <a:solidFill>
            <a:srgbClr val="E0E0E0"/>
          </a:solidFill>
        </p:spPr>
      </p:pic>
    </p:spTree>
    <p:extLst>
      <p:ext uri="{BB962C8B-B14F-4D97-AF65-F5344CB8AC3E}">
        <p14:creationId xmlns:p14="http://schemas.microsoft.com/office/powerpoint/2010/main" val="50644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volcano&#10;&#10;Description automatically generated with low confidence">
            <a:extLst>
              <a:ext uri="{FF2B5EF4-FFF2-40B4-BE49-F238E27FC236}">
                <a16:creationId xmlns:a16="http://schemas.microsoft.com/office/drawing/2014/main" id="{80C9D47E-F9EC-CE12-8E1B-E1A72E675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4" name="AutoShape 4" descr="Image result for catholic easter"/>
          <p:cNvSpPr>
            <a:spLocks noChangeAspect="1" noChangeArrowheads="1"/>
          </p:cNvSpPr>
          <p:nvPr/>
        </p:nvSpPr>
        <p:spPr bwMode="auto">
          <a:xfrm>
            <a:off x="155575" y="-1684338"/>
            <a:ext cx="62484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87524" y="299287"/>
            <a:ext cx="856895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>
                <a:latin typeface="Century Gothic" panose="020B0502020202020204" pitchFamily="34" charset="0"/>
                <a:cs typeface="Arial" panose="020B0604020202020204" pitchFamily="34" charset="0"/>
              </a:rPr>
              <a:t>Paper 3 content</a:t>
            </a:r>
          </a:p>
          <a:p>
            <a:pPr algn="ctr"/>
            <a:r>
              <a:rPr lang="en-GB" sz="2800" b="1" u="sng" dirty="0">
                <a:latin typeface="Century Gothic" panose="020B0502020202020204" pitchFamily="34" charset="0"/>
                <a:cs typeface="Arial" panose="020B0604020202020204" pitchFamily="34" charset="0"/>
              </a:rPr>
              <a:t>Geographical applications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C6BF4B-26CE-9B4C-768A-D31C1BAC29DC}"/>
              </a:ext>
            </a:extLst>
          </p:cNvPr>
          <p:cNvSpPr txBox="1"/>
          <p:nvPr/>
        </p:nvSpPr>
        <p:spPr>
          <a:xfrm>
            <a:off x="287523" y="1908868"/>
            <a:ext cx="8568951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US" sz="2800" b="1" i="0" u="none" strike="noStrike" dirty="0">
              <a:effectLst/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u="none" strike="noStrike" dirty="0">
                <a:effectLst/>
                <a:latin typeface="Century Gothic" panose="020B0502020202020204" pitchFamily="34" charset="0"/>
              </a:rPr>
              <a:t>Section A: </a:t>
            </a:r>
            <a:r>
              <a:rPr lang="en-US" sz="2800" b="0" i="0" u="none" strike="noStrike" dirty="0">
                <a:effectLst/>
                <a:latin typeface="Century Gothic" panose="020B0502020202020204" pitchFamily="34" charset="0"/>
              </a:rPr>
              <a:t>Issue evaluation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800" b="0" i="0" dirty="0">
              <a:effectLst/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u="none" strike="noStrike" dirty="0">
                <a:effectLst/>
                <a:latin typeface="Century Gothic" panose="020B0502020202020204" pitchFamily="34" charset="0"/>
              </a:rPr>
              <a:t>Section B: </a:t>
            </a:r>
            <a:r>
              <a:rPr lang="en-US" sz="2800" b="0" i="0" u="none" strike="noStrike" dirty="0">
                <a:effectLst/>
                <a:latin typeface="Century Gothic" panose="020B0502020202020204" pitchFamily="34" charset="0"/>
              </a:rPr>
              <a:t>Fieldwork</a:t>
            </a:r>
            <a:endParaRPr lang="en-US" sz="2800" b="0" i="0" dirty="0">
              <a:effectLst/>
              <a:latin typeface="Century Gothic" panose="020B0502020202020204" pitchFamily="34" charset="0"/>
            </a:endParaRPr>
          </a:p>
          <a:p>
            <a:endParaRPr lang="en-GB" sz="28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 descr="Chart, radar chart&#10;&#10;Description automatically generated">
            <a:extLst>
              <a:ext uri="{FF2B5EF4-FFF2-40B4-BE49-F238E27FC236}">
                <a16:creationId xmlns:a16="http://schemas.microsoft.com/office/drawing/2014/main" id="{F3861645-7CF7-B590-C877-103DC6103C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" t="3982" r="4893" b="5337"/>
          <a:stretch/>
        </p:blipFill>
        <p:spPr>
          <a:xfrm>
            <a:off x="0" y="6035972"/>
            <a:ext cx="783986" cy="787906"/>
          </a:xfrm>
          <a:prstGeom prst="rect">
            <a:avLst/>
          </a:prstGeom>
          <a:solidFill>
            <a:srgbClr val="E0E0E0"/>
          </a:solidFill>
        </p:spPr>
      </p:pic>
    </p:spTree>
    <p:extLst>
      <p:ext uri="{BB962C8B-B14F-4D97-AF65-F5344CB8AC3E}">
        <p14:creationId xmlns:p14="http://schemas.microsoft.com/office/powerpoint/2010/main" val="352576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volcano&#10;&#10;Description automatically generated with low confidence">
            <a:extLst>
              <a:ext uri="{FF2B5EF4-FFF2-40B4-BE49-F238E27FC236}">
                <a16:creationId xmlns:a16="http://schemas.microsoft.com/office/drawing/2014/main" id="{80C9D47E-F9EC-CE12-8E1B-E1A72E675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4" name="AutoShape 4" descr="Image result for catholic easter"/>
          <p:cNvSpPr>
            <a:spLocks noChangeAspect="1" noChangeArrowheads="1"/>
          </p:cNvSpPr>
          <p:nvPr/>
        </p:nvSpPr>
        <p:spPr bwMode="auto">
          <a:xfrm>
            <a:off x="155575" y="-1684338"/>
            <a:ext cx="62484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87524" y="299287"/>
            <a:ext cx="85689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>
                <a:latin typeface="Century Gothic" panose="020B0502020202020204" pitchFamily="34" charset="0"/>
                <a:cs typeface="Arial" panose="020B0604020202020204" pitchFamily="34" charset="0"/>
              </a:rPr>
              <a:t>Top tips for Geography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C6BF4B-26CE-9B4C-768A-D31C1BAC29DC}"/>
              </a:ext>
            </a:extLst>
          </p:cNvPr>
          <p:cNvSpPr txBox="1"/>
          <p:nvPr/>
        </p:nvSpPr>
        <p:spPr>
          <a:xfrm>
            <a:off x="287525" y="959227"/>
            <a:ext cx="856895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u="none" strike="noStrike" dirty="0">
                <a:effectLst/>
                <a:latin typeface="Century Gothic" panose="020B0502020202020204" pitchFamily="34" charset="0"/>
              </a:rPr>
              <a:t>BUG the long-answer questions!</a:t>
            </a:r>
            <a:endParaRPr lang="en-US" sz="2800" b="0" i="0" dirty="0">
              <a:effectLst/>
              <a:latin typeface="Century Gothic" panose="020B0502020202020204" pitchFamily="34" charset="0"/>
            </a:endParaRPr>
          </a:p>
        </p:txBody>
      </p:sp>
      <p:pic>
        <p:nvPicPr>
          <p:cNvPr id="1026" name="Picture 2" descr="My pupils really started to BUG me: Action research on a Year 11 exam  technique">
            <a:extLst>
              <a:ext uri="{FF2B5EF4-FFF2-40B4-BE49-F238E27FC236}">
                <a16:creationId xmlns:a16="http://schemas.microsoft.com/office/drawing/2014/main" id="{0FD2879E-AB3C-1D7B-FA7F-9D68C09FF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133" y="1676536"/>
            <a:ext cx="6922194" cy="488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Chart, radar chart&#10;&#10;Description automatically generated">
            <a:extLst>
              <a:ext uri="{FF2B5EF4-FFF2-40B4-BE49-F238E27FC236}">
                <a16:creationId xmlns:a16="http://schemas.microsoft.com/office/drawing/2014/main" id="{0D06D944-1DF6-418C-E535-07BF7AD651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" t="3982" r="4893" b="5337"/>
          <a:stretch/>
        </p:blipFill>
        <p:spPr>
          <a:xfrm>
            <a:off x="0" y="6035972"/>
            <a:ext cx="783986" cy="787906"/>
          </a:xfrm>
          <a:prstGeom prst="rect">
            <a:avLst/>
          </a:prstGeom>
          <a:solidFill>
            <a:srgbClr val="E0E0E0"/>
          </a:solidFill>
        </p:spPr>
      </p:pic>
    </p:spTree>
    <p:extLst>
      <p:ext uri="{BB962C8B-B14F-4D97-AF65-F5344CB8AC3E}">
        <p14:creationId xmlns:p14="http://schemas.microsoft.com/office/powerpoint/2010/main" val="437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volcano&#10;&#10;Description automatically generated with low confidence">
            <a:extLst>
              <a:ext uri="{FF2B5EF4-FFF2-40B4-BE49-F238E27FC236}">
                <a16:creationId xmlns:a16="http://schemas.microsoft.com/office/drawing/2014/main" id="{80C9D47E-F9EC-CE12-8E1B-E1A72E675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4" name="AutoShape 4" descr="Image result for catholic easter"/>
          <p:cNvSpPr>
            <a:spLocks noChangeAspect="1" noChangeArrowheads="1"/>
          </p:cNvSpPr>
          <p:nvPr/>
        </p:nvSpPr>
        <p:spPr bwMode="auto">
          <a:xfrm>
            <a:off x="155575" y="-1684338"/>
            <a:ext cx="62484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87524" y="184300"/>
            <a:ext cx="85689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Century Gothic" panose="020B0502020202020204" pitchFamily="34" charset="0"/>
                <a:cs typeface="Arial" panose="020B0604020202020204" pitchFamily="34" charset="0"/>
              </a:rPr>
              <a:t>Stuck on revision? Check out one of these:</a:t>
            </a:r>
            <a:endParaRPr lang="en-GB" sz="2800" b="1" u="sng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GCSE Geography Revision Guide | CGP Books">
            <a:extLst>
              <a:ext uri="{FF2B5EF4-FFF2-40B4-BE49-F238E27FC236}">
                <a16:creationId xmlns:a16="http://schemas.microsoft.com/office/drawing/2014/main" id="{5C72B94E-8FE1-C2EF-D71B-9C3D7A6F2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9" y="943160"/>
            <a:ext cx="2050372" cy="2901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57BEDC-6899-705F-10CA-BE960F1583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11" t="32878" r="64616" b="28212"/>
          <a:stretch/>
        </p:blipFill>
        <p:spPr>
          <a:xfrm>
            <a:off x="4918539" y="915464"/>
            <a:ext cx="4093778" cy="1936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FA7CCA-5BB0-69B9-3B80-DBEA646788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85" t="21217" r="63987" b="36198"/>
          <a:stretch/>
        </p:blipFill>
        <p:spPr>
          <a:xfrm>
            <a:off x="4904160" y="4845244"/>
            <a:ext cx="3745371" cy="1750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8C2AAE-92A0-0F4F-A67C-3543485324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25" t="22509" r="67042" b="44337"/>
          <a:stretch/>
        </p:blipFill>
        <p:spPr>
          <a:xfrm>
            <a:off x="494469" y="4975399"/>
            <a:ext cx="4003834" cy="1694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AD85B80A-531F-2B87-1263-BFE848125502}"/>
              </a:ext>
            </a:extLst>
          </p:cNvPr>
          <p:cNvSpPr/>
          <p:nvPr/>
        </p:nvSpPr>
        <p:spPr>
          <a:xfrm>
            <a:off x="2442617" y="958137"/>
            <a:ext cx="1716680" cy="1856284"/>
          </a:xfrm>
          <a:prstGeom prst="wedgeRectCallout">
            <a:avLst>
              <a:gd name="adj1" fmla="val -79753"/>
              <a:gd name="adj2" fmla="val -341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Century Gothic" panose="020B0502020202020204" pitchFamily="34" charset="0"/>
              </a:rPr>
              <a:t>CGP Revision textbook </a:t>
            </a:r>
            <a:r>
              <a:rPr lang="en-US" dirty="0">
                <a:latin typeface="Century Gothic" panose="020B0502020202020204" pitchFamily="34" charset="0"/>
              </a:rPr>
              <a:t>for the full knowledge and curriculum!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09D2173D-3F2D-A113-82A5-3AC9C9C8F214}"/>
              </a:ext>
            </a:extLst>
          </p:cNvPr>
          <p:cNvSpPr/>
          <p:nvPr/>
        </p:nvSpPr>
        <p:spPr>
          <a:xfrm>
            <a:off x="3461729" y="3014316"/>
            <a:ext cx="5550588" cy="753260"/>
          </a:xfrm>
          <a:prstGeom prst="wedgeRectCallout">
            <a:avLst>
              <a:gd name="adj1" fmla="val 4175"/>
              <a:gd name="adj2" fmla="val -129833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Century Gothic" panose="020B0502020202020204" pitchFamily="34" charset="0"/>
              </a:rPr>
              <a:t>Mr. B on YouTube </a:t>
            </a:r>
            <a:r>
              <a:rPr lang="en-US" dirty="0">
                <a:latin typeface="Century Gothic" panose="020B0502020202020204" pitchFamily="34" charset="0"/>
              </a:rPr>
              <a:t>gives great videos outlining the content!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CC0A4A94-8C38-4A09-EF39-54C161BD6E94}"/>
              </a:ext>
            </a:extLst>
          </p:cNvPr>
          <p:cNvSpPr/>
          <p:nvPr/>
        </p:nvSpPr>
        <p:spPr>
          <a:xfrm>
            <a:off x="3512054" y="3929780"/>
            <a:ext cx="5550588" cy="753260"/>
          </a:xfrm>
          <a:prstGeom prst="wedgeRectCallout">
            <a:avLst>
              <a:gd name="adj1" fmla="val 695"/>
              <a:gd name="adj2" fmla="val 138598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Century Gothic" panose="020B0502020202020204" pitchFamily="34" charset="0"/>
              </a:rPr>
              <a:t>BBC Bitesize AQA Geography </a:t>
            </a:r>
            <a:r>
              <a:rPr lang="en-US" dirty="0">
                <a:latin typeface="Century Gothic" panose="020B0502020202020204" pitchFamily="34" charset="0"/>
              </a:rPr>
              <a:t>for quick quizzes!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8F001087-09F7-A397-5AAC-42295EB9D619}"/>
              </a:ext>
            </a:extLst>
          </p:cNvPr>
          <p:cNvSpPr/>
          <p:nvPr/>
        </p:nvSpPr>
        <p:spPr>
          <a:xfrm>
            <a:off x="174789" y="3919698"/>
            <a:ext cx="3083566" cy="867902"/>
          </a:xfrm>
          <a:prstGeom prst="wedgeRectCallout">
            <a:avLst>
              <a:gd name="adj1" fmla="val 55409"/>
              <a:gd name="adj2" fmla="val 92597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Century Gothic" panose="020B0502020202020204" pitchFamily="34" charset="0"/>
              </a:rPr>
              <a:t>Internet Geography </a:t>
            </a:r>
            <a:r>
              <a:rPr lang="en-US" dirty="0">
                <a:latin typeface="Century Gothic" panose="020B0502020202020204" pitchFamily="34" charset="0"/>
              </a:rPr>
              <a:t>for full summaries of each topic!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16" name="Picture 15" descr="Chart, radar chart&#10;&#10;Description automatically generated">
            <a:extLst>
              <a:ext uri="{FF2B5EF4-FFF2-40B4-BE49-F238E27FC236}">
                <a16:creationId xmlns:a16="http://schemas.microsoft.com/office/drawing/2014/main" id="{71C69888-B64C-8390-5BFD-C82BFCA5308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" t="3982" r="4893" b="5337"/>
          <a:stretch/>
        </p:blipFill>
        <p:spPr>
          <a:xfrm>
            <a:off x="0" y="6035972"/>
            <a:ext cx="783986" cy="787906"/>
          </a:xfrm>
          <a:prstGeom prst="rect">
            <a:avLst/>
          </a:prstGeom>
          <a:solidFill>
            <a:srgbClr val="E0E0E0"/>
          </a:solidFill>
        </p:spPr>
      </p:pic>
    </p:spTree>
    <p:extLst>
      <p:ext uri="{BB962C8B-B14F-4D97-AF65-F5344CB8AC3E}">
        <p14:creationId xmlns:p14="http://schemas.microsoft.com/office/powerpoint/2010/main" val="258420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45</TotalTime>
  <Words>147</Words>
  <Application>Microsoft Office PowerPoint</Application>
  <PresentationFormat>On-screen Show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 Villa</dc:creator>
  <cp:lastModifiedBy>RAhmad</cp:lastModifiedBy>
  <cp:revision>4</cp:revision>
  <dcterms:created xsi:type="dcterms:W3CDTF">2023-03-10T08:29:06Z</dcterms:created>
  <dcterms:modified xsi:type="dcterms:W3CDTF">2024-04-05T10:45:01Z</dcterms:modified>
</cp:coreProperties>
</file>