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tags/tag16.xml" ContentType="application/vnd.openxmlformats-officedocument.presentationml.tags+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notesSlides/notesSlide32.xml" ContentType="application/vnd.openxmlformats-officedocument.presentationml.notesSlide+xml"/>
  <Override PartName="/ppt/tags/tag19.xml" ContentType="application/vnd.openxmlformats-officedocument.presentationml.tags+xml"/>
  <Override PartName="/ppt/notesSlides/notesSlide33.xml" ContentType="application/vnd.openxmlformats-officedocument.presentationml.notesSlide+xml"/>
  <Override PartName="/ppt/tags/tag20.xml" ContentType="application/vnd.openxmlformats-officedocument.presentationml.tags+xml"/>
  <Override PartName="/ppt/notesSlides/notesSlide34.xml" ContentType="application/vnd.openxmlformats-officedocument.presentationml.notesSlide+xml"/>
  <Override PartName="/ppt/tags/tag21.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2.xml" ContentType="application/vnd.openxmlformats-officedocument.presentationml.tags+xml"/>
  <Override PartName="/ppt/notesSlides/notesSlide40.xml" ContentType="application/vnd.openxmlformats-officedocument.presentationml.notesSlide+xml"/>
  <Override PartName="/ppt/tags/tag23.xml" ContentType="application/vnd.openxmlformats-officedocument.presentationml.tags+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5.xml" ContentType="application/vnd.openxmlformats-officedocument.presentationml.tags+xml"/>
  <Override PartName="/ppt/notesSlides/notesSlide44.xml" ContentType="application/vnd.openxmlformats-officedocument.presentationml.notesSlide+xml"/>
  <Override PartName="/ppt/tags/tag26.xml" ContentType="application/vnd.openxmlformats-officedocument.presentationml.tags+xml"/>
  <Override PartName="/ppt/notesSlides/notesSlide45.xml" ContentType="application/vnd.openxmlformats-officedocument.presentationml.notesSlide+xml"/>
  <Override PartName="/ppt/tags/tag27.xml" ContentType="application/vnd.openxmlformats-officedocument.presentationml.tags+xml"/>
  <Override PartName="/ppt/notesSlides/notesSlide46.xml" ContentType="application/vnd.openxmlformats-officedocument.presentationml.notesSlide+xml"/>
  <Override PartName="/ppt/tags/tag28.xml" ContentType="application/vnd.openxmlformats-officedocument.presentationml.tags+xml"/>
  <Override PartName="/ppt/notesSlides/notesSlide47.xml" ContentType="application/vnd.openxmlformats-officedocument.presentationml.notesSlide+xml"/>
  <Override PartName="/ppt/tags/tag29.xml" ContentType="application/vnd.openxmlformats-officedocument.presentationml.tags+xml"/>
  <Override PartName="/ppt/notesSlides/notesSlide48.xml" ContentType="application/vnd.openxmlformats-officedocument.presentationml.notesSlide+xml"/>
  <Override PartName="/ppt/tags/tag30.xml" ContentType="application/vnd.openxmlformats-officedocument.presentationml.tags+xml"/>
  <Override PartName="/ppt/notesSlides/notesSlide49.xml" ContentType="application/vnd.openxmlformats-officedocument.presentationml.notesSlide+xml"/>
  <Override PartName="/ppt/tags/tag31.xml" ContentType="application/vnd.openxmlformats-officedocument.presentationml.tags+xml"/>
  <Override PartName="/ppt/notesSlides/notesSlide50.xml" ContentType="application/vnd.openxmlformats-officedocument.presentationml.notesSlide+xml"/>
  <Override PartName="/ppt/tags/tag32.xml" ContentType="application/vnd.openxmlformats-officedocument.presentationml.tags+xml"/>
  <Override PartName="/ppt/notesSlides/notesSlide51.xml" ContentType="application/vnd.openxmlformats-officedocument.presentationml.notesSlide+xml"/>
  <Override PartName="/ppt/tags/tag33.xml" ContentType="application/vnd.openxmlformats-officedocument.presentationml.tags+xml"/>
  <Override PartName="/ppt/notesSlides/notesSlide52.xml" ContentType="application/vnd.openxmlformats-officedocument.presentationml.notesSlide+xml"/>
  <Override PartName="/ppt/tags/tag34.xml" ContentType="application/vnd.openxmlformats-officedocument.presentationml.tags+xml"/>
  <Override PartName="/ppt/notesSlides/notesSlide53.xml" ContentType="application/vnd.openxmlformats-officedocument.presentationml.notesSlide+xml"/>
  <Override PartName="/ppt/tags/tag35.xml" ContentType="application/vnd.openxmlformats-officedocument.presentationml.tags+xml"/>
  <Override PartName="/ppt/notesSlides/notesSlide54.xml" ContentType="application/vnd.openxmlformats-officedocument.presentationml.notesSlide+xml"/>
  <Override PartName="/ppt/tags/tag36.xml" ContentType="application/vnd.openxmlformats-officedocument.presentationml.tags+xml"/>
  <Override PartName="/ppt/notesSlides/notesSlide55.xml" ContentType="application/vnd.openxmlformats-officedocument.presentationml.notesSlide+xml"/>
  <Override PartName="/ppt/tags/tag37.xml" ContentType="application/vnd.openxmlformats-officedocument.presentationml.tags+xml"/>
  <Override PartName="/ppt/notesSlides/notesSlide56.xml" ContentType="application/vnd.openxmlformats-officedocument.presentationml.notesSlide+xml"/>
  <Override PartName="/ppt/tags/tag38.xml" ContentType="application/vnd.openxmlformats-officedocument.presentationml.tags+xml"/>
  <Override PartName="/ppt/notesSlides/notesSlide57.xml" ContentType="application/vnd.openxmlformats-officedocument.presentationml.notesSlide+xml"/>
  <Override PartName="/ppt/tags/tag39.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0.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1.xml" ContentType="application/vnd.openxmlformats-officedocument.presentationml.tags+xml"/>
  <Override PartName="/ppt/notesSlides/notesSlide62.xml" ContentType="application/vnd.openxmlformats-officedocument.presentationml.notesSlide+xml"/>
  <Override PartName="/ppt/tags/tag42.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43.xml" ContentType="application/vnd.openxmlformats-officedocument.presentationml.tags+xml"/>
  <Override PartName="/ppt/notesSlides/notesSlide67.xml" ContentType="application/vnd.openxmlformats-officedocument.presentationml.notesSlide+xml"/>
  <Override PartName="/ppt/tags/tag44.xml" ContentType="application/vnd.openxmlformats-officedocument.presentationml.tags+xml"/>
  <Override PartName="/ppt/notesSlides/notesSlide68.xml" ContentType="application/vnd.openxmlformats-officedocument.presentationml.notesSlide+xml"/>
  <Override PartName="/ppt/tags/tag45.xml" ContentType="application/vnd.openxmlformats-officedocument.presentationml.tags+xml"/>
  <Override PartName="/ppt/notesSlides/notesSlide69.xml" ContentType="application/vnd.openxmlformats-officedocument.presentationml.notesSlide+xml"/>
  <Override PartName="/ppt/tags/tag46.xml" ContentType="application/vnd.openxmlformats-officedocument.presentationml.tags+xml"/>
  <Override PartName="/ppt/notesSlides/notesSlide70.xml" ContentType="application/vnd.openxmlformats-officedocument.presentationml.notesSlide+xml"/>
  <Override PartName="/ppt/tags/tag47.xml" ContentType="application/vnd.openxmlformats-officedocument.presentationml.tags+xml"/>
  <Override PartName="/ppt/notesSlides/notesSlide71.xml" ContentType="application/vnd.openxmlformats-officedocument.presentationml.notesSlide+xml"/>
  <Override PartName="/ppt/tags/tag48.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tags/tag50.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51.xml" ContentType="application/vnd.openxmlformats-officedocument.presentationml.tags+xml"/>
  <Override PartName="/ppt/notesSlides/notesSlide77.xml" ContentType="application/vnd.openxmlformats-officedocument.presentationml.notesSlide+xml"/>
  <Override PartName="/ppt/tags/tag52.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53.xml" ContentType="application/vnd.openxmlformats-officedocument.presentationml.tags+xml"/>
  <Override PartName="/ppt/notesSlides/notesSlide80.xml" ContentType="application/vnd.openxmlformats-officedocument.presentationml.notesSlide+xml"/>
  <Override PartName="/ppt/tags/tag54.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55.xml" ContentType="application/vnd.openxmlformats-officedocument.presentationml.tags+xml"/>
  <Override PartName="/ppt/notesSlides/notesSlide83.xml" ContentType="application/vnd.openxmlformats-officedocument.presentationml.notesSlide+xml"/>
  <Override PartName="/ppt/tags/tag56.xml" ContentType="application/vnd.openxmlformats-officedocument.presentationml.tags+xml"/>
  <Override PartName="/ppt/notesSlides/notesSlide84.xml" ContentType="application/vnd.openxmlformats-officedocument.presentationml.notesSlide+xml"/>
  <Override PartName="/ppt/tags/tag57.xml" ContentType="application/vnd.openxmlformats-officedocument.presentationml.tags+xml"/>
  <Override PartName="/ppt/notesSlides/notesSlide85.xml" ContentType="application/vnd.openxmlformats-officedocument.presentationml.notesSlide+xml"/>
  <Override PartName="/ppt/tags/tag58.xml" ContentType="application/vnd.openxmlformats-officedocument.presentationml.tags+xml"/>
  <Override PartName="/ppt/notesSlides/notesSlide86.xml" ContentType="application/vnd.openxmlformats-officedocument.presentationml.notesSlide+xml"/>
  <Override PartName="/ppt/tags/tag59.xml" ContentType="application/vnd.openxmlformats-officedocument.presentationml.tags+xml"/>
  <Override PartName="/ppt/notesSlides/notesSlide87.xml" ContentType="application/vnd.openxmlformats-officedocument.presentationml.notesSlide+xml"/>
  <Override PartName="/ppt/tags/tag60.xml" ContentType="application/vnd.openxmlformats-officedocument.presentationml.tags+xml"/>
  <Override PartName="/ppt/notesSlides/notesSlide88.xml" ContentType="application/vnd.openxmlformats-officedocument.presentationml.notesSlide+xml"/>
  <Override PartName="/ppt/tags/tag61.xml" ContentType="application/vnd.openxmlformats-officedocument.presentationml.tags+xml"/>
  <Override PartName="/ppt/notesSlides/notesSlide89.xml" ContentType="application/vnd.openxmlformats-officedocument.presentationml.notesSlide+xml"/>
  <Override PartName="/ppt/tags/tag62.xml" ContentType="application/vnd.openxmlformats-officedocument.presentationml.tags+xml"/>
  <Override PartName="/ppt/notesSlides/notesSlide90.xml" ContentType="application/vnd.openxmlformats-officedocument.presentationml.notesSlide+xml"/>
  <Override PartName="/ppt/tags/tag63.xml" ContentType="application/vnd.openxmlformats-officedocument.presentationml.tags+xml"/>
  <Override PartName="/ppt/notesSlides/notesSlide91.xml" ContentType="application/vnd.openxmlformats-officedocument.presentationml.notesSlide+xml"/>
  <Override PartName="/ppt/tags/tag64.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65.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tags/tag66.xml" ContentType="application/vnd.openxmlformats-officedocument.presentationml.tags+xml"/>
  <Override PartName="/ppt/notesSlides/notesSlide97.xml" ContentType="application/vnd.openxmlformats-officedocument.presentationml.notesSlide+xml"/>
  <Override PartName="/ppt/tags/tag67.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68.xml" ContentType="application/vnd.openxmlformats-officedocument.presentationml.tags+xml"/>
  <Override PartName="/ppt/notesSlides/notesSlide102.xml" ContentType="application/vnd.openxmlformats-officedocument.presentationml.notesSlide+xml"/>
  <Override PartName="/ppt/tags/tag69.xml" ContentType="application/vnd.openxmlformats-officedocument.presentationml.tags+xml"/>
  <Override PartName="/ppt/notesSlides/notesSlide103.xml" ContentType="application/vnd.openxmlformats-officedocument.presentationml.notesSlide+xml"/>
  <Override PartName="/ppt/tags/tag70.xml" ContentType="application/vnd.openxmlformats-officedocument.presentationml.tags+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71.xml" ContentType="application/vnd.openxmlformats-officedocument.presentationml.tags+xml"/>
  <Override PartName="/ppt/notesSlides/notesSlide108.xml" ContentType="application/vnd.openxmlformats-officedocument.presentationml.notesSlide+xml"/>
  <Override PartName="/ppt/tags/tag72.xml" ContentType="application/vnd.openxmlformats-officedocument.presentationml.tags+xml"/>
  <Override PartName="/ppt/notesSlides/notesSlide109.xml" ContentType="application/vnd.openxmlformats-officedocument.presentationml.notesSlide+xml"/>
  <Override PartName="/ppt/tags/tag73.xml" ContentType="application/vnd.openxmlformats-officedocument.presentationml.tags+xml"/>
  <Override PartName="/ppt/notesSlides/notesSlide110.xml" ContentType="application/vnd.openxmlformats-officedocument.presentationml.notesSlide+xml"/>
  <Override PartName="/ppt/tags/tag74.xml" ContentType="application/vnd.openxmlformats-officedocument.presentationml.tags+xml"/>
  <Override PartName="/ppt/notesSlides/notesSlide111.xml" ContentType="application/vnd.openxmlformats-officedocument.presentationml.notesSlide+xml"/>
  <Override PartName="/ppt/tags/tag75.xml" ContentType="application/vnd.openxmlformats-officedocument.presentationml.tags+xml"/>
  <Override PartName="/ppt/notesSlides/notesSlide112.xml" ContentType="application/vnd.openxmlformats-officedocument.presentationml.notesSlide+xml"/>
  <Override PartName="/ppt/tags/tag76.xml" ContentType="application/vnd.openxmlformats-officedocument.presentationml.tags+xml"/>
  <Override PartName="/ppt/notesSlides/notesSlide113.xml" ContentType="application/vnd.openxmlformats-officedocument.presentationml.notesSlide+xml"/>
  <Override PartName="/ppt/tags/tag77.xml" ContentType="application/vnd.openxmlformats-officedocument.presentationml.tags+xml"/>
  <Override PartName="/ppt/notesSlides/notesSlide114.xml" ContentType="application/vnd.openxmlformats-officedocument.presentationml.notesSlide+xml"/>
  <Override PartName="/ppt/tags/tag78.xml" ContentType="application/vnd.openxmlformats-officedocument.presentationml.tags+xml"/>
  <Override PartName="/ppt/notesSlides/notesSlide115.xml" ContentType="application/vnd.openxmlformats-officedocument.presentationml.notesSlide+xml"/>
  <Override PartName="/ppt/tags/tag79.xml" ContentType="application/vnd.openxmlformats-officedocument.presentationml.tags+xml"/>
  <Override PartName="/ppt/notesSlides/notesSlide116.xml" ContentType="application/vnd.openxmlformats-officedocument.presentationml.notesSlide+xml"/>
  <Override PartName="/ppt/tags/tag80.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81.xml" ContentType="application/vnd.openxmlformats-officedocument.presentationml.tags+xml"/>
  <Override PartName="/ppt/notesSlides/notesSlide119.xml" ContentType="application/vnd.openxmlformats-officedocument.presentationml.notesSlide+xml"/>
  <Override PartName="/ppt/tags/tag82.xml" ContentType="application/vnd.openxmlformats-officedocument.presentationml.tags+xml"/>
  <Override PartName="/ppt/notesSlides/notesSlide120.xml" ContentType="application/vnd.openxmlformats-officedocument.presentationml.notesSlide+xml"/>
  <Override PartName="/ppt/tags/tag83.xml" ContentType="application/vnd.openxmlformats-officedocument.presentationml.tags+xml"/>
  <Override PartName="/ppt/notesSlides/notesSlide121.xml" ContentType="application/vnd.openxmlformats-officedocument.presentationml.notesSlide+xml"/>
  <Override PartName="/ppt/tags/tag84.xml" ContentType="application/vnd.openxmlformats-officedocument.presentationml.tags+xml"/>
  <Override PartName="/ppt/notesSlides/notesSlide122.xml" ContentType="application/vnd.openxmlformats-officedocument.presentationml.notesSlide+xml"/>
  <Override PartName="/ppt/tags/tag85.xml" ContentType="application/vnd.openxmlformats-officedocument.presentationml.tags+xml"/>
  <Override PartName="/ppt/notesSlides/notesSlide123.xml" ContentType="application/vnd.openxmlformats-officedocument.presentationml.notesSlide+xml"/>
  <Override PartName="/ppt/tags/tag86.xml" ContentType="application/vnd.openxmlformats-officedocument.presentationml.tags+xml"/>
  <Override PartName="/ppt/notesSlides/notesSlide124.xml" ContentType="application/vnd.openxmlformats-officedocument.presentationml.notesSlide+xml"/>
  <Override PartName="/ppt/tags/tag87.xml" ContentType="application/vnd.openxmlformats-officedocument.presentationml.tags+xml"/>
  <Override PartName="/ppt/notesSlides/notesSlide125.xml" ContentType="application/vnd.openxmlformats-officedocument.presentationml.notesSlide+xml"/>
  <Override PartName="/ppt/tags/tag88.xml" ContentType="application/vnd.openxmlformats-officedocument.presentationml.tags+xml"/>
  <Override PartName="/ppt/notesSlides/notesSlide126.xml" ContentType="application/vnd.openxmlformats-officedocument.presentationml.notesSlide+xml"/>
  <Override PartName="/ppt/tags/tag89.xml" ContentType="application/vnd.openxmlformats-officedocument.presentationml.tags+xml"/>
  <Override PartName="/ppt/notesSlides/notesSlide127.xml" ContentType="application/vnd.openxmlformats-officedocument.presentationml.notesSlide+xml"/>
  <Override PartName="/ppt/tags/tag90.xml" ContentType="application/vnd.openxmlformats-officedocument.presentationml.tags+xml"/>
  <Override PartName="/ppt/notesSlides/notesSlide128.xml" ContentType="application/vnd.openxmlformats-officedocument.presentationml.notesSlide+xml"/>
  <Override PartName="/ppt/tags/tag91.xml" ContentType="application/vnd.openxmlformats-officedocument.presentationml.tags+xml"/>
  <Override PartName="/ppt/notesSlides/notesSlide129.xml" ContentType="application/vnd.openxmlformats-officedocument.presentationml.notesSlide+xml"/>
  <Override PartName="/ppt/tags/tag92.xml" ContentType="application/vnd.openxmlformats-officedocument.presentationml.tags+xml"/>
  <Override PartName="/ppt/notesSlides/notesSlide130.xml" ContentType="application/vnd.openxmlformats-officedocument.presentationml.notesSlide+xml"/>
  <Override PartName="/ppt/tags/tag93.xml" ContentType="application/vnd.openxmlformats-officedocument.presentationml.tags+xml"/>
  <Override PartName="/ppt/notesSlides/notesSlide131.xml" ContentType="application/vnd.openxmlformats-officedocument.presentationml.notesSlide+xml"/>
  <Override PartName="/ppt/tags/tag94.xml" ContentType="application/vnd.openxmlformats-officedocument.presentationml.tags+xml"/>
  <Override PartName="/ppt/notesSlides/notesSlide132.xml" ContentType="application/vnd.openxmlformats-officedocument.presentationml.notesSlide+xml"/>
  <Override PartName="/ppt/tags/tag95.xml" ContentType="application/vnd.openxmlformats-officedocument.presentationml.tags+xml"/>
  <Override PartName="/ppt/notesSlides/notesSlide133.xml" ContentType="application/vnd.openxmlformats-officedocument.presentationml.notesSlide+xml"/>
  <Override PartName="/ppt/tags/tag96.xml" ContentType="application/vnd.openxmlformats-officedocument.presentationml.tags+xml"/>
  <Override PartName="/ppt/notesSlides/notesSlide134.xml" ContentType="application/vnd.openxmlformats-officedocument.presentationml.notesSlide+xml"/>
  <Override PartName="/ppt/tags/tag97.xml" ContentType="application/vnd.openxmlformats-officedocument.presentationml.tags+xml"/>
  <Override PartName="/ppt/notesSlides/notesSlide135.xml" ContentType="application/vnd.openxmlformats-officedocument.presentationml.notesSlide+xml"/>
  <Override PartName="/ppt/tags/tag98.xml" ContentType="application/vnd.openxmlformats-officedocument.presentationml.tags+xml"/>
  <Override PartName="/ppt/notesSlides/notesSlide136.xml" ContentType="application/vnd.openxmlformats-officedocument.presentationml.notesSlide+xml"/>
  <Override PartName="/ppt/tags/tag99.xml" ContentType="application/vnd.openxmlformats-officedocument.presentationml.tags+xml"/>
  <Override PartName="/ppt/notesSlides/notesSlide137.xml" ContentType="application/vnd.openxmlformats-officedocument.presentationml.notesSlide+xml"/>
  <Override PartName="/ppt/tags/tag100.xml" ContentType="application/vnd.openxmlformats-officedocument.presentationml.tags+xml"/>
  <Override PartName="/ppt/notesSlides/notesSlide138.xml" ContentType="application/vnd.openxmlformats-officedocument.presentationml.notesSlide+xml"/>
  <Override PartName="/ppt/tags/tag101.xml" ContentType="application/vnd.openxmlformats-officedocument.presentationml.tags+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102.xml" ContentType="application/vnd.openxmlformats-officedocument.presentationml.tags+xml"/>
  <Override PartName="/ppt/notesSlides/notesSlide141.xml" ContentType="application/vnd.openxmlformats-officedocument.presentationml.notesSlide+xml"/>
  <Override PartName="/ppt/tags/tag103.xml" ContentType="application/vnd.openxmlformats-officedocument.presentationml.tags+xml"/>
  <Override PartName="/ppt/notesSlides/notesSlide142.xml" ContentType="application/vnd.openxmlformats-officedocument.presentationml.notesSlide+xml"/>
  <Override PartName="/ppt/tags/tag104.xml" ContentType="application/vnd.openxmlformats-officedocument.presentationml.tags+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ags/tag105.xml" ContentType="application/vnd.openxmlformats-officedocument.presentationml.tags+xml"/>
  <Override PartName="/ppt/notesSlides/notesSlide146.xml" ContentType="application/vnd.openxmlformats-officedocument.presentationml.notesSlide+xml"/>
  <Override PartName="/ppt/tags/tag106.xml" ContentType="application/vnd.openxmlformats-officedocument.presentationml.tags+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tags/tag107.xml" ContentType="application/vnd.openxmlformats-officedocument.presentationml.tags+xml"/>
  <Override PartName="/ppt/notesSlides/notesSlide149.xml" ContentType="application/vnd.openxmlformats-officedocument.presentationml.notesSlide+xml"/>
  <Override PartName="/ppt/tags/tag108.xml" ContentType="application/vnd.openxmlformats-officedocument.presentationml.tags+xml"/>
  <Override PartName="/ppt/notesSlides/notesSlide150.xml" ContentType="application/vnd.openxmlformats-officedocument.presentationml.notesSlide+xml"/>
  <Override PartName="/ppt/tags/tag109.xml" ContentType="application/vnd.openxmlformats-officedocument.presentationml.tags+xml"/>
  <Override PartName="/ppt/notesSlides/notesSlide151.xml" ContentType="application/vnd.openxmlformats-officedocument.presentationml.notesSlide+xml"/>
  <Override PartName="/ppt/tags/tag110.xml" ContentType="application/vnd.openxmlformats-officedocument.presentationml.tags+xml"/>
  <Override PartName="/ppt/notesSlides/notesSlide152.xml" ContentType="application/vnd.openxmlformats-officedocument.presentationml.notesSlide+xml"/>
  <Override PartName="/ppt/tags/tag111.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tags/tag112.xml" ContentType="application/vnd.openxmlformats-officedocument.presentationml.tags+xml"/>
  <Override PartName="/ppt/notesSlides/notesSlide157.xml" ContentType="application/vnd.openxmlformats-officedocument.presentationml.notesSlide+xml"/>
  <Override PartName="/ppt/tags/tag113.xml" ContentType="application/vnd.openxmlformats-officedocument.presentationml.tags+xml"/>
  <Override PartName="/ppt/notesSlides/notesSlide158.xml" ContentType="application/vnd.openxmlformats-officedocument.presentationml.notesSlide+xml"/>
  <Override PartName="/ppt/tags/tag114.xml" ContentType="application/vnd.openxmlformats-officedocument.presentationml.tags+xml"/>
  <Override PartName="/ppt/notesSlides/notesSlide159.xml" ContentType="application/vnd.openxmlformats-officedocument.presentationml.notesSlide+xml"/>
  <Override PartName="/ppt/tags/tag115.xml" ContentType="application/vnd.openxmlformats-officedocument.presentationml.tags+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ags/tag116.xml" ContentType="application/vnd.openxmlformats-officedocument.presentationml.tags+xml"/>
  <Override PartName="/ppt/notesSlides/notesSlide164.xml" ContentType="application/vnd.openxmlformats-officedocument.presentationml.notesSlide+xml"/>
  <Override PartName="/ppt/tags/tag117.xml" ContentType="application/vnd.openxmlformats-officedocument.presentationml.tags+xml"/>
  <Override PartName="/ppt/notesSlides/notesSlide165.xml" ContentType="application/vnd.openxmlformats-officedocument.presentationml.notesSlide+xml"/>
  <Override PartName="/ppt/tags/tag118.xml" ContentType="application/vnd.openxmlformats-officedocument.presentationml.tags+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tags/tag119.xml" ContentType="application/vnd.openxmlformats-officedocument.presentationml.tags+xml"/>
  <Override PartName="/ppt/notesSlides/notesSlide169.xml" ContentType="application/vnd.openxmlformats-officedocument.presentationml.notesSlide+xml"/>
  <Override PartName="/ppt/tags/tag120.xml" ContentType="application/vnd.openxmlformats-officedocument.presentationml.tags+xml"/>
  <Override PartName="/ppt/notesSlides/notesSlide170.xml" ContentType="application/vnd.openxmlformats-officedocument.presentationml.notesSlide+xml"/>
  <Override PartName="/ppt/tags/tag121.xml" ContentType="application/vnd.openxmlformats-officedocument.presentationml.tags+xml"/>
  <Override PartName="/ppt/notesSlides/notesSlide171.xml" ContentType="application/vnd.openxmlformats-officedocument.presentationml.notesSlide+xml"/>
  <Override PartName="/ppt/tags/tag122.xml" ContentType="application/vnd.openxmlformats-officedocument.presentationml.tags+xml"/>
  <Override PartName="/ppt/notesSlides/notesSlide172.xml" ContentType="application/vnd.openxmlformats-officedocument.presentationml.notesSlide+xml"/>
  <Override PartName="/ppt/tags/tag123.xml" ContentType="application/vnd.openxmlformats-officedocument.presentationml.tags+xml"/>
  <Override PartName="/ppt/notesSlides/notesSlide173.xml" ContentType="application/vnd.openxmlformats-officedocument.presentationml.notesSlide+xml"/>
  <Override PartName="/ppt/tags/tag124.xml" ContentType="application/vnd.openxmlformats-officedocument.presentationml.tags+xml"/>
  <Override PartName="/ppt/notesSlides/notesSlide174.xml" ContentType="application/vnd.openxmlformats-officedocument.presentationml.notesSlide+xml"/>
  <Override PartName="/ppt/tags/tag125.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tags/tag126.xml" ContentType="application/vnd.openxmlformats-officedocument.presentationml.tags+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tags/tag127.xml" ContentType="application/vnd.openxmlformats-officedocument.presentationml.tags+xml"/>
  <Override PartName="/ppt/notesSlides/notesSlide179.xml" ContentType="application/vnd.openxmlformats-officedocument.presentationml.notesSlide+xml"/>
  <Override PartName="/ppt/tags/tag128.xml" ContentType="application/vnd.openxmlformats-officedocument.presentationml.tags+xml"/>
  <Override PartName="/ppt/notesSlides/notesSlide180.xml" ContentType="application/vnd.openxmlformats-officedocument.presentationml.notesSlide+xml"/>
  <Override PartName="/ppt/tags/tag129.xml" ContentType="application/vnd.openxmlformats-officedocument.presentationml.tags+xml"/>
  <Override PartName="/ppt/notesSlides/notesSlide181.xml" ContentType="application/vnd.openxmlformats-officedocument.presentationml.notesSlide+xml"/>
  <Override PartName="/ppt/tags/tag130.xml" ContentType="application/vnd.openxmlformats-officedocument.presentationml.tags+xml"/>
  <Override PartName="/ppt/notesSlides/notesSlide182.xml" ContentType="application/vnd.openxmlformats-officedocument.presentationml.notesSlide+xml"/>
  <Override PartName="/ppt/tags/tag131.xml" ContentType="application/vnd.openxmlformats-officedocument.presentationml.tag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tags/tag132.xml" ContentType="application/vnd.openxmlformats-officedocument.presentationml.tags+xml"/>
  <Override PartName="/ppt/notesSlides/notesSlide185.xml" ContentType="application/vnd.openxmlformats-officedocument.presentationml.notesSlide+xml"/>
  <Override PartName="/ppt/tags/tag133.xml" ContentType="application/vnd.openxmlformats-officedocument.presentationml.tags+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tags/tag134.xml" ContentType="application/vnd.openxmlformats-officedocument.presentationml.tags+xml"/>
  <Override PartName="/ppt/notesSlides/notesSlide188.xml" ContentType="application/vnd.openxmlformats-officedocument.presentationml.notesSlide+xml"/>
  <Override PartName="/ppt/tags/tag135.xml" ContentType="application/vnd.openxmlformats-officedocument.presentationml.tags+xml"/>
  <Override PartName="/ppt/notesSlides/notesSlide189.xml" ContentType="application/vnd.openxmlformats-officedocument.presentationml.notesSlide+xml"/>
  <Override PartName="/ppt/tags/tag136.xml" ContentType="application/vnd.openxmlformats-officedocument.presentationml.tags+xml"/>
  <Override PartName="/ppt/notesSlides/notesSlide190.xml" ContentType="application/vnd.openxmlformats-officedocument.presentationml.notesSlide+xml"/>
  <Override PartName="/ppt/tags/tag137.xml" ContentType="application/vnd.openxmlformats-officedocument.presentationml.tags+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tags/tag138.xml" ContentType="application/vnd.openxmlformats-officedocument.presentationml.tags+xml"/>
  <Override PartName="/ppt/notesSlides/notesSlide193.xml" ContentType="application/vnd.openxmlformats-officedocument.presentationml.notesSlide+xml"/>
  <Override PartName="/ppt/tags/tag139.xml" ContentType="application/vnd.openxmlformats-officedocument.presentationml.tags+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ags/tag140.xml" ContentType="application/vnd.openxmlformats-officedocument.presentationml.tags+xml"/>
  <Override PartName="/ppt/notesSlides/notesSlide197.xml" ContentType="application/vnd.openxmlformats-officedocument.presentationml.notesSlide+xml"/>
  <Override PartName="/ppt/tags/tag141.xml" ContentType="application/vnd.openxmlformats-officedocument.presentationml.tags+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ags/tag142.xml" ContentType="application/vnd.openxmlformats-officedocument.presentationml.tags+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tags/tag143.xml" ContentType="application/vnd.openxmlformats-officedocument.presentationml.tags+xml"/>
  <Override PartName="/ppt/notesSlides/notesSlide210.xml" ContentType="application/vnd.openxmlformats-officedocument.presentationml.notesSlide+xml"/>
  <Override PartName="/ppt/tags/tag144.xml" ContentType="application/vnd.openxmlformats-officedocument.presentationml.tags+xml"/>
  <Override PartName="/ppt/notesSlides/notesSlide211.xml" ContentType="application/vnd.openxmlformats-officedocument.presentationml.notesSlide+xml"/>
  <Override PartName="/ppt/tags/tag145.xml" ContentType="application/vnd.openxmlformats-officedocument.presentationml.tags+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ags/tag146.xml" ContentType="application/vnd.openxmlformats-officedocument.presentationml.tags+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tags/tag147.xml" ContentType="application/vnd.openxmlformats-officedocument.presentationml.tags+xml"/>
  <Override PartName="/ppt/notesSlides/notesSlide218.xml" ContentType="application/vnd.openxmlformats-officedocument.presentationml.notesSlide+xml"/>
  <Override PartName="/ppt/tags/tag148.xml" ContentType="application/vnd.openxmlformats-officedocument.presentationml.tags+xml"/>
  <Override PartName="/ppt/notesSlides/notesSlide219.xml" ContentType="application/vnd.openxmlformats-officedocument.presentationml.notesSlide+xml"/>
  <Override PartName="/ppt/tags/tag149.xml" ContentType="application/vnd.openxmlformats-officedocument.presentationml.tags+xml"/>
  <Override PartName="/ppt/notesSlides/notesSlide220.xml" ContentType="application/vnd.openxmlformats-officedocument.presentationml.notesSlide+xml"/>
  <Override PartName="/ppt/tags/tag150.xml" ContentType="application/vnd.openxmlformats-officedocument.presentationml.tags+xml"/>
  <Override PartName="/ppt/notesSlides/notesSlide221.xml" ContentType="application/vnd.openxmlformats-officedocument.presentationml.notesSlide+xml"/>
  <Override PartName="/ppt/tags/tag151.xml" ContentType="application/vnd.openxmlformats-officedocument.presentationml.tags+xml"/>
  <Override PartName="/ppt/notesSlides/notesSlide222.xml" ContentType="application/vnd.openxmlformats-officedocument.presentationml.notesSlide+xml"/>
  <Override PartName="/ppt/tags/tag152.xml" ContentType="application/vnd.openxmlformats-officedocument.presentationml.tags+xml"/>
  <Override PartName="/ppt/notesSlides/notesSlide223.xml" ContentType="application/vnd.openxmlformats-officedocument.presentationml.notesSlide+xml"/>
  <Override PartName="/ppt/tags/tag153.xml" ContentType="application/vnd.openxmlformats-officedocument.presentationml.tags+xml"/>
  <Override PartName="/ppt/notesSlides/notesSlide224.xml" ContentType="application/vnd.openxmlformats-officedocument.presentationml.notesSlide+xml"/>
  <Override PartName="/ppt/tags/tag154.xml" ContentType="application/vnd.openxmlformats-officedocument.presentationml.tags+xml"/>
  <Override PartName="/ppt/notesSlides/notesSlide225.xml" ContentType="application/vnd.openxmlformats-officedocument.presentationml.notesSlide+xml"/>
  <Override PartName="/ppt/tags/tag155.xml" ContentType="application/vnd.openxmlformats-officedocument.presentationml.tags+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tags/tag156.xml" ContentType="application/vnd.openxmlformats-officedocument.presentationml.tags+xml"/>
  <Override PartName="/ppt/notesSlides/notesSlide228.xml" ContentType="application/vnd.openxmlformats-officedocument.presentationml.notesSlide+xml"/>
  <Override PartName="/ppt/tags/tag157.xml" ContentType="application/vnd.openxmlformats-officedocument.presentationml.tags+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tags/tag158.xml" ContentType="application/vnd.openxmlformats-officedocument.presentationml.tags+xml"/>
  <Override PartName="/ppt/notesSlides/notesSlide231.xml" ContentType="application/vnd.openxmlformats-officedocument.presentationml.notesSlide+xml"/>
  <Override PartName="/ppt/tags/tag159.xml" ContentType="application/vnd.openxmlformats-officedocument.presentationml.tags+xml"/>
  <Override PartName="/ppt/notesSlides/notesSlide232.xml" ContentType="application/vnd.openxmlformats-officedocument.presentationml.notesSlide+xml"/>
  <Override PartName="/ppt/tags/tag160.xml" ContentType="application/vnd.openxmlformats-officedocument.presentationml.tags+xml"/>
  <Override PartName="/ppt/notesSlides/notesSlide233.xml" ContentType="application/vnd.openxmlformats-officedocument.presentationml.notesSlide+xml"/>
  <Override PartName="/ppt/tags/tag161.xml" ContentType="application/vnd.openxmlformats-officedocument.presentationml.tags+xml"/>
  <Override PartName="/ppt/notesSlides/notesSlide234.xml" ContentType="application/vnd.openxmlformats-officedocument.presentationml.notesSlide+xml"/>
  <Override PartName="/ppt/tags/tag162.xml" ContentType="application/vnd.openxmlformats-officedocument.presentationml.tags+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tags/tag163.xml" ContentType="application/vnd.openxmlformats-officedocument.presentationml.tags+xml"/>
  <Override PartName="/ppt/notesSlides/notesSlide238.xml" ContentType="application/vnd.openxmlformats-officedocument.presentationml.notesSlide+xml"/>
  <Override PartName="/ppt/tags/tag164.xml" ContentType="application/vnd.openxmlformats-officedocument.presentationml.tags+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tags/tag165.xml" ContentType="application/vnd.openxmlformats-officedocument.presentationml.tags+xml"/>
  <Override PartName="/ppt/notesSlides/notesSlide245.xml" ContentType="application/vnd.openxmlformats-officedocument.presentationml.notesSlide+xml"/>
  <Override PartName="/ppt/tags/tag166.xml" ContentType="application/vnd.openxmlformats-officedocument.presentationml.tags+xml"/>
  <Override PartName="/ppt/notesSlides/notesSlide246.xml" ContentType="application/vnd.openxmlformats-officedocument.presentationml.notesSlide+xml"/>
  <Override PartName="/ppt/tags/tag167.xml" ContentType="application/vnd.openxmlformats-officedocument.presentationml.tags+xml"/>
  <Override PartName="/ppt/notesSlides/notesSlide247.xml" ContentType="application/vnd.openxmlformats-officedocument.presentationml.notesSlide+xml"/>
  <Override PartName="/ppt/tags/tag168.xml" ContentType="application/vnd.openxmlformats-officedocument.presentationml.tags+xml"/>
  <Override PartName="/ppt/notesSlides/notesSlide248.xml" ContentType="application/vnd.openxmlformats-officedocument.presentationml.notesSlide+xml"/>
  <Override PartName="/ppt/tags/tag169.xml" ContentType="application/vnd.openxmlformats-officedocument.presentationml.tags+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tags/tag170.xml" ContentType="application/vnd.openxmlformats-officedocument.presentationml.tags+xml"/>
  <Override PartName="/ppt/notesSlides/notesSlide251.xml" ContentType="application/vnd.openxmlformats-officedocument.presentationml.notesSlide+xml"/>
  <Override PartName="/ppt/notesSlides/notesSlide2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17" r:id="rId4"/>
    <p:sldMasterId id="2147483718" r:id="rId5"/>
    <p:sldMasterId id="2147483719" r:id="rId6"/>
    <p:sldMasterId id="2147483720" r:id="rId7"/>
    <p:sldMasterId id="2147483721" r:id="rId8"/>
  </p:sldMasterIdLst>
  <p:notesMasterIdLst>
    <p:notesMasterId r:id="rId261"/>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 id="447" r:id="rId200"/>
    <p:sldId id="448" r:id="rId201"/>
    <p:sldId id="449" r:id="rId202"/>
    <p:sldId id="450" r:id="rId203"/>
    <p:sldId id="451" r:id="rId204"/>
    <p:sldId id="452" r:id="rId205"/>
    <p:sldId id="453" r:id="rId206"/>
    <p:sldId id="454" r:id="rId207"/>
    <p:sldId id="455" r:id="rId208"/>
    <p:sldId id="456" r:id="rId209"/>
    <p:sldId id="457" r:id="rId210"/>
    <p:sldId id="458" r:id="rId211"/>
    <p:sldId id="459" r:id="rId212"/>
    <p:sldId id="460" r:id="rId213"/>
    <p:sldId id="461" r:id="rId214"/>
    <p:sldId id="462" r:id="rId215"/>
    <p:sldId id="463" r:id="rId216"/>
    <p:sldId id="464" r:id="rId217"/>
    <p:sldId id="465" r:id="rId218"/>
    <p:sldId id="466" r:id="rId219"/>
    <p:sldId id="467" r:id="rId220"/>
    <p:sldId id="468" r:id="rId221"/>
    <p:sldId id="469" r:id="rId222"/>
    <p:sldId id="470" r:id="rId223"/>
    <p:sldId id="471" r:id="rId224"/>
    <p:sldId id="472" r:id="rId225"/>
    <p:sldId id="473" r:id="rId226"/>
    <p:sldId id="474" r:id="rId227"/>
    <p:sldId id="475" r:id="rId228"/>
    <p:sldId id="476" r:id="rId229"/>
    <p:sldId id="477" r:id="rId230"/>
    <p:sldId id="478" r:id="rId231"/>
    <p:sldId id="479" r:id="rId232"/>
    <p:sldId id="480" r:id="rId233"/>
    <p:sldId id="481" r:id="rId234"/>
    <p:sldId id="482" r:id="rId235"/>
    <p:sldId id="483" r:id="rId236"/>
    <p:sldId id="484" r:id="rId237"/>
    <p:sldId id="485" r:id="rId238"/>
    <p:sldId id="486" r:id="rId239"/>
    <p:sldId id="487" r:id="rId240"/>
    <p:sldId id="488" r:id="rId241"/>
    <p:sldId id="489" r:id="rId242"/>
    <p:sldId id="490" r:id="rId243"/>
    <p:sldId id="491" r:id="rId244"/>
    <p:sldId id="492" r:id="rId245"/>
    <p:sldId id="493" r:id="rId246"/>
    <p:sldId id="494" r:id="rId247"/>
    <p:sldId id="495" r:id="rId248"/>
    <p:sldId id="496" r:id="rId249"/>
    <p:sldId id="497" r:id="rId250"/>
    <p:sldId id="498" r:id="rId251"/>
    <p:sldId id="499" r:id="rId252"/>
    <p:sldId id="500" r:id="rId253"/>
    <p:sldId id="501" r:id="rId254"/>
    <p:sldId id="502" r:id="rId255"/>
    <p:sldId id="503" r:id="rId256"/>
    <p:sldId id="504" r:id="rId257"/>
    <p:sldId id="505" r:id="rId258"/>
    <p:sldId id="506" r:id="rId259"/>
    <p:sldId id="507" r:id="rId260"/>
  </p:sldIdLst>
  <p:sldSz cx="9144000" cy="6858000" type="screen4x3"/>
  <p:notesSz cx="6858000" cy="9144000"/>
  <p:embeddedFontLst>
    <p:embeddedFont>
      <p:font typeface="Century Gothic" panose="020B0502020202020204" pitchFamily="34" charset="0"/>
      <p:regular r:id="rId262"/>
      <p:bold r:id="rId263"/>
      <p:italic r:id="rId264"/>
      <p:boldItalic r:id="rId265"/>
    </p:embeddedFont>
    <p:embeddedFont>
      <p:font typeface="Oswald" panose="00000500000000000000" pitchFamily="2" charset="0"/>
      <p:regular r:id="rId266"/>
      <p:bold r:id="rId2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16C67D-A75F-4CF5-B346-22C75C10E189}">
  <a:tblStyle styleId="{C216C67D-A75F-4CF5-B346-22C75C10E18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presProps" Target="presProps.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slide" Target="slides/slide141.xml"/><Relationship Id="rId5" Type="http://schemas.openxmlformats.org/officeDocument/2006/relationships/slideMaster" Target="slideMasters/slideMaster2.xml"/><Relationship Id="rId95" Type="http://schemas.openxmlformats.org/officeDocument/2006/relationships/slide" Target="slides/slide87.xml"/><Relationship Id="rId160" Type="http://schemas.openxmlformats.org/officeDocument/2006/relationships/slide" Target="slides/slide152.xml"/><Relationship Id="rId181" Type="http://schemas.openxmlformats.org/officeDocument/2006/relationships/slide" Target="slides/slide173.xml"/><Relationship Id="rId216" Type="http://schemas.openxmlformats.org/officeDocument/2006/relationships/slide" Target="slides/slide208.xml"/><Relationship Id="rId237" Type="http://schemas.openxmlformats.org/officeDocument/2006/relationships/slide" Target="slides/slide229.xml"/><Relationship Id="rId258" Type="http://schemas.openxmlformats.org/officeDocument/2006/relationships/slide" Target="slides/slide250.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slide" Target="slides/slide142.xml"/><Relationship Id="rId171" Type="http://schemas.openxmlformats.org/officeDocument/2006/relationships/slide" Target="slides/slide163.xml"/><Relationship Id="rId192" Type="http://schemas.openxmlformats.org/officeDocument/2006/relationships/slide" Target="slides/slide184.xml"/><Relationship Id="rId206" Type="http://schemas.openxmlformats.org/officeDocument/2006/relationships/slide" Target="slides/slide198.xml"/><Relationship Id="rId227" Type="http://schemas.openxmlformats.org/officeDocument/2006/relationships/slide" Target="slides/slide219.xml"/><Relationship Id="rId248" Type="http://schemas.openxmlformats.org/officeDocument/2006/relationships/slide" Target="slides/slide240.xml"/><Relationship Id="rId269" Type="http://schemas.openxmlformats.org/officeDocument/2006/relationships/viewProps" Target="viewProps.xml"/><Relationship Id="rId12" Type="http://schemas.openxmlformats.org/officeDocument/2006/relationships/slide" Target="slides/slide4.xml"/><Relationship Id="rId33" Type="http://schemas.openxmlformats.org/officeDocument/2006/relationships/slide" Target="slides/slide25.xml"/><Relationship Id="rId108" Type="http://schemas.openxmlformats.org/officeDocument/2006/relationships/slide" Target="slides/slide100.xml"/><Relationship Id="rId129" Type="http://schemas.openxmlformats.org/officeDocument/2006/relationships/slide" Target="slides/slide121.xml"/><Relationship Id="rId54" Type="http://schemas.openxmlformats.org/officeDocument/2006/relationships/slide" Target="slides/slide46.xml"/><Relationship Id="rId75" Type="http://schemas.openxmlformats.org/officeDocument/2006/relationships/slide" Target="slides/slide67.xml"/><Relationship Id="rId96" Type="http://schemas.openxmlformats.org/officeDocument/2006/relationships/slide" Target="slides/slide88.xml"/><Relationship Id="rId140" Type="http://schemas.openxmlformats.org/officeDocument/2006/relationships/slide" Target="slides/slide132.xml"/><Relationship Id="rId161" Type="http://schemas.openxmlformats.org/officeDocument/2006/relationships/slide" Target="slides/slide153.xml"/><Relationship Id="rId182" Type="http://schemas.openxmlformats.org/officeDocument/2006/relationships/slide" Target="slides/slide174.xml"/><Relationship Id="rId217" Type="http://schemas.openxmlformats.org/officeDocument/2006/relationships/slide" Target="slides/slide209.xml"/><Relationship Id="rId6" Type="http://schemas.openxmlformats.org/officeDocument/2006/relationships/slideMaster" Target="slideMasters/slideMaster3.xml"/><Relationship Id="rId238" Type="http://schemas.openxmlformats.org/officeDocument/2006/relationships/slide" Target="slides/slide230.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theme" Target="theme/theme1.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4.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tableStyles" Target="tableStyles.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notesMaster" Target="notesMasters/notesMaster1.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8" Type="http://schemas.openxmlformats.org/officeDocument/2006/relationships/slideMaster" Target="slideMasters/slideMaster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font" Target="fonts/font1.fntdata"/><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font" Target="fonts/font2.fntdata"/><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font" Target="fonts/font3.fntdata"/><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customXml" Target="../customXml/item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font" Target="fonts/font4.fntdata"/><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customXml" Target="../customXml/item2.xml"/><Relationship Id="rId29" Type="http://schemas.openxmlformats.org/officeDocument/2006/relationships/slide" Target="slides/slide21.xml"/><Relationship Id="rId255" Type="http://schemas.openxmlformats.org/officeDocument/2006/relationships/slide" Target="slides/slide247.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font" Target="fonts/font5.fntdata"/><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customXml" Target="../customXml/item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font" Target="fonts/font6.fntdata"/><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1.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500908b6ee_2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500908b6ee_2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50f78e1b48_0_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 name="Google Shape;728;g50f78e1b4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g56d0f34d84_0_44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0" name="Google Shape;1590;g56d0f34d84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56d0f34d84_0_20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56d0f34d8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g56d0f34d84_6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4" name="Google Shape;1614;g56d0f34d84_6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5920bb2d22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5920bb2d2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5920bb2d22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5920bb2d2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g56d0f34d84_0_4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2" name="Google Shape;1632;g56d0f34d84_0_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g56d0f34d84_0_48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6" name="Google Shape;1656;g56d0f34d84_0_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56d0f34d84_0_22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56d0f34d84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56d0f34d84_6_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56d0f34d84_6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7"/>
        <p:cNvGrpSpPr/>
        <p:nvPr/>
      </p:nvGrpSpPr>
      <p:grpSpPr>
        <a:xfrm>
          <a:off x="0" y="0"/>
          <a:ext cx="0" cy="0"/>
          <a:chOff x="0" y="0"/>
          <a:chExt cx="0" cy="0"/>
        </a:xfrm>
      </p:grpSpPr>
      <p:sp>
        <p:nvSpPr>
          <p:cNvPr id="1688" name="Google Shape;1688;g5920bb2d22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9" name="Google Shape;1689;g5920bb2d2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50f78e1b48_0_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50f78e1b48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5920bb2d22_0_3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5920bb2d2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56d0f34d84_0_2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56d0f34d84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56d0f34d84_6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56d0f34d84_6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1"/>
        <p:cNvGrpSpPr/>
        <p:nvPr/>
      </p:nvGrpSpPr>
      <p:grpSpPr>
        <a:xfrm>
          <a:off x="0" y="0"/>
          <a:ext cx="0" cy="0"/>
          <a:chOff x="0" y="0"/>
          <a:chExt cx="0" cy="0"/>
        </a:xfrm>
      </p:grpSpPr>
      <p:sp>
        <p:nvSpPr>
          <p:cNvPr id="1712" name="Google Shape;1712;g5920bb2d22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3" name="Google Shape;1713;g5920bb2d2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56d0f34d84_0_23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9" name="Google Shape;1719;g56d0f34d84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Why do we tape down the wire? – to hold it in place</a:t>
            </a:r>
            <a:endParaRPr/>
          </a:p>
          <a:p>
            <a:pPr marL="0" lvl="0" indent="0" algn="l" rtl="0">
              <a:spcBef>
                <a:spcPts val="0"/>
              </a:spcBef>
              <a:spcAft>
                <a:spcPts val="0"/>
              </a:spcAft>
              <a:buClr>
                <a:schemeClr val="dk1"/>
              </a:buClr>
              <a:buSzPts val="1100"/>
              <a:buFont typeface="Arial"/>
              <a:buNone/>
            </a:pPr>
            <a:r>
              <a:rPr lang="en-GB"/>
              <a:t>What do we use to measure the current and potential difference? – ammeter and voltmeter</a:t>
            </a:r>
            <a:endParaRPr/>
          </a:p>
          <a:p>
            <a:pPr marL="0" lvl="0" indent="0" algn="l" rtl="0">
              <a:spcBef>
                <a:spcPts val="0"/>
              </a:spcBef>
              <a:spcAft>
                <a:spcPts val="0"/>
              </a:spcAft>
              <a:buClr>
                <a:schemeClr val="dk1"/>
              </a:buClr>
              <a:buSzPts val="1100"/>
              <a:buFont typeface="Arial"/>
              <a:buNone/>
            </a:pPr>
            <a:r>
              <a:rPr lang="en-GB"/>
              <a:t>Why do we stop at 30cm? – the resistance would be too small, the current would get too high and the wire will get too hot – affecting our results.</a:t>
            </a:r>
            <a:endParaRPr/>
          </a:p>
          <a:p>
            <a:pPr marL="0" lvl="0" indent="0" algn="l" rtl="0">
              <a:spcBef>
                <a:spcPts val="0"/>
              </a:spcBef>
              <a:spcAft>
                <a:spcPts val="0"/>
              </a:spcAft>
              <a:buClr>
                <a:schemeClr val="dk1"/>
              </a:buClr>
              <a:buSzPts val="1100"/>
              <a:buFont typeface="Arial"/>
              <a:buNone/>
            </a:pPr>
            <a:r>
              <a:rPr lang="en-GB"/>
              <a:t>Why is it important to make sure the wire is taut(kept flat)? – so we can measure the length accurately and not introduce errors</a:t>
            </a:r>
            <a:endParaRPr/>
          </a:p>
          <a:p>
            <a:pPr marL="0" lvl="0" indent="0" algn="l" rtl="0">
              <a:spcBef>
                <a:spcPts val="0"/>
              </a:spcBef>
              <a:spcAft>
                <a:spcPts val="0"/>
              </a:spcAft>
              <a:buClr>
                <a:schemeClr val="dk1"/>
              </a:buClr>
              <a:buSzPts val="1100"/>
              <a:buFont typeface="Arial"/>
              <a:buNone/>
            </a:pPr>
            <a:r>
              <a:rPr lang="en-GB"/>
              <a:t>What happems to the resistance as the length of wire gets shorter? – decreases</a:t>
            </a:r>
            <a:endParaRPr/>
          </a:p>
          <a:p>
            <a:pPr marL="0" lvl="0" indent="0" algn="l" rtl="0">
              <a:spcBef>
                <a:spcPts val="0"/>
              </a:spcBef>
              <a:spcAft>
                <a:spcPts val="0"/>
              </a:spcAft>
              <a:buClr>
                <a:schemeClr val="dk1"/>
              </a:buClr>
              <a:buSzPts val="1100"/>
              <a:buFont typeface="Arial"/>
              <a:buNone/>
            </a:pPr>
            <a:r>
              <a:rPr lang="en-GB"/>
              <a:t>How do we calculate the resistance? – potential difference / current</a:t>
            </a:r>
            <a:endParaRPr/>
          </a:p>
          <a:p>
            <a:pPr marL="0" lvl="0" indent="0" algn="l" rtl="0">
              <a:spcBef>
                <a:spcPts val="0"/>
              </a:spcBef>
              <a:spcAft>
                <a:spcPts val="0"/>
              </a:spcAft>
              <a:buClr>
                <a:schemeClr val="dk1"/>
              </a:buClr>
              <a:buSzPts val="1100"/>
              <a:buFont typeface="Arial"/>
              <a:buNone/>
            </a:pPr>
            <a:r>
              <a:rPr lang="en-GB"/>
              <a:t>Why do we disconnect the circuit during the experiment? – to prevent over heating</a:t>
            </a:r>
            <a:endParaRPr/>
          </a:p>
          <a:p>
            <a:pPr marL="0" lvl="0" indent="0" algn="l" rtl="0">
              <a:spcBef>
                <a:spcPts val="0"/>
              </a:spcBef>
              <a:spcAft>
                <a:spcPts val="0"/>
              </a:spcAft>
              <a:buClr>
                <a:schemeClr val="dk1"/>
              </a:buClr>
              <a:buSzPts val="1100"/>
              <a:buFont typeface="Arial"/>
              <a:buNone/>
            </a:pPr>
            <a:r>
              <a:rPr lang="en-GB"/>
              <a:t> </a:t>
            </a:r>
            <a:endParaRPr/>
          </a:p>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5920bb2d22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6" name="Google Shape;1726;g5920bb2d2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a:t>
            </a:r>
            <a:endParaRPr/>
          </a:p>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0"/>
        <p:cNvGrpSpPr/>
        <p:nvPr/>
      </p:nvGrpSpPr>
      <p:grpSpPr>
        <a:xfrm>
          <a:off x="0" y="0"/>
          <a:ext cx="0" cy="0"/>
          <a:chOff x="0" y="0"/>
          <a:chExt cx="0" cy="0"/>
        </a:xfrm>
      </p:grpSpPr>
      <p:sp>
        <p:nvSpPr>
          <p:cNvPr id="1731" name="Google Shape;1731;g5920bb2d22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2" name="Google Shape;1732;g5920bb2d2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 </a:t>
            </a:r>
            <a:endParaRPr/>
          </a:p>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56d0f34d84_0_24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56d0f34d84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5920bb2d22_0_5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5920bb2d2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56d0f34d84_0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56d0f34d84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50f78e1b48_1_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50f78e1b4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g56d0f34d84_0_24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5" name="Google Shape;1765;g56d0f34d84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56d0f34d84_0_25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2" name="Google Shape;1772;g56d0f34d84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How do we connect the ammeter? – series</a:t>
            </a:r>
            <a:endParaRPr/>
          </a:p>
          <a:p>
            <a:pPr marL="0" lvl="0" indent="0" algn="l" rtl="0">
              <a:spcBef>
                <a:spcPts val="0"/>
              </a:spcBef>
              <a:spcAft>
                <a:spcPts val="0"/>
              </a:spcAft>
              <a:buClr>
                <a:schemeClr val="dk1"/>
              </a:buClr>
              <a:buSzPts val="1100"/>
              <a:buFont typeface="Arial"/>
              <a:buNone/>
            </a:pPr>
            <a:r>
              <a:rPr lang="en-GB"/>
              <a:t>How do we connect the voltmeter? – parallel</a:t>
            </a:r>
            <a:endParaRPr/>
          </a:p>
          <a:p>
            <a:pPr marL="0" lvl="0" indent="0" algn="l" rtl="0">
              <a:spcBef>
                <a:spcPts val="0"/>
              </a:spcBef>
              <a:spcAft>
                <a:spcPts val="0"/>
              </a:spcAft>
              <a:buClr>
                <a:schemeClr val="dk1"/>
              </a:buClr>
              <a:buSzPts val="1100"/>
              <a:buFont typeface="Arial"/>
              <a:buNone/>
            </a:pPr>
            <a:r>
              <a:rPr lang="en-GB"/>
              <a:t>What do you have to do to change the direction of the current? – switch the wires around at the power pack</a:t>
            </a:r>
            <a:endParaRPr/>
          </a:p>
          <a:p>
            <a:pPr marL="0" lvl="0" indent="0" algn="l" rtl="0">
              <a:spcBef>
                <a:spcPts val="0"/>
              </a:spcBef>
              <a:spcAft>
                <a:spcPts val="0"/>
              </a:spcAft>
              <a:buClr>
                <a:schemeClr val="dk1"/>
              </a:buClr>
              <a:buSzPts val="1100"/>
              <a:buFont typeface="Arial"/>
              <a:buNone/>
            </a:pPr>
            <a:r>
              <a:rPr lang="en-GB"/>
              <a:t>What goes on the x-axis (across)? – potential difference (volts)</a:t>
            </a:r>
            <a:endParaRPr/>
          </a:p>
          <a:p>
            <a:pPr marL="0" lvl="0" indent="0" algn="l" rtl="0">
              <a:spcBef>
                <a:spcPts val="0"/>
              </a:spcBef>
              <a:spcAft>
                <a:spcPts val="0"/>
              </a:spcAft>
              <a:buClr>
                <a:schemeClr val="dk1"/>
              </a:buClr>
              <a:buSzPts val="1100"/>
              <a:buFont typeface="Arial"/>
              <a:buNone/>
            </a:pPr>
            <a:r>
              <a:rPr lang="en-GB"/>
              <a:t>What goes on the y-axis (down)? – current (amps)</a:t>
            </a:r>
            <a:endParaRPr/>
          </a:p>
          <a:p>
            <a:pPr marL="0" lvl="0" indent="0" algn="l" rtl="0">
              <a:spcBef>
                <a:spcPts val="0"/>
              </a:spcBef>
              <a:spcAft>
                <a:spcPts val="0"/>
              </a:spcAft>
              <a:buClr>
                <a:schemeClr val="dk1"/>
              </a:buClr>
              <a:buSzPts val="1100"/>
              <a:buFont typeface="Arial"/>
              <a:buNone/>
            </a:pPr>
            <a:r>
              <a:rPr lang="en-GB"/>
              <a:t>For the resistor, what can we conclude about the resistance? – constant resistance</a:t>
            </a:r>
            <a:endParaRPr/>
          </a:p>
          <a:p>
            <a:pPr marL="0" lvl="0" indent="0" algn="l" rtl="0">
              <a:spcBef>
                <a:spcPts val="0"/>
              </a:spcBef>
              <a:spcAft>
                <a:spcPts val="0"/>
              </a:spcAft>
              <a:buClr>
                <a:schemeClr val="dk1"/>
              </a:buClr>
              <a:buSzPts val="1100"/>
              <a:buFont typeface="Arial"/>
              <a:buNone/>
            </a:pPr>
            <a:r>
              <a:rPr lang="en-GB"/>
              <a:t>For the lamp, what can we conclude about the graph? – curves at the ends of the graph, tells us that resistance is not constant. At the end of the graph, the resistance increases as current increases</a:t>
            </a:r>
            <a:endParaRPr/>
          </a:p>
          <a:p>
            <a:pPr marL="0" lvl="0" indent="0" algn="l" rtl="0">
              <a:spcBef>
                <a:spcPts val="0"/>
              </a:spcBef>
              <a:spcAft>
                <a:spcPts val="0"/>
              </a:spcAft>
              <a:buClr>
                <a:schemeClr val="dk1"/>
              </a:buClr>
              <a:buSzPts val="1100"/>
              <a:buFont typeface="Arial"/>
              <a:buNone/>
            </a:pPr>
            <a:r>
              <a:rPr lang="en-GB"/>
              <a:t>As the current increases, why does the temperature of the wire increase? Electrons that are flowing collide with the ions in the metal, as the ions get hotter, they move more. This makes it harder for the electrons to flow.</a:t>
            </a:r>
            <a:endParaRPr/>
          </a:p>
          <a:p>
            <a:pPr marL="0" lvl="0" indent="0" algn="l" rtl="0">
              <a:spcBef>
                <a:spcPts val="0"/>
              </a:spcBef>
              <a:spcAft>
                <a:spcPts val="0"/>
              </a:spcAft>
              <a:buClr>
                <a:schemeClr val="dk1"/>
              </a:buClr>
              <a:buSzPts val="1100"/>
              <a:buFont typeface="Arial"/>
              <a:buNone/>
            </a:pPr>
            <a:r>
              <a:rPr lang="en-GB"/>
              <a:t>For the diode, why do we have a current of 0A at negative potential differences? – diode has a high resistance in one direction.</a:t>
            </a:r>
            <a:endParaRPr/>
          </a:p>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g56d0f34d84_0_5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9" name="Google Shape;1779;g56d0f34d84_0_5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5920bb2d22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5920bb2d2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56d0f34d84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2" name="Google Shape;1792;g56d0f34d84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56d0f34d84_0_58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56d0f34d84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56d0f34d84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56d0f34d84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g56d0f34d84_0_26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0" name="Google Shape;1830;g56d0f34d84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59297daf65_4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6" name="Google Shape;1836;g59297daf65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56d0f34d84_6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56d0f34d84_6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50f78e1b48_1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50f78e1b48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g56d0f34d84_0_26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8" name="Google Shape;1848;g56d0f34d84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56d0f34d84_6_12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4" name="Google Shape;1864;g56d0f34d84_6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56d0f34d84_0_27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0" name="Google Shape;1880;g56d0f34d84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59297daf65_4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59297daf65_4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g56d0f34d84_6_14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2" name="Google Shape;1892;g56d0f34d84_6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0"/>
        <p:cNvGrpSpPr/>
        <p:nvPr/>
      </p:nvGrpSpPr>
      <p:grpSpPr>
        <a:xfrm>
          <a:off x="0" y="0"/>
          <a:ext cx="0" cy="0"/>
          <a:chOff x="0" y="0"/>
          <a:chExt cx="0" cy="0"/>
        </a:xfrm>
      </p:grpSpPr>
      <p:sp>
        <p:nvSpPr>
          <p:cNvPr id="1901" name="Google Shape;1901;g56d0f34d84_6_15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2" name="Google Shape;1902;g56d0f34d84_6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56d0f34d84_6_15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2" name="Google Shape;1912;g56d0f34d84_6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4"/>
        <p:cNvGrpSpPr/>
        <p:nvPr/>
      </p:nvGrpSpPr>
      <p:grpSpPr>
        <a:xfrm>
          <a:off x="0" y="0"/>
          <a:ext cx="0" cy="0"/>
          <a:chOff x="0" y="0"/>
          <a:chExt cx="0" cy="0"/>
        </a:xfrm>
      </p:grpSpPr>
      <p:sp>
        <p:nvSpPr>
          <p:cNvPr id="1925" name="Google Shape;1925;g56d0f34d84_6_14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6" name="Google Shape;1926;g56d0f34d84_6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g56d0f34d84_6_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2" name="Google Shape;1932;g56d0f34d84_6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56d0f34d84_6_16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8" name="Google Shape;1938;g56d0f34d84_6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50f78e1b48_1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50f78e1b4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56d0f34d84_6_17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56d0f34d84_6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56d0f34d84_8_1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56d0f34d84_8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g56d0f34d84_0_2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9" name="Google Shape;1969;g56d0f34d84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1.</a:t>
            </a:r>
            <a:r>
              <a:rPr lang="en-GB" sz="700">
                <a:solidFill>
                  <a:schemeClr val="dk1"/>
                </a:solidFill>
              </a:rPr>
              <a:t>      </a:t>
            </a:r>
            <a:r>
              <a:rPr lang="en-GB">
                <a:solidFill>
                  <a:schemeClr val="dk1"/>
                </a:solidFill>
              </a:rPr>
              <a:t>What is the purpose of the experiment? – How series and parallel circuits compare with each other</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2.</a:t>
            </a:r>
            <a:r>
              <a:rPr lang="en-GB" sz="700">
                <a:solidFill>
                  <a:schemeClr val="dk1"/>
                </a:solidFill>
              </a:rPr>
              <a:t>      </a:t>
            </a:r>
            <a:r>
              <a:rPr lang="en-GB">
                <a:solidFill>
                  <a:schemeClr val="dk1"/>
                </a:solidFill>
              </a:rPr>
              <a:t>How many loops are there in a series circuit? – 1</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3.</a:t>
            </a:r>
            <a:r>
              <a:rPr lang="en-GB" sz="700">
                <a:solidFill>
                  <a:schemeClr val="dk1"/>
                </a:solidFill>
              </a:rPr>
              <a:t>      </a:t>
            </a:r>
            <a:r>
              <a:rPr lang="en-GB">
                <a:solidFill>
                  <a:schemeClr val="dk1"/>
                </a:solidFill>
              </a:rPr>
              <a:t>How do we connect the voltmeter in the circuit? – parallel</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4.</a:t>
            </a:r>
            <a:r>
              <a:rPr lang="en-GB" sz="700">
                <a:solidFill>
                  <a:schemeClr val="dk1"/>
                </a:solidFill>
              </a:rPr>
              <a:t>      </a:t>
            </a:r>
            <a:r>
              <a:rPr lang="en-GB">
                <a:solidFill>
                  <a:schemeClr val="dk1"/>
                </a:solidFill>
              </a:rPr>
              <a:t>How do we calculate the resistance? – potential difference / current</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5.</a:t>
            </a:r>
            <a:r>
              <a:rPr lang="en-GB" sz="700">
                <a:solidFill>
                  <a:schemeClr val="dk1"/>
                </a:solidFill>
              </a:rPr>
              <a:t>      </a:t>
            </a:r>
            <a:r>
              <a:rPr lang="en-GB">
                <a:solidFill>
                  <a:schemeClr val="dk1"/>
                </a:solidFill>
              </a:rPr>
              <a:t>How do we calculate the total resistance in a series circuit? – add up the resistance of each component</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6.</a:t>
            </a:r>
            <a:r>
              <a:rPr lang="en-GB" sz="700">
                <a:solidFill>
                  <a:schemeClr val="dk1"/>
                </a:solidFill>
              </a:rPr>
              <a:t>      </a:t>
            </a:r>
            <a:r>
              <a:rPr lang="en-GB">
                <a:solidFill>
                  <a:schemeClr val="dk1"/>
                </a:solidFill>
              </a:rPr>
              <a:t>How many loops are there in a parallel circuit? – at least 2</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7.</a:t>
            </a:r>
            <a:r>
              <a:rPr lang="en-GB" sz="700">
                <a:solidFill>
                  <a:schemeClr val="dk1"/>
                </a:solidFill>
              </a:rPr>
              <a:t>      </a:t>
            </a:r>
            <a:r>
              <a:rPr lang="en-GB">
                <a:solidFill>
                  <a:schemeClr val="dk1"/>
                </a:solidFill>
              </a:rPr>
              <a:t>If you have 2 identical resistors in parallel, what happens to the total resistance? – it halves</a:t>
            </a:r>
            <a:endParaRPr>
              <a:solidFill>
                <a:schemeClr val="dk1"/>
              </a:solidFill>
            </a:endParaRPr>
          </a:p>
          <a:p>
            <a:pPr marL="0" lvl="0" indent="-228600" algn="l" rtl="0">
              <a:lnSpc>
                <a:spcPct val="115000"/>
              </a:lnSpc>
              <a:spcBef>
                <a:spcPts val="0"/>
              </a:spcBef>
              <a:spcAft>
                <a:spcPts val="0"/>
              </a:spcAft>
              <a:buClr>
                <a:schemeClr val="dk1"/>
              </a:buClr>
              <a:buSzPts val="1100"/>
              <a:buFont typeface="Arial"/>
              <a:buNone/>
            </a:pPr>
            <a:r>
              <a:rPr lang="en-GB">
                <a:solidFill>
                  <a:schemeClr val="dk1"/>
                </a:solidFill>
              </a:rPr>
              <a:t>8.</a:t>
            </a:r>
            <a:r>
              <a:rPr lang="en-GB" sz="700">
                <a:solidFill>
                  <a:schemeClr val="dk1"/>
                </a:solidFill>
              </a:rPr>
              <a:t>      </a:t>
            </a:r>
            <a:r>
              <a:rPr lang="en-GB">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4"/>
        <p:cNvGrpSpPr/>
        <p:nvPr/>
      </p:nvGrpSpPr>
      <p:grpSpPr>
        <a:xfrm>
          <a:off x="0" y="0"/>
          <a:ext cx="0" cy="0"/>
          <a:chOff x="0" y="0"/>
          <a:chExt cx="0" cy="0"/>
        </a:xfrm>
      </p:grpSpPr>
      <p:sp>
        <p:nvSpPr>
          <p:cNvPr id="1975" name="Google Shape;1975;g59297daf65_4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6" name="Google Shape;1976;g59297daf65_4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228600" algn="l" rtl="0">
              <a:lnSpc>
                <a:spcPct val="115000"/>
              </a:lnSpc>
              <a:spcBef>
                <a:spcPts val="0"/>
              </a:spcBef>
              <a:spcAft>
                <a:spcPts val="0"/>
              </a:spcAft>
              <a:buNone/>
            </a:pPr>
            <a:r>
              <a:rPr lang="en-GB">
                <a:solidFill>
                  <a:schemeClr val="dk1"/>
                </a:solidFill>
              </a:rPr>
              <a:t>1</a:t>
            </a:r>
            <a:endParaRPr>
              <a:solidFill>
                <a:schemeClr val="dk1"/>
              </a:solidFill>
            </a:endParaRPr>
          </a:p>
          <a:p>
            <a:pPr marL="0" lvl="0" indent="-228600" algn="l" rtl="0">
              <a:lnSpc>
                <a:spcPct val="115000"/>
              </a:lnSpc>
              <a:spcBef>
                <a:spcPts val="0"/>
              </a:spcBef>
              <a:spcAft>
                <a:spcPts val="0"/>
              </a:spcAft>
              <a:buNone/>
            </a:pPr>
            <a:r>
              <a:rPr lang="en-GB">
                <a:solidFill>
                  <a:schemeClr val="dk1"/>
                </a:solidFill>
              </a:rPr>
              <a:t>6.</a:t>
            </a:r>
            <a:r>
              <a:rPr lang="en-GB" sz="700">
                <a:solidFill>
                  <a:schemeClr val="dk1"/>
                </a:solidFill>
              </a:rPr>
              <a:t>      </a:t>
            </a:r>
            <a:r>
              <a:rPr lang="en-GB">
                <a:solidFill>
                  <a:schemeClr val="dk1"/>
                </a:solidFill>
              </a:rPr>
              <a:t>How many loops are there in a parallel circuit? – at least 2</a:t>
            </a:r>
            <a:endParaRPr>
              <a:solidFill>
                <a:schemeClr val="dk1"/>
              </a:solidFill>
            </a:endParaRPr>
          </a:p>
          <a:p>
            <a:pPr marL="0" lvl="0" indent="-228600" algn="l" rtl="0">
              <a:lnSpc>
                <a:spcPct val="115000"/>
              </a:lnSpc>
              <a:spcBef>
                <a:spcPts val="0"/>
              </a:spcBef>
              <a:spcAft>
                <a:spcPts val="0"/>
              </a:spcAft>
              <a:buNone/>
            </a:pPr>
            <a:r>
              <a:rPr lang="en-GB">
                <a:solidFill>
                  <a:schemeClr val="dk1"/>
                </a:solidFill>
              </a:rPr>
              <a:t>7.</a:t>
            </a:r>
            <a:r>
              <a:rPr lang="en-GB" sz="700">
                <a:solidFill>
                  <a:schemeClr val="dk1"/>
                </a:solidFill>
              </a:rPr>
              <a:t>      </a:t>
            </a:r>
            <a:r>
              <a:rPr lang="en-GB">
                <a:solidFill>
                  <a:schemeClr val="dk1"/>
                </a:solidFill>
              </a:rPr>
              <a:t>If you have 2 identical resistors in parallel, what happens to the total resistance? – it halves</a:t>
            </a:r>
            <a:endParaRPr>
              <a:solidFill>
                <a:schemeClr val="dk1"/>
              </a:solidFill>
            </a:endParaRPr>
          </a:p>
          <a:p>
            <a:pPr marL="0" lvl="0" indent="-228600" algn="l" rtl="0">
              <a:lnSpc>
                <a:spcPct val="115000"/>
              </a:lnSpc>
              <a:spcBef>
                <a:spcPts val="0"/>
              </a:spcBef>
              <a:spcAft>
                <a:spcPts val="0"/>
              </a:spcAft>
              <a:buNone/>
            </a:pPr>
            <a:r>
              <a:rPr lang="en-GB">
                <a:solidFill>
                  <a:schemeClr val="dk1"/>
                </a:solidFill>
              </a:rPr>
              <a:t>8.</a:t>
            </a:r>
            <a:r>
              <a:rPr lang="en-GB" sz="700">
                <a:solidFill>
                  <a:schemeClr val="dk1"/>
                </a:solidFill>
              </a:rPr>
              <a:t>      </a:t>
            </a:r>
            <a:r>
              <a:rPr lang="en-GB">
                <a:solidFill>
                  <a:schemeClr val="dk1"/>
                </a:solidFill>
              </a:rPr>
              <a:t>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56d0f34d84_0_18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56d0f34d84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g4d29c851ee_0_1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8" name="Google Shape;1988;g4d29c851ee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56d0f34d84_6_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4" name="Google Shape;1994;g56d0f34d84_6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59297daf65_4_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59297daf65_4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56d0f34d84_6_20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6" name="Google Shape;2006;g56d0f34d84_6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56d0f34d84_0_30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56d0f34d84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0f78e1b48_11_2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0f78e1b48_1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3"/>
        <p:cNvGrpSpPr/>
        <p:nvPr/>
      </p:nvGrpSpPr>
      <p:grpSpPr>
        <a:xfrm>
          <a:off x="0" y="0"/>
          <a:ext cx="0" cy="0"/>
          <a:chOff x="0" y="0"/>
          <a:chExt cx="0" cy="0"/>
        </a:xfrm>
      </p:grpSpPr>
      <p:sp>
        <p:nvSpPr>
          <p:cNvPr id="2024" name="Google Shape;2024;g56d0f34d84_6_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5" name="Google Shape;2025;g56d0f34d84_6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59297daf65_4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1" name="Google Shape;2031;g59297daf65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56d0f34d84_0_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56d0f34d84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g56d0f34d84_0_31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1" name="Google Shape;2051;g56d0f34d84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56d0f34d84_0_6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7" name="Google Shape;2067;g56d0f34d84_0_6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g56d0f34d84_0_6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3" name="Google Shape;2083;g56d0f34d84_0_6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g56d0f34d84_0_64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7" name="Google Shape;2107;g56d0f34d84_0_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g56d0f34d84_0_32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5" name="Google Shape;2125;g56d0f34d84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56d0f34d84_6_2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56d0f34d84_6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g59297daf65_4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7" name="Google Shape;2137;g59297daf65_4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50f78e1b48_0_1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7" name="Google Shape;837;g50f78e1b48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1"/>
        <p:cNvGrpSpPr/>
        <p:nvPr/>
      </p:nvGrpSpPr>
      <p:grpSpPr>
        <a:xfrm>
          <a:off x="0" y="0"/>
          <a:ext cx="0" cy="0"/>
          <a:chOff x="0" y="0"/>
          <a:chExt cx="0" cy="0"/>
        </a:xfrm>
      </p:grpSpPr>
      <p:sp>
        <p:nvSpPr>
          <p:cNvPr id="2142" name="Google Shape;2142;g59297daf65_4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3" name="Google Shape;2143;g59297daf65_4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56d0f34d84_0_7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9" name="Google Shape;2149;g56d0f34d84_0_7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1"/>
        <p:cNvGrpSpPr/>
        <p:nvPr/>
      </p:nvGrpSpPr>
      <p:grpSpPr>
        <a:xfrm>
          <a:off x="0" y="0"/>
          <a:ext cx="0" cy="0"/>
          <a:chOff x="0" y="0"/>
          <a:chExt cx="0" cy="0"/>
        </a:xfrm>
      </p:grpSpPr>
      <p:sp>
        <p:nvSpPr>
          <p:cNvPr id="2172" name="Google Shape;2172;g56d0f34d84_0_7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3" name="Google Shape;2173;g56d0f34d84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6"/>
        <p:cNvGrpSpPr/>
        <p:nvPr/>
      </p:nvGrpSpPr>
      <p:grpSpPr>
        <a:xfrm>
          <a:off x="0" y="0"/>
          <a:ext cx="0" cy="0"/>
          <a:chOff x="0" y="0"/>
          <a:chExt cx="0" cy="0"/>
        </a:xfrm>
      </p:grpSpPr>
      <p:sp>
        <p:nvSpPr>
          <p:cNvPr id="2187" name="Google Shape;2187;g56d0f34d84_0_3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8" name="Google Shape;2188;g56d0f34d84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2"/>
        <p:cNvGrpSpPr/>
        <p:nvPr/>
      </p:nvGrpSpPr>
      <p:grpSpPr>
        <a:xfrm>
          <a:off x="0" y="0"/>
          <a:ext cx="0" cy="0"/>
          <a:chOff x="0" y="0"/>
          <a:chExt cx="0" cy="0"/>
        </a:xfrm>
      </p:grpSpPr>
      <p:sp>
        <p:nvSpPr>
          <p:cNvPr id="2193" name="Google Shape;2193;g59297daf65_4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4" name="Google Shape;2194;g59297daf65_4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g56d0f34d84_6_2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0" name="Google Shape;2200;g56d0f34d84_6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59297daf65_4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6" name="Google Shape;2206;g59297daf65_4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56d0f34d84_0_66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2" name="Google Shape;2212;g56d0f34d84_0_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56d0f34d84_0_69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6" name="Google Shape;2236;g56d0f34d84_0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56d0f34d84_0_35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1" name="Google Shape;2251;g56d0f34d84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6d0f34d84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56d0f34d8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5"/>
        <p:cNvGrpSpPr/>
        <p:nvPr/>
      </p:nvGrpSpPr>
      <p:grpSpPr>
        <a:xfrm>
          <a:off x="0" y="0"/>
          <a:ext cx="0" cy="0"/>
          <a:chOff x="0" y="0"/>
          <a:chExt cx="0" cy="0"/>
        </a:xfrm>
      </p:grpSpPr>
      <p:sp>
        <p:nvSpPr>
          <p:cNvPr id="2256" name="Google Shape;2256;g56d0f34d84_6_2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7" name="Google Shape;2257;g56d0f34d84_6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g59297daf65_4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3" name="Google Shape;2263;g59297daf65_4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59297daf65_4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59297daf65_4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56d0f34d84_0_36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56d0f34d84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9"/>
        <p:cNvGrpSpPr/>
        <p:nvPr/>
      </p:nvGrpSpPr>
      <p:grpSpPr>
        <a:xfrm>
          <a:off x="0" y="0"/>
          <a:ext cx="0" cy="0"/>
          <a:chOff x="0" y="0"/>
          <a:chExt cx="0" cy="0"/>
        </a:xfrm>
      </p:grpSpPr>
      <p:sp>
        <p:nvSpPr>
          <p:cNvPr id="2280" name="Google Shape;2280;g56d0f34d84_6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1" name="Google Shape;2281;g56d0f34d84_6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5"/>
        <p:cNvGrpSpPr/>
        <p:nvPr/>
      </p:nvGrpSpPr>
      <p:grpSpPr>
        <a:xfrm>
          <a:off x="0" y="0"/>
          <a:ext cx="0" cy="0"/>
          <a:chOff x="0" y="0"/>
          <a:chExt cx="0" cy="0"/>
        </a:xfrm>
      </p:grpSpPr>
      <p:sp>
        <p:nvSpPr>
          <p:cNvPr id="2286" name="Google Shape;2286;g59297daf65_4_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7" name="Google Shape;2287;g59297daf65_4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g56d0f34d84_6_25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3" name="Google Shape;2293;g56d0f34d84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g56d0f34d84_0_36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7" name="Google Shape;2307;g56d0f34d84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g56d0f34d84_0_29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5" name="Google Shape;2325;g56d0f34d84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528e025105_2_1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528e025105_2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5913d0ac54_1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5913d0ac54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58efd4f41c_2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58efd4f41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g4d29c851ee_0_1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4" name="Google Shape;2354;g4d29c851ee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0"/>
        <p:cNvGrpSpPr/>
        <p:nvPr/>
      </p:nvGrpSpPr>
      <p:grpSpPr>
        <a:xfrm>
          <a:off x="0" y="0"/>
          <a:ext cx="0" cy="0"/>
          <a:chOff x="0" y="0"/>
          <a:chExt cx="0" cy="0"/>
        </a:xfrm>
      </p:grpSpPr>
      <p:sp>
        <p:nvSpPr>
          <p:cNvPr id="2361" name="Google Shape;2361;g58efd4f41c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2" name="Google Shape;2362;g58efd4f4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g59297daf65_4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8" name="Google Shape;2368;g59297daf65_4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2"/>
        <p:cNvGrpSpPr/>
        <p:nvPr/>
      </p:nvGrpSpPr>
      <p:grpSpPr>
        <a:xfrm>
          <a:off x="0" y="0"/>
          <a:ext cx="0" cy="0"/>
          <a:chOff x="0" y="0"/>
          <a:chExt cx="0" cy="0"/>
        </a:xfrm>
      </p:grpSpPr>
      <p:sp>
        <p:nvSpPr>
          <p:cNvPr id="2373" name="Google Shape;2373;g56d0f34d84_0_38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4" name="Google Shape;2374;g56d0f34d84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8"/>
        <p:cNvGrpSpPr/>
        <p:nvPr/>
      </p:nvGrpSpPr>
      <p:grpSpPr>
        <a:xfrm>
          <a:off x="0" y="0"/>
          <a:ext cx="0" cy="0"/>
          <a:chOff x="0" y="0"/>
          <a:chExt cx="0" cy="0"/>
        </a:xfrm>
      </p:grpSpPr>
      <p:sp>
        <p:nvSpPr>
          <p:cNvPr id="2379" name="Google Shape;2379;g58efd4f41c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0" name="Google Shape;2380;g58efd4f41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4"/>
        <p:cNvGrpSpPr/>
        <p:nvPr/>
      </p:nvGrpSpPr>
      <p:grpSpPr>
        <a:xfrm>
          <a:off x="0" y="0"/>
          <a:ext cx="0" cy="0"/>
          <a:chOff x="0" y="0"/>
          <a:chExt cx="0" cy="0"/>
        </a:xfrm>
      </p:grpSpPr>
      <p:sp>
        <p:nvSpPr>
          <p:cNvPr id="2385" name="Google Shape;2385;g58efd4f41c_0_1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6" name="Google Shape;2386;g58efd4f41c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g58efd4f41c_0_5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4" name="Google Shape;2414;g58efd4f41c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8"/>
        <p:cNvGrpSpPr/>
        <p:nvPr/>
      </p:nvGrpSpPr>
      <p:grpSpPr>
        <a:xfrm>
          <a:off x="0" y="0"/>
          <a:ext cx="0" cy="0"/>
          <a:chOff x="0" y="0"/>
          <a:chExt cx="0" cy="0"/>
        </a:xfrm>
      </p:grpSpPr>
      <p:sp>
        <p:nvSpPr>
          <p:cNvPr id="2429" name="Google Shape;2429;g56d0f34d84_0_39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0" name="Google Shape;2430;g56d0f34d84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g58efd4f41c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6" name="Google Shape;2436;g58efd4f41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913d0ac54_1_5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913d0ac54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59297daf65_4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59297daf65_4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6"/>
        <p:cNvGrpSpPr/>
        <p:nvPr/>
      </p:nvGrpSpPr>
      <p:grpSpPr>
        <a:xfrm>
          <a:off x="0" y="0"/>
          <a:ext cx="0" cy="0"/>
          <a:chOff x="0" y="0"/>
          <a:chExt cx="0" cy="0"/>
        </a:xfrm>
      </p:grpSpPr>
      <p:sp>
        <p:nvSpPr>
          <p:cNvPr id="2447" name="Google Shape;2447;g59297daf65_4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8" name="Google Shape;2448;g59297daf65_4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g56d0f34d84_0_40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4" name="Google Shape;2454;g56d0f34d84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What are regular objects? – measure the dimensions and calculate volume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What is density? – how heavy the object is</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How do we calculate density? – mass/volume</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What is the unit of mass – grams or kg</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What is the unit of volume – cm</a:t>
            </a:r>
            <a:r>
              <a:rPr lang="en-GB" baseline="30000">
                <a:solidFill>
                  <a:schemeClr val="dk1"/>
                </a:solidFill>
              </a:rPr>
              <a:t>3</a:t>
            </a:r>
            <a:r>
              <a:rPr lang="en-GB">
                <a:solidFill>
                  <a:schemeClr val="dk1"/>
                </a:solidFill>
              </a:rPr>
              <a:t> or m</a:t>
            </a:r>
            <a:r>
              <a:rPr lang="en-GB" baseline="30000">
                <a:solidFill>
                  <a:schemeClr val="dk1"/>
                </a:solidFill>
              </a:rPr>
              <a:t>3</a:t>
            </a:r>
            <a:endParaRPr baseline="30000">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What is the unit of density – g/cm</a:t>
            </a:r>
            <a:r>
              <a:rPr lang="en-GB" baseline="30000">
                <a:solidFill>
                  <a:schemeClr val="dk1"/>
                </a:solidFill>
              </a:rPr>
              <a:t>3</a:t>
            </a:r>
            <a:endParaRPr baseline="30000">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Why do we “tare” or “zero” the scales before finding the mass? – so to get an accurate mass reading</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How do we find the volume of an object? – length x width x height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How can we find the volume of an irregular object? – use a eureka can, the amount of water displaced tells us the volume of the object</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Why do slowly drop the object into the water? – to prevent splashes so not to displace too much water</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Why do we “zero” the scale after putting the measuring cylinder on? – to only find the mass of the water not the measuring cylinder.</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How do we convert cm</a:t>
            </a:r>
            <a:r>
              <a:rPr lang="en-GB" baseline="30000">
                <a:solidFill>
                  <a:schemeClr val="dk1"/>
                </a:solidFill>
              </a:rPr>
              <a:t>3</a:t>
            </a:r>
            <a:r>
              <a:rPr lang="en-GB">
                <a:solidFill>
                  <a:schemeClr val="dk1"/>
                </a:solidFill>
              </a:rPr>
              <a:t> to dm</a:t>
            </a:r>
            <a:r>
              <a:rPr lang="en-GB" baseline="30000">
                <a:solidFill>
                  <a:schemeClr val="dk1"/>
                </a:solidFill>
              </a:rPr>
              <a:t>3</a:t>
            </a:r>
            <a:r>
              <a:rPr lang="en-GB">
                <a:solidFill>
                  <a:schemeClr val="dk1"/>
                </a:solidFill>
              </a:rPr>
              <a:t>? – x 1000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58f28bcdd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58f28bcdd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5"/>
        <p:cNvGrpSpPr/>
        <p:nvPr/>
      </p:nvGrpSpPr>
      <p:grpSpPr>
        <a:xfrm>
          <a:off x="0" y="0"/>
          <a:ext cx="0" cy="0"/>
          <a:chOff x="0" y="0"/>
          <a:chExt cx="0" cy="0"/>
        </a:xfrm>
      </p:grpSpPr>
      <p:sp>
        <p:nvSpPr>
          <p:cNvPr id="2466" name="Google Shape;2466;g58f28bcdd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7" name="Google Shape;2467;g58f28bcdd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1"/>
        <p:cNvGrpSpPr/>
        <p:nvPr/>
      </p:nvGrpSpPr>
      <p:grpSpPr>
        <a:xfrm>
          <a:off x="0" y="0"/>
          <a:ext cx="0" cy="0"/>
          <a:chOff x="0" y="0"/>
          <a:chExt cx="0" cy="0"/>
        </a:xfrm>
      </p:grpSpPr>
      <p:sp>
        <p:nvSpPr>
          <p:cNvPr id="2472" name="Google Shape;2472;g58efd4f41c_0_9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3" name="Google Shape;2473;g58efd4f41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592ff9b40d_2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592ff9b40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g58efd4f41c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5" name="Google Shape;2485;g58efd4f41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g58efd4f41c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1" name="Google Shape;2491;g58efd4f41c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g54d6237a67_0_20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2" name="Google Shape;2502;g54d6237a67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5277e32d96_0_9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 name="Google Shape;644;g5277e32d96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50f78e1b48_0_8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50f78e1b4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g58efd4f41c_0_10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4" name="Google Shape;2514;g58efd4f41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8"/>
        <p:cNvGrpSpPr/>
        <p:nvPr/>
      </p:nvGrpSpPr>
      <p:grpSpPr>
        <a:xfrm>
          <a:off x="0" y="0"/>
          <a:ext cx="0" cy="0"/>
          <a:chOff x="0" y="0"/>
          <a:chExt cx="0" cy="0"/>
        </a:xfrm>
      </p:grpSpPr>
      <p:sp>
        <p:nvSpPr>
          <p:cNvPr id="2529" name="Google Shape;2529;g58efd4f41c_0_11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0" name="Google Shape;2530;g58efd4f41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5"/>
        <p:cNvGrpSpPr/>
        <p:nvPr/>
      </p:nvGrpSpPr>
      <p:grpSpPr>
        <a:xfrm>
          <a:off x="0" y="0"/>
          <a:ext cx="0" cy="0"/>
          <a:chOff x="0" y="0"/>
          <a:chExt cx="0" cy="0"/>
        </a:xfrm>
      </p:grpSpPr>
      <p:sp>
        <p:nvSpPr>
          <p:cNvPr id="2536" name="Google Shape;2536;g58efd4f41c_0_12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7" name="Google Shape;2537;g58efd4f41c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g58efd4f41c_0_1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9" name="Google Shape;2549;g58efd4f41c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4"/>
        <p:cNvGrpSpPr/>
        <p:nvPr/>
      </p:nvGrpSpPr>
      <p:grpSpPr>
        <a:xfrm>
          <a:off x="0" y="0"/>
          <a:ext cx="0" cy="0"/>
          <a:chOff x="0" y="0"/>
          <a:chExt cx="0" cy="0"/>
        </a:xfrm>
      </p:grpSpPr>
      <p:sp>
        <p:nvSpPr>
          <p:cNvPr id="2555" name="Google Shape;2555;g58efd4f41c_0_13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6" name="Google Shape;2556;g58efd4f41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6"/>
        <p:cNvGrpSpPr/>
        <p:nvPr/>
      </p:nvGrpSpPr>
      <p:grpSpPr>
        <a:xfrm>
          <a:off x="0" y="0"/>
          <a:ext cx="0" cy="0"/>
          <a:chOff x="0" y="0"/>
          <a:chExt cx="0" cy="0"/>
        </a:xfrm>
      </p:grpSpPr>
      <p:sp>
        <p:nvSpPr>
          <p:cNvPr id="2567" name="Google Shape;2567;g58efd4f41c_0_13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8" name="Google Shape;2568;g58efd4f41c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2"/>
        <p:cNvGrpSpPr/>
        <p:nvPr/>
      </p:nvGrpSpPr>
      <p:grpSpPr>
        <a:xfrm>
          <a:off x="0" y="0"/>
          <a:ext cx="0" cy="0"/>
          <a:chOff x="0" y="0"/>
          <a:chExt cx="0" cy="0"/>
        </a:xfrm>
      </p:grpSpPr>
      <p:sp>
        <p:nvSpPr>
          <p:cNvPr id="2573" name="Google Shape;2573;g58efd4f41c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4" name="Google Shape;2574;g58efd4f41c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8"/>
        <p:cNvGrpSpPr/>
        <p:nvPr/>
      </p:nvGrpSpPr>
      <p:grpSpPr>
        <a:xfrm>
          <a:off x="0" y="0"/>
          <a:ext cx="0" cy="0"/>
          <a:chOff x="0" y="0"/>
          <a:chExt cx="0" cy="0"/>
        </a:xfrm>
      </p:grpSpPr>
      <p:sp>
        <p:nvSpPr>
          <p:cNvPr id="2579" name="Google Shape;2579;g58efd4f41c_0_19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0" name="Google Shape;2580;g58efd4f41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2"/>
        <p:cNvGrpSpPr/>
        <p:nvPr/>
      </p:nvGrpSpPr>
      <p:grpSpPr>
        <a:xfrm>
          <a:off x="0" y="0"/>
          <a:ext cx="0" cy="0"/>
          <a:chOff x="0" y="0"/>
          <a:chExt cx="0" cy="0"/>
        </a:xfrm>
      </p:grpSpPr>
      <p:sp>
        <p:nvSpPr>
          <p:cNvPr id="2603" name="Google Shape;2603;g58efd4f41c_0_17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4" name="Google Shape;2604;g58efd4f41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7"/>
        <p:cNvGrpSpPr/>
        <p:nvPr/>
      </p:nvGrpSpPr>
      <p:grpSpPr>
        <a:xfrm>
          <a:off x="0" y="0"/>
          <a:ext cx="0" cy="0"/>
          <a:chOff x="0" y="0"/>
          <a:chExt cx="0" cy="0"/>
        </a:xfrm>
      </p:grpSpPr>
      <p:sp>
        <p:nvSpPr>
          <p:cNvPr id="2618" name="Google Shape;2618;g58efd4f41c_0_2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9" name="Google Shape;2619;g58efd4f41c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50f78e1b48_15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50f78e1b48_1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3"/>
        <p:cNvGrpSpPr/>
        <p:nvPr/>
      </p:nvGrpSpPr>
      <p:grpSpPr>
        <a:xfrm>
          <a:off x="0" y="0"/>
          <a:ext cx="0" cy="0"/>
          <a:chOff x="0" y="0"/>
          <a:chExt cx="0" cy="0"/>
        </a:xfrm>
      </p:grpSpPr>
      <p:sp>
        <p:nvSpPr>
          <p:cNvPr id="2624" name="Google Shape;2624;g58f28bcddc_1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5" name="Google Shape;2625;g58f28bcddc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9"/>
        <p:cNvGrpSpPr/>
        <p:nvPr/>
      </p:nvGrpSpPr>
      <p:grpSpPr>
        <a:xfrm>
          <a:off x="0" y="0"/>
          <a:ext cx="0" cy="0"/>
          <a:chOff x="0" y="0"/>
          <a:chExt cx="0" cy="0"/>
        </a:xfrm>
      </p:grpSpPr>
      <p:sp>
        <p:nvSpPr>
          <p:cNvPr id="2630" name="Google Shape;2630;g592ff9b40d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1" name="Google Shape;2631;g592ff9b40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5"/>
        <p:cNvGrpSpPr/>
        <p:nvPr/>
      </p:nvGrpSpPr>
      <p:grpSpPr>
        <a:xfrm>
          <a:off x="0" y="0"/>
          <a:ext cx="0" cy="0"/>
          <a:chOff x="0" y="0"/>
          <a:chExt cx="0" cy="0"/>
        </a:xfrm>
      </p:grpSpPr>
      <p:sp>
        <p:nvSpPr>
          <p:cNvPr id="2636" name="Google Shape;2636;g592ff9b40d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7" name="Google Shape;2637;g592ff9b40d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58f28bcddc_0_2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58f28bcdd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7"/>
        <p:cNvGrpSpPr/>
        <p:nvPr/>
      </p:nvGrpSpPr>
      <p:grpSpPr>
        <a:xfrm>
          <a:off x="0" y="0"/>
          <a:ext cx="0" cy="0"/>
          <a:chOff x="0" y="0"/>
          <a:chExt cx="0" cy="0"/>
        </a:xfrm>
      </p:grpSpPr>
      <p:sp>
        <p:nvSpPr>
          <p:cNvPr id="2648" name="Google Shape;2648;g528e025105_2_12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9" name="Google Shape;2649;g528e025105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3"/>
        <p:cNvGrpSpPr/>
        <p:nvPr/>
      </p:nvGrpSpPr>
      <p:grpSpPr>
        <a:xfrm>
          <a:off x="0" y="0"/>
          <a:ext cx="0" cy="0"/>
          <a:chOff x="0" y="0"/>
          <a:chExt cx="0" cy="0"/>
        </a:xfrm>
      </p:grpSpPr>
      <p:sp>
        <p:nvSpPr>
          <p:cNvPr id="2654" name="Google Shape;2654;g58f28bcddc_0_19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5" name="Google Shape;2655;g58f28bcddc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4"/>
        <p:cNvGrpSpPr/>
        <p:nvPr/>
      </p:nvGrpSpPr>
      <p:grpSpPr>
        <a:xfrm>
          <a:off x="0" y="0"/>
          <a:ext cx="0" cy="0"/>
          <a:chOff x="0" y="0"/>
          <a:chExt cx="0" cy="0"/>
        </a:xfrm>
      </p:grpSpPr>
      <p:sp>
        <p:nvSpPr>
          <p:cNvPr id="2665" name="Google Shape;2665;g58f28bcddc_0_20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6" name="Google Shape;2666;g58f28bcddc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g58f28bcddc_0_2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8" name="Google Shape;2678;g58f28bcddc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g58f28bcddc_0_2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7" name="Google Shape;2687;g58f28bcddc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3"/>
        <p:cNvGrpSpPr/>
        <p:nvPr/>
      </p:nvGrpSpPr>
      <p:grpSpPr>
        <a:xfrm>
          <a:off x="0" y="0"/>
          <a:ext cx="0" cy="0"/>
          <a:chOff x="0" y="0"/>
          <a:chExt cx="0" cy="0"/>
        </a:xfrm>
      </p:grpSpPr>
      <p:sp>
        <p:nvSpPr>
          <p:cNvPr id="2694" name="Google Shape;2694;g58f28bcddc_0_23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5" name="Google Shape;2695;g58f28bcddc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50f78e1b48_0_15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50f78e1b48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1"/>
        <p:cNvGrpSpPr/>
        <p:nvPr/>
      </p:nvGrpSpPr>
      <p:grpSpPr>
        <a:xfrm>
          <a:off x="0" y="0"/>
          <a:ext cx="0" cy="0"/>
          <a:chOff x="0" y="0"/>
          <a:chExt cx="0" cy="0"/>
        </a:xfrm>
      </p:grpSpPr>
      <p:sp>
        <p:nvSpPr>
          <p:cNvPr id="2702" name="Google Shape;2702;g58f28bcddc_0_23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3" name="Google Shape;2703;g58f28bcddc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g58f28bcddc_1_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8" name="Google Shape;2718;g58f28bcdd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2"/>
        <p:cNvGrpSpPr/>
        <p:nvPr/>
      </p:nvGrpSpPr>
      <p:grpSpPr>
        <a:xfrm>
          <a:off x="0" y="0"/>
          <a:ext cx="0" cy="0"/>
          <a:chOff x="0" y="0"/>
          <a:chExt cx="0" cy="0"/>
        </a:xfrm>
      </p:grpSpPr>
      <p:sp>
        <p:nvSpPr>
          <p:cNvPr id="2723" name="Google Shape;2723;g58f28bcddc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4" name="Google Shape;2724;g58f28bcddc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8"/>
        <p:cNvGrpSpPr/>
        <p:nvPr/>
      </p:nvGrpSpPr>
      <p:grpSpPr>
        <a:xfrm>
          <a:off x="0" y="0"/>
          <a:ext cx="0" cy="0"/>
          <a:chOff x="0" y="0"/>
          <a:chExt cx="0" cy="0"/>
        </a:xfrm>
      </p:grpSpPr>
      <p:sp>
        <p:nvSpPr>
          <p:cNvPr id="2729" name="Google Shape;2729;g58f28bcddc_1_2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0" name="Google Shape;2730;g58f28bcddc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0"/>
        <p:cNvGrpSpPr/>
        <p:nvPr/>
      </p:nvGrpSpPr>
      <p:grpSpPr>
        <a:xfrm>
          <a:off x="0" y="0"/>
          <a:ext cx="0" cy="0"/>
          <a:chOff x="0" y="0"/>
          <a:chExt cx="0" cy="0"/>
        </a:xfrm>
      </p:grpSpPr>
      <p:sp>
        <p:nvSpPr>
          <p:cNvPr id="2741" name="Google Shape;2741;g54d6237a67_0_21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2" name="Google Shape;2742;g54d6237a67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8"/>
        <p:cNvGrpSpPr/>
        <p:nvPr/>
      </p:nvGrpSpPr>
      <p:grpSpPr>
        <a:xfrm>
          <a:off x="0" y="0"/>
          <a:ext cx="0" cy="0"/>
          <a:chOff x="0" y="0"/>
          <a:chExt cx="0" cy="0"/>
        </a:xfrm>
      </p:grpSpPr>
      <p:sp>
        <p:nvSpPr>
          <p:cNvPr id="2749" name="Google Shape;2749;g592ff9b40d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0" name="Google Shape;2750;g592ff9b40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6"/>
        <p:cNvGrpSpPr/>
        <p:nvPr/>
      </p:nvGrpSpPr>
      <p:grpSpPr>
        <a:xfrm>
          <a:off x="0" y="0"/>
          <a:ext cx="0" cy="0"/>
          <a:chOff x="0" y="0"/>
          <a:chExt cx="0" cy="0"/>
        </a:xfrm>
      </p:grpSpPr>
      <p:sp>
        <p:nvSpPr>
          <p:cNvPr id="2757" name="Google Shape;2757;g58f28bcddc_1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8" name="Google Shape;2758;g58f28bcddc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2"/>
        <p:cNvGrpSpPr/>
        <p:nvPr/>
      </p:nvGrpSpPr>
      <p:grpSpPr>
        <a:xfrm>
          <a:off x="0" y="0"/>
          <a:ext cx="0" cy="0"/>
          <a:chOff x="0" y="0"/>
          <a:chExt cx="0" cy="0"/>
        </a:xfrm>
      </p:grpSpPr>
      <p:sp>
        <p:nvSpPr>
          <p:cNvPr id="2763" name="Google Shape;2763;g543b6175c2_1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4" name="Google Shape;2764;g543b6175c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8"/>
        <p:cNvGrpSpPr/>
        <p:nvPr/>
      </p:nvGrpSpPr>
      <p:grpSpPr>
        <a:xfrm>
          <a:off x="0" y="0"/>
          <a:ext cx="0" cy="0"/>
          <a:chOff x="0" y="0"/>
          <a:chExt cx="0" cy="0"/>
        </a:xfrm>
      </p:grpSpPr>
      <p:sp>
        <p:nvSpPr>
          <p:cNvPr id="2769" name="Google Shape;2769;g58f28bcddc_1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0" name="Google Shape;2770;g58f28bcddc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4"/>
        <p:cNvGrpSpPr/>
        <p:nvPr/>
      </p:nvGrpSpPr>
      <p:grpSpPr>
        <a:xfrm>
          <a:off x="0" y="0"/>
          <a:ext cx="0" cy="0"/>
          <a:chOff x="0" y="0"/>
          <a:chExt cx="0" cy="0"/>
        </a:xfrm>
      </p:grpSpPr>
      <p:sp>
        <p:nvSpPr>
          <p:cNvPr id="2775" name="Google Shape;2775;g592ff9b40d_0_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6" name="Google Shape;2776;g592ff9b40d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5913d0ac54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5913d0ac54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g58f28bcddc_1_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4" name="Google Shape;2794;g58f28bcddc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8"/>
        <p:cNvGrpSpPr/>
        <p:nvPr/>
      </p:nvGrpSpPr>
      <p:grpSpPr>
        <a:xfrm>
          <a:off x="0" y="0"/>
          <a:ext cx="0" cy="0"/>
          <a:chOff x="0" y="0"/>
          <a:chExt cx="0" cy="0"/>
        </a:xfrm>
      </p:grpSpPr>
      <p:sp>
        <p:nvSpPr>
          <p:cNvPr id="2799" name="Google Shape;2799;g58f28bcddc_3_133: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g58f28bcddc_3_133:notes"/>
          <p:cNvSpPr>
            <a:spLocks noGrp="1" noRot="1" noChangeAspect="1"/>
          </p:cNvSpPr>
          <p:nvPr>
            <p:ph type="sldImg" idx="2"/>
          </p:nvPr>
        </p:nvSpPr>
        <p:spPr>
          <a:xfrm>
            <a:off x="925718" y="685727"/>
            <a:ext cx="5006564" cy="3428634"/>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5"/>
        <p:cNvGrpSpPr/>
        <p:nvPr/>
      </p:nvGrpSpPr>
      <p:grpSpPr>
        <a:xfrm>
          <a:off x="0" y="0"/>
          <a:ext cx="0" cy="0"/>
          <a:chOff x="0" y="0"/>
          <a:chExt cx="0" cy="0"/>
        </a:xfrm>
      </p:grpSpPr>
      <p:sp>
        <p:nvSpPr>
          <p:cNvPr id="2806" name="Google Shape;2806;g58f28bcddc_1_225: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g58f28bcddc_1_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3"/>
        <p:cNvGrpSpPr/>
        <p:nvPr/>
      </p:nvGrpSpPr>
      <p:grpSpPr>
        <a:xfrm>
          <a:off x="0" y="0"/>
          <a:ext cx="0" cy="0"/>
          <a:chOff x="0" y="0"/>
          <a:chExt cx="0" cy="0"/>
        </a:xfrm>
      </p:grpSpPr>
      <p:sp>
        <p:nvSpPr>
          <p:cNvPr id="2814" name="Google Shape;2814;g58f28bcddc_3_152: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g58f28bcddc_3_152:notes"/>
          <p:cNvSpPr>
            <a:spLocks noGrp="1" noRot="1" noChangeAspect="1"/>
          </p:cNvSpPr>
          <p:nvPr>
            <p:ph type="sldImg" idx="2"/>
          </p:nvPr>
        </p:nvSpPr>
        <p:spPr>
          <a:xfrm>
            <a:off x="925718" y="685727"/>
            <a:ext cx="5006564" cy="3428634"/>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g58f28bcddc_1_167: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g58f28bcddc_1_167:notes"/>
          <p:cNvSpPr>
            <a:spLocks noGrp="1" noRot="1" noChangeAspect="1"/>
          </p:cNvSpPr>
          <p:nvPr>
            <p:ph type="sldImg" idx="2"/>
          </p:nvPr>
        </p:nvSpPr>
        <p:spPr>
          <a:xfrm>
            <a:off x="925718" y="685727"/>
            <a:ext cx="5006700" cy="34287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g58f28bcddc_1_232: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g58f28bcddc_1_2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0"/>
        <p:cNvGrpSpPr/>
        <p:nvPr/>
      </p:nvGrpSpPr>
      <p:grpSpPr>
        <a:xfrm>
          <a:off x="0" y="0"/>
          <a:ext cx="0" cy="0"/>
          <a:chOff x="0" y="0"/>
          <a:chExt cx="0" cy="0"/>
        </a:xfrm>
      </p:grpSpPr>
      <p:sp>
        <p:nvSpPr>
          <p:cNvPr id="2901" name="Google Shape;2901;g58f28bcddc_3_232:notes"/>
          <p:cNvSpPr txBox="1">
            <a:spLocks noGrp="1"/>
          </p:cNvSpPr>
          <p:nvPr>
            <p:ph type="body" idx="1"/>
          </p:nvPr>
        </p:nvSpPr>
        <p:spPr>
          <a:xfrm>
            <a:off x="685801"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g58f28bcddc_3_232:notes"/>
          <p:cNvSpPr>
            <a:spLocks noGrp="1" noRot="1" noChangeAspect="1"/>
          </p:cNvSpPr>
          <p:nvPr>
            <p:ph type="sldImg" idx="2"/>
          </p:nvPr>
        </p:nvSpPr>
        <p:spPr>
          <a:xfrm>
            <a:off x="925718" y="685727"/>
            <a:ext cx="5006564" cy="3428634"/>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9"/>
        <p:cNvGrpSpPr/>
        <p:nvPr/>
      </p:nvGrpSpPr>
      <p:grpSpPr>
        <a:xfrm>
          <a:off x="0" y="0"/>
          <a:ext cx="0" cy="0"/>
          <a:chOff x="0" y="0"/>
          <a:chExt cx="0" cy="0"/>
        </a:xfrm>
      </p:grpSpPr>
      <p:sp>
        <p:nvSpPr>
          <p:cNvPr id="2970" name="Google Shape;2970;g54d6237a67_0_22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1" name="Google Shape;2971;g54d6237a67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g592ff9b40d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7" name="Google Shape;2977;g592ff9b40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1"/>
        <p:cNvGrpSpPr/>
        <p:nvPr/>
      </p:nvGrpSpPr>
      <p:grpSpPr>
        <a:xfrm>
          <a:off x="0" y="0"/>
          <a:ext cx="0" cy="0"/>
          <a:chOff x="0" y="0"/>
          <a:chExt cx="0" cy="0"/>
        </a:xfrm>
      </p:grpSpPr>
      <p:sp>
        <p:nvSpPr>
          <p:cNvPr id="2982" name="Google Shape;2982;g592ff9b40d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3" name="Google Shape;2983;g592ff9b40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56d0f34d84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56d0f34d8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7"/>
        <p:cNvGrpSpPr/>
        <p:nvPr/>
      </p:nvGrpSpPr>
      <p:grpSpPr>
        <a:xfrm>
          <a:off x="0" y="0"/>
          <a:ext cx="0" cy="0"/>
          <a:chOff x="0" y="0"/>
          <a:chExt cx="0" cy="0"/>
        </a:xfrm>
      </p:grpSpPr>
      <p:sp>
        <p:nvSpPr>
          <p:cNvPr id="2988" name="Google Shape;2988;g58f28bcddc_1_24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9" name="Google Shape;2989;g58f28bcddc_1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4"/>
        <p:cNvGrpSpPr/>
        <p:nvPr/>
      </p:nvGrpSpPr>
      <p:grpSpPr>
        <a:xfrm>
          <a:off x="0" y="0"/>
          <a:ext cx="0" cy="0"/>
          <a:chOff x="0" y="0"/>
          <a:chExt cx="0" cy="0"/>
        </a:xfrm>
      </p:grpSpPr>
      <p:sp>
        <p:nvSpPr>
          <p:cNvPr id="2995" name="Google Shape;2995;g58f28bcddc_1_25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58f28bcddc_1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6"/>
        <p:cNvGrpSpPr/>
        <p:nvPr/>
      </p:nvGrpSpPr>
      <p:grpSpPr>
        <a:xfrm>
          <a:off x="0" y="0"/>
          <a:ext cx="0" cy="0"/>
          <a:chOff x="0" y="0"/>
          <a:chExt cx="0" cy="0"/>
        </a:xfrm>
      </p:grpSpPr>
      <p:sp>
        <p:nvSpPr>
          <p:cNvPr id="3007" name="Google Shape;3007;g58f28bcddc_1_25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8" name="Google Shape;3008;g58f28bcddc_1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8"/>
        <p:cNvGrpSpPr/>
        <p:nvPr/>
      </p:nvGrpSpPr>
      <p:grpSpPr>
        <a:xfrm>
          <a:off x="0" y="0"/>
          <a:ext cx="0" cy="0"/>
          <a:chOff x="0" y="0"/>
          <a:chExt cx="0" cy="0"/>
        </a:xfrm>
      </p:grpSpPr>
      <p:sp>
        <p:nvSpPr>
          <p:cNvPr id="3019" name="Google Shape;3019;g58f28bcddc_1_26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0" name="Google Shape;3020;g58f28bcddc_1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0"/>
        <p:cNvGrpSpPr/>
        <p:nvPr/>
      </p:nvGrpSpPr>
      <p:grpSpPr>
        <a:xfrm>
          <a:off x="0" y="0"/>
          <a:ext cx="0" cy="0"/>
          <a:chOff x="0" y="0"/>
          <a:chExt cx="0" cy="0"/>
        </a:xfrm>
      </p:grpSpPr>
      <p:sp>
        <p:nvSpPr>
          <p:cNvPr id="3031" name="Google Shape;3031;g58f28bcddc_1_27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2" name="Google Shape;3032;g58f28bcddc_1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7"/>
        <p:cNvGrpSpPr/>
        <p:nvPr/>
      </p:nvGrpSpPr>
      <p:grpSpPr>
        <a:xfrm>
          <a:off x="0" y="0"/>
          <a:ext cx="0" cy="0"/>
          <a:chOff x="0" y="0"/>
          <a:chExt cx="0" cy="0"/>
        </a:xfrm>
      </p:grpSpPr>
      <p:sp>
        <p:nvSpPr>
          <p:cNvPr id="3038" name="Google Shape;3038;g58f28bcddc_1_2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9" name="Google Shape;3039;g58f28bcddc_1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592ff9b40d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592ff9b40d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9"/>
        <p:cNvGrpSpPr/>
        <p:nvPr/>
      </p:nvGrpSpPr>
      <p:grpSpPr>
        <a:xfrm>
          <a:off x="0" y="0"/>
          <a:ext cx="0" cy="0"/>
          <a:chOff x="0" y="0"/>
          <a:chExt cx="0" cy="0"/>
        </a:xfrm>
      </p:grpSpPr>
      <p:sp>
        <p:nvSpPr>
          <p:cNvPr id="3050" name="Google Shape;3050;g58f28bcddc_1_2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1" name="Google Shape;3051;g58f28bcddc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54d6237a67_0_22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54d6237a67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1"/>
        <p:cNvGrpSpPr/>
        <p:nvPr/>
      </p:nvGrpSpPr>
      <p:grpSpPr>
        <a:xfrm>
          <a:off x="0" y="0"/>
          <a:ext cx="0" cy="0"/>
          <a:chOff x="0" y="0"/>
          <a:chExt cx="0" cy="0"/>
        </a:xfrm>
      </p:grpSpPr>
      <p:sp>
        <p:nvSpPr>
          <p:cNvPr id="3062" name="Google Shape;3062;g58f28bcddc_1_2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3" name="Google Shape;3063;g58f28bcddc_1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5913d0ac54_1_6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5913d0ac54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7"/>
        <p:cNvGrpSpPr/>
        <p:nvPr/>
      </p:nvGrpSpPr>
      <p:grpSpPr>
        <a:xfrm>
          <a:off x="0" y="0"/>
          <a:ext cx="0" cy="0"/>
          <a:chOff x="0" y="0"/>
          <a:chExt cx="0" cy="0"/>
        </a:xfrm>
      </p:grpSpPr>
      <p:sp>
        <p:nvSpPr>
          <p:cNvPr id="3068" name="Google Shape;3068;g58f28bcddc_1_28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9" name="Google Shape;3069;g58f28bcddc_1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3"/>
        <p:cNvGrpSpPr/>
        <p:nvPr/>
      </p:nvGrpSpPr>
      <p:grpSpPr>
        <a:xfrm>
          <a:off x="0" y="0"/>
          <a:ext cx="0" cy="0"/>
          <a:chOff x="0" y="0"/>
          <a:chExt cx="0" cy="0"/>
        </a:xfrm>
      </p:grpSpPr>
      <p:sp>
        <p:nvSpPr>
          <p:cNvPr id="3074" name="Google Shape;3074;g58f28bcddc_1_30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5" name="Google Shape;3075;g58f28bcddc_1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9"/>
        <p:cNvGrpSpPr/>
        <p:nvPr/>
      </p:nvGrpSpPr>
      <p:grpSpPr>
        <a:xfrm>
          <a:off x="0" y="0"/>
          <a:ext cx="0" cy="0"/>
          <a:chOff x="0" y="0"/>
          <a:chExt cx="0" cy="0"/>
        </a:xfrm>
      </p:grpSpPr>
      <p:sp>
        <p:nvSpPr>
          <p:cNvPr id="3080" name="Google Shape;3080;g58f28bcddc_1_29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1" name="Google Shape;3081;g58f28bcddc_1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g50f78e1b48_0_5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6" name="Google Shape;936;g50f78e1b48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50f78e1b48_19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50f78e1b48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50f78e1b48_0_15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8" name="Google Shape;978;g50f78e1b48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56d0f34d84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56d0f34d84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500908b6ee_5_9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500908b6ee_5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5913d0ac54_1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5913d0ac54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5913d0ac54_1_8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5913d0ac54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g50f78e1b48_0_1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2" name="Google Shape;1002;g50f78e1b4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Example - falling object - link to KE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56d0f34d84_1_10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56d0f34d84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Example - falling object - link to KE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56d0f34d84_1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56d0f34d84_1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Example - falling object - link to KE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5913d0ac54_1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3" name="Google Shape;1023;g5913d0ac54_1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Example - falling object - link to KE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6d0f34d84_1_2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9" name="Google Shape;1029;g56d0f34d84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56d0f34d84_3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56d0f34d8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56d0f34d84_6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56d0f34d84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56d0f34d84_1_13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56d0f34d84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50f78e1b48_3_12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50f78e1b48_3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56d0f34d84_6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56d0f34d84_6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913d0ac54_1_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5913d0ac54_1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5913d0ac54_1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5913d0ac54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56d0f34d84_0_5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56d0f34d84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6d0f34d84_1_1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56d0f34d84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a:latin typeface="Century Gothic"/>
              <a:ea typeface="Century Gothic"/>
              <a:cs typeface="Century Gothic"/>
              <a:sym typeface="Century Gothic"/>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56d0f34d84_0_6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56d0f34d8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56d0f34d84_0_9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56d0f34d84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56d0f34d84_1_2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56d0f34d84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56d0f34d84_6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56d0f34d84_6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5913d0ac54_1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5913d0ac54_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50f78e1b48_0_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50f78e1b4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5913d0ac54_1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5913d0ac54_1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56d0f34d84_1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56d0f34d84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56d0f34d84_0_10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56d0f34d84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56d0f34d84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56d0f34d84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g5913d0ac54_1_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1" name="Google Shape;1231;g5913d0ac54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5913d0ac54_1_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5913d0ac54_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56d0f34d84_1_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56d0f34d84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56d0f34d84_0_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56d0f34d84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5913d0ac54_1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5913d0ac54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50f78e1b48_0_1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50f78e1b4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50f78e1b48_7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50f78e1b48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52801cb438_0_9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52801cb43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00">
              <a:solidFill>
                <a:schemeClr val="dk2"/>
              </a:solidFill>
              <a:latin typeface="Century Gothic"/>
              <a:ea typeface="Century Gothic"/>
              <a:cs typeface="Century Gothic"/>
              <a:sym typeface="Century Gothic"/>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56d0f34d84_1_4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56d0f34d84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56d0f34d84_6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56d0f34d84_6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5913d0ac54_1_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5913d0ac54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56d0f34d84_1_5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g56d0f34d84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g56d0f34d84_0_13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2" name="Google Shape;1312;g56d0f34d8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56d0f34d84_1_6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56d0f34d84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5913d0ac54_1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6" name="Google Shape;1326;g5913d0ac5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g56d0f34d84_0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2" name="Google Shape;1332;g56d0f34d84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56d0f34d84_1_4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56d0f34d84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0f78e1b48_0_2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0f78e1b48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52801cb438_0_9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52801cb43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56d0f34d84_6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56d0f34d84_6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5913d0ac54_1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5913d0ac54_1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56d0f34d84_1_8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56d0f34d84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Google Shape;1367;g56d0f34d84_6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8" name="Google Shape;1368;g56d0f34d84_6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2"/>
        <p:cNvGrpSpPr/>
        <p:nvPr/>
      </p:nvGrpSpPr>
      <p:grpSpPr>
        <a:xfrm>
          <a:off x="0" y="0"/>
          <a:ext cx="0" cy="0"/>
          <a:chOff x="0" y="0"/>
          <a:chExt cx="0" cy="0"/>
        </a:xfrm>
      </p:grpSpPr>
      <p:sp>
        <p:nvSpPr>
          <p:cNvPr id="1373" name="Google Shape;1373;g5913d0ac54_1_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4" name="Google Shape;1374;g5913d0ac54_1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56d0f34d84_1_8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56d0f34d84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56d0f34d84_6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56d0f34d84_6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5913d0ac54_1_1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5913d0ac54_1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56d0f34d84_1_9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8" name="Google Shape;1398;g56d0f34d84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50f78e1b48_7_13: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50f78e1b48_7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6d0f34d84_6_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6d0f34d84_6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5913d0ac54_1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5913d0ac54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56d0f34d84_1_9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56d0f34d84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Google Shape;1421;g5913d0ac54_1_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2" name="Google Shape;1422;g5913d0ac54_1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56d0f34d84_6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56d0f34d84_6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56d0f34d84_1_7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56d0f34d84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56d0f34d84_0_152: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7" name="Google Shape;1447;g56d0f34d84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56d0f34d84_0_16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56d0f34d8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g56d0f34d84_0_16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3" name="Google Shape;1473;g56d0f34d84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4"/>
        <p:cNvGrpSpPr/>
        <p:nvPr/>
      </p:nvGrpSpPr>
      <p:grpSpPr>
        <a:xfrm>
          <a:off x="0" y="0"/>
          <a:ext cx="0" cy="0"/>
          <a:chOff x="0" y="0"/>
          <a:chExt cx="0" cy="0"/>
        </a:xfrm>
      </p:grpSpPr>
      <p:sp>
        <p:nvSpPr>
          <p:cNvPr id="1485" name="Google Shape;1485;g56d0f34d84_0_17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6" name="Google Shape;1486;g56d0f34d84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50f78e1b48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50f78e1b48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foundation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56d0f34d84_1_101: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56d0f34d84_1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56d0f34d84_6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56d0f34d84_6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913d0ac54_1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913d0ac54_1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Google Shape;1513;g56d0f34d84_1_66: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4" name="Google Shape;1514;g56d0f34d84_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528e025105_2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528e02510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g4d29c851ee_0_8: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6" name="Google Shape;1526;g4d29c851e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56d0f34d84_0_194: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56d0f34d84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56d0f34d84_6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56d0f34d84_6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5920bb2d22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5920bb2d2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56d0f34d84_0_41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56d0f34d84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youtube.com/watch?v=4xG2aJa6UyY"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youtube.com/watch?v=zVHWhLme2NQ"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youtube.com/watch?v=_W0bSen8Qj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youtube.com/watch?v=4ASKMcdCc3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youtube.com/watch?v=CH50zuS8DD0"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youtube.com/watch?v=4xG2aJa6UyY"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youtube.com/watch?v=zVHWhLme2NQ"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youtube.com/watch?v=_W0bSen8Qjg"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youtube.com/watch?v=4ASKMcdCc3g"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youtube.com/watch?v=CH50zuS8DD0"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youtube.com/watch?v=4xG2aJa6UyY" TargetMode="External"/><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youtube.com/watch?v=zVHWhLme2NQ" TargetMode="External"/><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youtube.com/watch?v=_W0bSen8Qjg" TargetMode="Externa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youtube.com/watch?v=4ASKMcdCc3g" TargetMode="Externa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youtube.com/watch?v=CH50zuS8DD0" TargetMode="Externa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youtube.com/watch?v=4xG2aJa6UyY" TargetMode="Externa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youtube.com/watch?v=zVHWhLme2NQ" TargetMode="Externa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youtube.com/watch?v=_W0bSen8Qjg" TargetMode="Externa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youtube.com/watch?v=4ASKMcdCc3g" TargetMode="Externa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youtube.com/watch?v=CH50zuS8DD0" TargetMode="External"/><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www.youtube.com/watch?v=4xG2aJa6UyY" TargetMode="External"/><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youtube.com/watch?v=zVHWhLme2NQ" TargetMode="External"/><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youtube.com/watch?v=_W0bSen8Qjg" TargetMode="External"/><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www.youtube.com/watch?v=4ASKMcdCc3g" TargetMode="External"/><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youtube.com/watch?v=CH50zuS8DD0"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60"/>
        <p:cNvGrpSpPr/>
        <p:nvPr/>
      </p:nvGrpSpPr>
      <p:grpSpPr>
        <a:xfrm>
          <a:off x="0" y="0"/>
          <a:ext cx="0" cy="0"/>
          <a:chOff x="0" y="0"/>
          <a:chExt cx="0" cy="0"/>
        </a:xfrm>
      </p:grpSpPr>
      <p:sp>
        <p:nvSpPr>
          <p:cNvPr id="61" name="Google Shape;61;p2"/>
          <p:cNvSpPr txBox="1">
            <a:spLocks noGrp="1"/>
          </p:cNvSpPr>
          <p:nvPr>
            <p:ph type="subTitle" idx="1"/>
          </p:nvPr>
        </p:nvSpPr>
        <p:spPr>
          <a:xfrm>
            <a:off x="399075" y="1601525"/>
            <a:ext cx="7882800" cy="462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2800"/>
              <a:buNone/>
              <a:defRPr b="1" u="sng">
                <a:solidFill>
                  <a:schemeClr val="dk2"/>
                </a:solidFill>
              </a:defRPr>
            </a:lvl1pPr>
            <a:lvl2pPr marL="0" marR="0" lvl="1" indent="0" algn="l" rtl="0">
              <a:lnSpc>
                <a:spcPct val="100000"/>
              </a:lnSpc>
              <a:spcBef>
                <a:spcPts val="0"/>
              </a:spcBef>
              <a:spcAft>
                <a:spcPts val="0"/>
              </a:spcAft>
              <a:buClr>
                <a:schemeClr val="lt1"/>
              </a:buClr>
              <a:buSzPts val="2800"/>
              <a:buNone/>
              <a:defRPr/>
            </a:lvl2pPr>
            <a:lvl3pPr marL="0" marR="0" lvl="2" indent="0" algn="l" rtl="0">
              <a:lnSpc>
                <a:spcPct val="100000"/>
              </a:lnSpc>
              <a:spcBef>
                <a:spcPts val="0"/>
              </a:spcBef>
              <a:spcAft>
                <a:spcPts val="0"/>
              </a:spcAft>
              <a:buClr>
                <a:schemeClr val="lt1"/>
              </a:buClr>
              <a:buSzPts val="2800"/>
              <a:buNone/>
              <a:defRPr/>
            </a:lvl3pPr>
            <a:lvl4pPr marL="0" marR="0" lvl="3" indent="0" algn="l" rtl="0">
              <a:lnSpc>
                <a:spcPct val="100000"/>
              </a:lnSpc>
              <a:spcBef>
                <a:spcPts val="0"/>
              </a:spcBef>
              <a:spcAft>
                <a:spcPts val="0"/>
              </a:spcAft>
              <a:buClr>
                <a:schemeClr val="lt1"/>
              </a:buClr>
              <a:buSzPts val="2800"/>
              <a:buNone/>
              <a:defRPr/>
            </a:lvl4pPr>
            <a:lvl5pPr marL="0" marR="0" lvl="4" indent="0" algn="l" rtl="0">
              <a:lnSpc>
                <a:spcPct val="100000"/>
              </a:lnSpc>
              <a:spcBef>
                <a:spcPts val="0"/>
              </a:spcBef>
              <a:spcAft>
                <a:spcPts val="0"/>
              </a:spcAft>
              <a:buClr>
                <a:schemeClr val="lt1"/>
              </a:buClr>
              <a:buSzPts val="2800"/>
              <a:buNone/>
              <a:defRPr/>
            </a:lvl5pPr>
            <a:lvl6pPr marL="0" marR="0" lvl="5" indent="0" algn="l" rtl="0">
              <a:lnSpc>
                <a:spcPct val="100000"/>
              </a:lnSpc>
              <a:spcBef>
                <a:spcPts val="0"/>
              </a:spcBef>
              <a:spcAft>
                <a:spcPts val="0"/>
              </a:spcAft>
              <a:buClr>
                <a:schemeClr val="lt1"/>
              </a:buClr>
              <a:buSzPts val="2800"/>
              <a:buNone/>
              <a:defRPr/>
            </a:lvl6pPr>
            <a:lvl7pPr marL="0" marR="0" lvl="6" indent="0" algn="l" rtl="0">
              <a:lnSpc>
                <a:spcPct val="100000"/>
              </a:lnSpc>
              <a:spcBef>
                <a:spcPts val="0"/>
              </a:spcBef>
              <a:spcAft>
                <a:spcPts val="0"/>
              </a:spcAft>
              <a:buClr>
                <a:schemeClr val="lt1"/>
              </a:buClr>
              <a:buSzPts val="2800"/>
              <a:buNone/>
              <a:defRPr/>
            </a:lvl7pPr>
            <a:lvl8pPr marL="0" marR="0" lvl="7" indent="0" algn="l" rtl="0">
              <a:lnSpc>
                <a:spcPct val="100000"/>
              </a:lnSpc>
              <a:spcBef>
                <a:spcPts val="0"/>
              </a:spcBef>
              <a:spcAft>
                <a:spcPts val="0"/>
              </a:spcAft>
              <a:buClr>
                <a:schemeClr val="lt1"/>
              </a:buClr>
              <a:buSzPts val="2800"/>
              <a:buNone/>
              <a:defRPr/>
            </a:lvl8pPr>
            <a:lvl9pPr marL="0" marR="0" lvl="8" indent="0" algn="l" rtl="0">
              <a:lnSpc>
                <a:spcPct val="100000"/>
              </a:lnSpc>
              <a:spcBef>
                <a:spcPts val="0"/>
              </a:spcBef>
              <a:spcAft>
                <a:spcPts val="0"/>
              </a:spcAft>
              <a:buClr>
                <a:schemeClr val="lt1"/>
              </a:buClr>
              <a:buSzPts val="2800"/>
              <a:buNone/>
              <a:defRPr/>
            </a:lvl9pPr>
          </a:lstStyle>
          <a:p>
            <a:endParaRPr/>
          </a:p>
        </p:txBody>
      </p:sp>
      <p:sp>
        <p:nvSpPr>
          <p:cNvPr id="62" name="Google Shape;62;p2"/>
          <p:cNvSpPr txBox="1">
            <a:spLocks noGrp="1"/>
          </p:cNvSpPr>
          <p:nvPr>
            <p:ph type="title"/>
          </p:nvPr>
        </p:nvSpPr>
        <p:spPr>
          <a:xfrm>
            <a:off x="0" y="0"/>
            <a:ext cx="9144000" cy="15252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t" anchorCtr="0"/>
          <a:lstStyle>
            <a:lvl1pPr lvl="0" algn="ctr" rtl="0">
              <a:spcBef>
                <a:spcPts val="0"/>
              </a:spcBef>
              <a:spcAft>
                <a:spcPts val="0"/>
              </a:spcAft>
              <a:buClr>
                <a:schemeClr val="dk2"/>
              </a:buClr>
              <a:buSzPts val="4000"/>
              <a:buNone/>
              <a:defRPr sz="4000" b="1" u="sng">
                <a:solidFill>
                  <a:schemeClr val="dk2"/>
                </a:solidFill>
              </a:defRPr>
            </a:lvl1pPr>
            <a:lvl2pPr lvl="1" algn="ctr" rtl="0">
              <a:spcBef>
                <a:spcPts val="0"/>
              </a:spcBef>
              <a:spcAft>
                <a:spcPts val="0"/>
              </a:spcAft>
              <a:buClr>
                <a:schemeClr val="dk2"/>
              </a:buClr>
              <a:buSzPts val="4000"/>
              <a:buNone/>
              <a:defRPr sz="4000" u="sng">
                <a:solidFill>
                  <a:schemeClr val="dk2"/>
                </a:solidFill>
              </a:defRPr>
            </a:lvl2pPr>
            <a:lvl3pPr lvl="2" algn="ctr" rtl="0">
              <a:spcBef>
                <a:spcPts val="0"/>
              </a:spcBef>
              <a:spcAft>
                <a:spcPts val="0"/>
              </a:spcAft>
              <a:buClr>
                <a:schemeClr val="dk2"/>
              </a:buClr>
              <a:buSzPts val="4000"/>
              <a:buNone/>
              <a:defRPr sz="4000" u="sng">
                <a:solidFill>
                  <a:schemeClr val="dk2"/>
                </a:solidFill>
              </a:defRPr>
            </a:lvl3pPr>
            <a:lvl4pPr lvl="3" algn="ctr" rtl="0">
              <a:spcBef>
                <a:spcPts val="0"/>
              </a:spcBef>
              <a:spcAft>
                <a:spcPts val="0"/>
              </a:spcAft>
              <a:buClr>
                <a:schemeClr val="dk2"/>
              </a:buClr>
              <a:buSzPts val="4000"/>
              <a:buNone/>
              <a:defRPr sz="4000" u="sng">
                <a:solidFill>
                  <a:schemeClr val="dk2"/>
                </a:solidFill>
              </a:defRPr>
            </a:lvl4pPr>
            <a:lvl5pPr lvl="4" algn="ctr" rtl="0">
              <a:spcBef>
                <a:spcPts val="0"/>
              </a:spcBef>
              <a:spcAft>
                <a:spcPts val="0"/>
              </a:spcAft>
              <a:buClr>
                <a:schemeClr val="dk2"/>
              </a:buClr>
              <a:buSzPts val="4000"/>
              <a:buNone/>
              <a:defRPr sz="4000" u="sng">
                <a:solidFill>
                  <a:schemeClr val="dk2"/>
                </a:solidFill>
              </a:defRPr>
            </a:lvl5pPr>
            <a:lvl6pPr lvl="5" algn="ctr" rtl="0">
              <a:spcBef>
                <a:spcPts val="0"/>
              </a:spcBef>
              <a:spcAft>
                <a:spcPts val="0"/>
              </a:spcAft>
              <a:buClr>
                <a:schemeClr val="dk2"/>
              </a:buClr>
              <a:buSzPts val="4000"/>
              <a:buNone/>
              <a:defRPr sz="4000" u="sng">
                <a:solidFill>
                  <a:schemeClr val="dk2"/>
                </a:solidFill>
              </a:defRPr>
            </a:lvl6pPr>
            <a:lvl7pPr lvl="6" algn="ctr" rtl="0">
              <a:spcBef>
                <a:spcPts val="0"/>
              </a:spcBef>
              <a:spcAft>
                <a:spcPts val="0"/>
              </a:spcAft>
              <a:buClr>
                <a:schemeClr val="dk2"/>
              </a:buClr>
              <a:buSzPts val="4000"/>
              <a:buNone/>
              <a:defRPr sz="4000" u="sng">
                <a:solidFill>
                  <a:schemeClr val="dk2"/>
                </a:solidFill>
              </a:defRPr>
            </a:lvl7pPr>
            <a:lvl8pPr lvl="7" algn="ctr" rtl="0">
              <a:spcBef>
                <a:spcPts val="0"/>
              </a:spcBef>
              <a:spcAft>
                <a:spcPts val="0"/>
              </a:spcAft>
              <a:buClr>
                <a:schemeClr val="dk2"/>
              </a:buClr>
              <a:buSzPts val="4000"/>
              <a:buNone/>
              <a:defRPr sz="4000" u="sng">
                <a:solidFill>
                  <a:schemeClr val="dk2"/>
                </a:solidFill>
              </a:defRPr>
            </a:lvl8pPr>
            <a:lvl9pPr lvl="8" algn="ctr" rtl="0">
              <a:spcBef>
                <a:spcPts val="0"/>
              </a:spcBef>
              <a:spcAft>
                <a:spcPts val="0"/>
              </a:spcAft>
              <a:buClr>
                <a:schemeClr val="dk2"/>
              </a:buClr>
              <a:buSzPts val="4000"/>
              <a:buNone/>
              <a:defRPr sz="4000" u="sng">
                <a:solidFill>
                  <a:schemeClr val="dk2"/>
                </a:solidFill>
              </a:defRPr>
            </a:lvl9pPr>
          </a:lstStyle>
          <a:p>
            <a:endParaRPr/>
          </a:p>
        </p:txBody>
      </p:sp>
      <p:sp>
        <p:nvSpPr>
          <p:cNvPr id="63" name="Google Shape;63;p2"/>
          <p:cNvSpPr/>
          <p:nvPr/>
        </p:nvSpPr>
        <p:spPr>
          <a:xfrm>
            <a:off x="7188900" y="4938200"/>
            <a:ext cx="2107500" cy="2107500"/>
          </a:xfrm>
          <a:prstGeom prst="ellipse">
            <a:avLst/>
          </a:prstGeom>
          <a:solidFill>
            <a:srgbClr val="9900FF"/>
          </a:solidFill>
          <a:ln w="152400" cap="flat" cmpd="sng">
            <a:solidFill>
              <a:srgbClr val="F3F3F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i="1">
                <a:solidFill>
                  <a:srgbClr val="F3F3F3"/>
                </a:solidFill>
              </a:rPr>
              <a:t>Spot check!</a:t>
            </a:r>
            <a:endParaRPr sz="3200" b="1" i="1">
              <a:solidFill>
                <a:srgbClr val="F3F3F3"/>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 minute timer">
  <p:cSld name="TITLE_AND_BODY_3_2">
    <p:spTree>
      <p:nvGrpSpPr>
        <p:cNvPr id="1" name="Shape 111"/>
        <p:cNvGrpSpPr/>
        <p:nvPr/>
      </p:nvGrpSpPr>
      <p:grpSpPr>
        <a:xfrm>
          <a:off x="0" y="0"/>
          <a:ext cx="0" cy="0"/>
          <a:chOff x="0" y="0"/>
          <a:chExt cx="0" cy="0"/>
        </a:xfrm>
      </p:grpSpPr>
      <p:sp>
        <p:nvSpPr>
          <p:cNvPr id="112" name="Google Shape;112;p11"/>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113" name="Google Shape;113;p11"/>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114" name="Google Shape;114;p11" descr="This countdown timer is silent until it reaches 0:00, then makes a gentle siren sound." title="2 Minute Timer">
            <a:hlinkClick r:id="rId2"/>
          </p:cNvPr>
          <p:cNvPicPr preferRelativeResize="0"/>
          <p:nvPr/>
        </p:nvPicPr>
        <p:blipFill>
          <a:blip r:embed="rId3">
            <a:alphaModFix/>
          </a:blip>
          <a:stretch>
            <a:fillRect/>
          </a:stretch>
        </p:blipFill>
        <p:spPr>
          <a:xfrm>
            <a:off x="6314475" y="0"/>
            <a:ext cx="1591608" cy="119369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 minute timer">
  <p:cSld name="TITLE_AND_BODY_3_2_1">
    <p:spTree>
      <p:nvGrpSpPr>
        <p:cNvPr id="1" name="Shape 115"/>
        <p:cNvGrpSpPr/>
        <p:nvPr/>
      </p:nvGrpSpPr>
      <p:grpSpPr>
        <a:xfrm>
          <a:off x="0" y="0"/>
          <a:ext cx="0" cy="0"/>
          <a:chOff x="0" y="0"/>
          <a:chExt cx="0" cy="0"/>
        </a:xfrm>
      </p:grpSpPr>
      <p:sp>
        <p:nvSpPr>
          <p:cNvPr id="116" name="Google Shape;116;p12"/>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117" name="Google Shape;117;p12"/>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118" name="Google Shape;118;p12" descr="This countdown timer is silent until it reaches 0:00, then makes a gentle siren sound." title="4 Minute Timer">
            <a:hlinkClick r:id="rId2"/>
          </p:cNvPr>
          <p:cNvPicPr preferRelativeResize="0"/>
          <p:nvPr/>
        </p:nvPicPr>
        <p:blipFill>
          <a:blip r:embed="rId3">
            <a:alphaModFix/>
          </a:blip>
          <a:stretch>
            <a:fillRect/>
          </a:stretch>
        </p:blipFill>
        <p:spPr>
          <a:xfrm>
            <a:off x="6133175" y="0"/>
            <a:ext cx="1693589" cy="127019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 minute timer">
  <p:cSld name="TITLE_AND_BODY_3_2_1_1">
    <p:spTree>
      <p:nvGrpSpPr>
        <p:cNvPr id="1" name="Shape 119"/>
        <p:cNvGrpSpPr/>
        <p:nvPr/>
      </p:nvGrpSpPr>
      <p:grpSpPr>
        <a:xfrm>
          <a:off x="0" y="0"/>
          <a:ext cx="0" cy="0"/>
          <a:chOff x="0" y="0"/>
          <a:chExt cx="0" cy="0"/>
        </a:xfrm>
      </p:grpSpPr>
      <p:sp>
        <p:nvSpPr>
          <p:cNvPr id="120" name="Google Shape;120;p13"/>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121" name="Google Shape;121;p13"/>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122" name="Google Shape;122;p13" descr="This countdown timer is silent until it reaches 0:00, then makes a gentle siren sound." title="5 Minute Timer">
            <a:hlinkClick r:id="rId2"/>
          </p:cNvPr>
          <p:cNvPicPr preferRelativeResize="0"/>
          <p:nvPr/>
        </p:nvPicPr>
        <p:blipFill>
          <a:blip r:embed="rId3">
            <a:alphaModFix/>
          </a:blip>
          <a:stretch>
            <a:fillRect/>
          </a:stretch>
        </p:blipFill>
        <p:spPr>
          <a:xfrm>
            <a:off x="6133163" y="0"/>
            <a:ext cx="1693589" cy="127019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 minute timer">
  <p:cSld name="TITLE_AND_BODY_3_1">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125" name="Google Shape;125;p14"/>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126" name="Google Shape;126;p14" descr="This countdown timer is silent until it reaches 0:00, then makes a gentle siren sound." title="10 Minute Timer">
            <a:hlinkClick r:id="rId2"/>
          </p:cNvPr>
          <p:cNvPicPr preferRelativeResize="0"/>
          <p:nvPr/>
        </p:nvPicPr>
        <p:blipFill>
          <a:blip r:embed="rId3">
            <a:alphaModFix/>
          </a:blip>
          <a:stretch>
            <a:fillRect/>
          </a:stretch>
        </p:blipFill>
        <p:spPr>
          <a:xfrm>
            <a:off x="6488505" y="0"/>
            <a:ext cx="1493723" cy="112028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27"/>
        <p:cNvGrpSpPr/>
        <p:nvPr/>
      </p:nvGrpSpPr>
      <p:grpSpPr>
        <a:xfrm>
          <a:off x="0" y="0"/>
          <a:ext cx="0" cy="0"/>
          <a:chOff x="0" y="0"/>
          <a:chExt cx="0" cy="0"/>
        </a:xfrm>
      </p:grpSpPr>
      <p:sp>
        <p:nvSpPr>
          <p:cNvPr id="128" name="Google Shape;128;p15"/>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9" name="Google Shape;129;p15"/>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360"/>
              </a:spcBef>
              <a:spcAft>
                <a:spcPts val="0"/>
              </a:spcAft>
              <a:buSzPts val="2800"/>
              <a:buNone/>
              <a:defRPr sz="2800"/>
            </a:lvl2pPr>
            <a:lvl3pPr lvl="2" algn="ctr" rtl="0">
              <a:lnSpc>
                <a:spcPct val="100000"/>
              </a:lnSpc>
              <a:spcBef>
                <a:spcPts val="360"/>
              </a:spcBef>
              <a:spcAft>
                <a:spcPts val="0"/>
              </a:spcAft>
              <a:buSzPts val="2800"/>
              <a:buNone/>
              <a:defRPr sz="2800"/>
            </a:lvl3pPr>
            <a:lvl4pPr lvl="3" algn="ctr" rtl="0">
              <a:lnSpc>
                <a:spcPct val="100000"/>
              </a:lnSpc>
              <a:spcBef>
                <a:spcPts val="360"/>
              </a:spcBef>
              <a:spcAft>
                <a:spcPts val="0"/>
              </a:spcAft>
              <a:buSzPts val="2800"/>
              <a:buNone/>
              <a:defRPr sz="2800"/>
            </a:lvl4pPr>
            <a:lvl5pPr lvl="4" algn="ctr" rtl="0">
              <a:lnSpc>
                <a:spcPct val="100000"/>
              </a:lnSpc>
              <a:spcBef>
                <a:spcPts val="360"/>
              </a:spcBef>
              <a:spcAft>
                <a:spcPts val="0"/>
              </a:spcAft>
              <a:buSzPts val="2800"/>
              <a:buNone/>
              <a:defRPr sz="2800"/>
            </a:lvl5pPr>
            <a:lvl6pPr lvl="5" algn="ctr" rtl="0">
              <a:lnSpc>
                <a:spcPct val="100000"/>
              </a:lnSpc>
              <a:spcBef>
                <a:spcPts val="360"/>
              </a:spcBef>
              <a:spcAft>
                <a:spcPts val="0"/>
              </a:spcAft>
              <a:buSzPts val="2800"/>
              <a:buNone/>
              <a:defRPr sz="2800"/>
            </a:lvl6pPr>
            <a:lvl7pPr lvl="6" algn="ctr" rtl="0">
              <a:lnSpc>
                <a:spcPct val="100000"/>
              </a:lnSpc>
              <a:spcBef>
                <a:spcPts val="360"/>
              </a:spcBef>
              <a:spcAft>
                <a:spcPts val="0"/>
              </a:spcAft>
              <a:buSzPts val="2800"/>
              <a:buNone/>
              <a:defRPr sz="2800"/>
            </a:lvl7pPr>
            <a:lvl8pPr lvl="7" algn="ctr" rtl="0">
              <a:lnSpc>
                <a:spcPct val="100000"/>
              </a:lnSpc>
              <a:spcBef>
                <a:spcPts val="360"/>
              </a:spcBef>
              <a:spcAft>
                <a:spcPts val="0"/>
              </a:spcAft>
              <a:buSzPts val="2800"/>
              <a:buNone/>
              <a:defRPr sz="2800"/>
            </a:lvl8pPr>
            <a:lvl9pPr lvl="8" algn="ctr" rtl="0">
              <a:lnSpc>
                <a:spcPct val="100000"/>
              </a:lnSpc>
              <a:spcBef>
                <a:spcPts val="360"/>
              </a:spcBef>
              <a:spcAft>
                <a:spcPts val="0"/>
              </a:spcAft>
              <a:buSzPts val="2800"/>
              <a:buNone/>
              <a:defRPr sz="2800"/>
            </a:lvl9pPr>
          </a:lstStyle>
          <a:p>
            <a:endParaRPr/>
          </a:p>
        </p:txBody>
      </p:sp>
      <p:sp>
        <p:nvSpPr>
          <p:cNvPr id="130" name="Google Shape;130;p1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186"/>
        <p:cNvGrpSpPr/>
        <p:nvPr/>
      </p:nvGrpSpPr>
      <p:grpSpPr>
        <a:xfrm>
          <a:off x="0" y="0"/>
          <a:ext cx="0" cy="0"/>
          <a:chOff x="0" y="0"/>
          <a:chExt cx="0" cy="0"/>
        </a:xfrm>
      </p:grpSpPr>
      <p:sp>
        <p:nvSpPr>
          <p:cNvPr id="187" name="Google Shape;187;p17"/>
          <p:cNvSpPr txBox="1">
            <a:spLocks noGrp="1"/>
          </p:cNvSpPr>
          <p:nvPr>
            <p:ph type="subTitle" idx="1"/>
          </p:nvPr>
        </p:nvSpPr>
        <p:spPr>
          <a:xfrm>
            <a:off x="399075" y="1601525"/>
            <a:ext cx="7882800" cy="462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2800"/>
              <a:buNone/>
              <a:defRPr b="1" u="sng">
                <a:solidFill>
                  <a:schemeClr val="dk2"/>
                </a:solidFill>
              </a:defRPr>
            </a:lvl1pPr>
            <a:lvl2pPr marL="0" marR="0" lvl="1" indent="0" algn="l" rtl="0">
              <a:lnSpc>
                <a:spcPct val="100000"/>
              </a:lnSpc>
              <a:spcBef>
                <a:spcPts val="0"/>
              </a:spcBef>
              <a:spcAft>
                <a:spcPts val="0"/>
              </a:spcAft>
              <a:buClr>
                <a:schemeClr val="lt1"/>
              </a:buClr>
              <a:buSzPts val="2800"/>
              <a:buNone/>
              <a:defRPr/>
            </a:lvl2pPr>
            <a:lvl3pPr marL="0" marR="0" lvl="2" indent="0" algn="l" rtl="0">
              <a:lnSpc>
                <a:spcPct val="100000"/>
              </a:lnSpc>
              <a:spcBef>
                <a:spcPts val="0"/>
              </a:spcBef>
              <a:spcAft>
                <a:spcPts val="0"/>
              </a:spcAft>
              <a:buClr>
                <a:schemeClr val="lt1"/>
              </a:buClr>
              <a:buSzPts val="2800"/>
              <a:buNone/>
              <a:defRPr/>
            </a:lvl3pPr>
            <a:lvl4pPr marL="0" marR="0" lvl="3" indent="0" algn="l" rtl="0">
              <a:lnSpc>
                <a:spcPct val="100000"/>
              </a:lnSpc>
              <a:spcBef>
                <a:spcPts val="0"/>
              </a:spcBef>
              <a:spcAft>
                <a:spcPts val="0"/>
              </a:spcAft>
              <a:buClr>
                <a:schemeClr val="lt1"/>
              </a:buClr>
              <a:buSzPts val="2800"/>
              <a:buNone/>
              <a:defRPr/>
            </a:lvl4pPr>
            <a:lvl5pPr marL="0" marR="0" lvl="4" indent="0" algn="l" rtl="0">
              <a:lnSpc>
                <a:spcPct val="100000"/>
              </a:lnSpc>
              <a:spcBef>
                <a:spcPts val="0"/>
              </a:spcBef>
              <a:spcAft>
                <a:spcPts val="0"/>
              </a:spcAft>
              <a:buClr>
                <a:schemeClr val="lt1"/>
              </a:buClr>
              <a:buSzPts val="2800"/>
              <a:buNone/>
              <a:defRPr/>
            </a:lvl5pPr>
            <a:lvl6pPr marL="0" marR="0" lvl="5" indent="0" algn="l" rtl="0">
              <a:lnSpc>
                <a:spcPct val="100000"/>
              </a:lnSpc>
              <a:spcBef>
                <a:spcPts val="0"/>
              </a:spcBef>
              <a:spcAft>
                <a:spcPts val="0"/>
              </a:spcAft>
              <a:buClr>
                <a:schemeClr val="lt1"/>
              </a:buClr>
              <a:buSzPts val="2800"/>
              <a:buNone/>
              <a:defRPr/>
            </a:lvl6pPr>
            <a:lvl7pPr marL="0" marR="0" lvl="6" indent="0" algn="l" rtl="0">
              <a:lnSpc>
                <a:spcPct val="100000"/>
              </a:lnSpc>
              <a:spcBef>
                <a:spcPts val="0"/>
              </a:spcBef>
              <a:spcAft>
                <a:spcPts val="0"/>
              </a:spcAft>
              <a:buClr>
                <a:schemeClr val="lt1"/>
              </a:buClr>
              <a:buSzPts val="2800"/>
              <a:buNone/>
              <a:defRPr/>
            </a:lvl7pPr>
            <a:lvl8pPr marL="0" marR="0" lvl="7" indent="0" algn="l" rtl="0">
              <a:lnSpc>
                <a:spcPct val="100000"/>
              </a:lnSpc>
              <a:spcBef>
                <a:spcPts val="0"/>
              </a:spcBef>
              <a:spcAft>
                <a:spcPts val="0"/>
              </a:spcAft>
              <a:buClr>
                <a:schemeClr val="lt1"/>
              </a:buClr>
              <a:buSzPts val="2800"/>
              <a:buNone/>
              <a:defRPr/>
            </a:lvl8pPr>
            <a:lvl9pPr marL="0" marR="0" lvl="8" indent="0" algn="l" rtl="0">
              <a:lnSpc>
                <a:spcPct val="100000"/>
              </a:lnSpc>
              <a:spcBef>
                <a:spcPts val="0"/>
              </a:spcBef>
              <a:spcAft>
                <a:spcPts val="0"/>
              </a:spcAft>
              <a:buClr>
                <a:schemeClr val="lt1"/>
              </a:buClr>
              <a:buSzPts val="2800"/>
              <a:buNone/>
              <a:defRPr/>
            </a:lvl9pPr>
          </a:lstStyle>
          <a:p>
            <a:endParaRPr/>
          </a:p>
        </p:txBody>
      </p:sp>
      <p:sp>
        <p:nvSpPr>
          <p:cNvPr id="188" name="Google Shape;188;p17"/>
          <p:cNvSpPr txBox="1">
            <a:spLocks noGrp="1"/>
          </p:cNvSpPr>
          <p:nvPr>
            <p:ph type="title"/>
          </p:nvPr>
        </p:nvSpPr>
        <p:spPr>
          <a:xfrm>
            <a:off x="0" y="0"/>
            <a:ext cx="9144000" cy="15252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t" anchorCtr="0"/>
          <a:lstStyle>
            <a:lvl1pPr lvl="0" algn="ctr" rtl="0">
              <a:spcBef>
                <a:spcPts val="0"/>
              </a:spcBef>
              <a:spcAft>
                <a:spcPts val="0"/>
              </a:spcAft>
              <a:buClr>
                <a:schemeClr val="dk2"/>
              </a:buClr>
              <a:buSzPts val="4000"/>
              <a:buNone/>
              <a:defRPr sz="4000" b="1" u="sng">
                <a:solidFill>
                  <a:schemeClr val="dk2"/>
                </a:solidFill>
              </a:defRPr>
            </a:lvl1pPr>
            <a:lvl2pPr lvl="1" algn="ctr" rtl="0">
              <a:spcBef>
                <a:spcPts val="0"/>
              </a:spcBef>
              <a:spcAft>
                <a:spcPts val="0"/>
              </a:spcAft>
              <a:buClr>
                <a:schemeClr val="dk2"/>
              </a:buClr>
              <a:buSzPts val="4000"/>
              <a:buNone/>
              <a:defRPr sz="4000" u="sng">
                <a:solidFill>
                  <a:schemeClr val="dk2"/>
                </a:solidFill>
              </a:defRPr>
            </a:lvl2pPr>
            <a:lvl3pPr lvl="2" algn="ctr" rtl="0">
              <a:spcBef>
                <a:spcPts val="0"/>
              </a:spcBef>
              <a:spcAft>
                <a:spcPts val="0"/>
              </a:spcAft>
              <a:buClr>
                <a:schemeClr val="dk2"/>
              </a:buClr>
              <a:buSzPts val="4000"/>
              <a:buNone/>
              <a:defRPr sz="4000" u="sng">
                <a:solidFill>
                  <a:schemeClr val="dk2"/>
                </a:solidFill>
              </a:defRPr>
            </a:lvl3pPr>
            <a:lvl4pPr lvl="3" algn="ctr" rtl="0">
              <a:spcBef>
                <a:spcPts val="0"/>
              </a:spcBef>
              <a:spcAft>
                <a:spcPts val="0"/>
              </a:spcAft>
              <a:buClr>
                <a:schemeClr val="dk2"/>
              </a:buClr>
              <a:buSzPts val="4000"/>
              <a:buNone/>
              <a:defRPr sz="4000" u="sng">
                <a:solidFill>
                  <a:schemeClr val="dk2"/>
                </a:solidFill>
              </a:defRPr>
            </a:lvl4pPr>
            <a:lvl5pPr lvl="4" algn="ctr" rtl="0">
              <a:spcBef>
                <a:spcPts val="0"/>
              </a:spcBef>
              <a:spcAft>
                <a:spcPts val="0"/>
              </a:spcAft>
              <a:buClr>
                <a:schemeClr val="dk2"/>
              </a:buClr>
              <a:buSzPts val="4000"/>
              <a:buNone/>
              <a:defRPr sz="4000" u="sng">
                <a:solidFill>
                  <a:schemeClr val="dk2"/>
                </a:solidFill>
              </a:defRPr>
            </a:lvl5pPr>
            <a:lvl6pPr lvl="5" algn="ctr" rtl="0">
              <a:spcBef>
                <a:spcPts val="0"/>
              </a:spcBef>
              <a:spcAft>
                <a:spcPts val="0"/>
              </a:spcAft>
              <a:buClr>
                <a:schemeClr val="dk2"/>
              </a:buClr>
              <a:buSzPts val="4000"/>
              <a:buNone/>
              <a:defRPr sz="4000" u="sng">
                <a:solidFill>
                  <a:schemeClr val="dk2"/>
                </a:solidFill>
              </a:defRPr>
            </a:lvl6pPr>
            <a:lvl7pPr lvl="6" algn="ctr" rtl="0">
              <a:spcBef>
                <a:spcPts val="0"/>
              </a:spcBef>
              <a:spcAft>
                <a:spcPts val="0"/>
              </a:spcAft>
              <a:buClr>
                <a:schemeClr val="dk2"/>
              </a:buClr>
              <a:buSzPts val="4000"/>
              <a:buNone/>
              <a:defRPr sz="4000" u="sng">
                <a:solidFill>
                  <a:schemeClr val="dk2"/>
                </a:solidFill>
              </a:defRPr>
            </a:lvl7pPr>
            <a:lvl8pPr lvl="7" algn="ctr" rtl="0">
              <a:spcBef>
                <a:spcPts val="0"/>
              </a:spcBef>
              <a:spcAft>
                <a:spcPts val="0"/>
              </a:spcAft>
              <a:buClr>
                <a:schemeClr val="dk2"/>
              </a:buClr>
              <a:buSzPts val="4000"/>
              <a:buNone/>
              <a:defRPr sz="4000" u="sng">
                <a:solidFill>
                  <a:schemeClr val="dk2"/>
                </a:solidFill>
              </a:defRPr>
            </a:lvl8pPr>
            <a:lvl9pPr lvl="8" algn="ctr" rtl="0">
              <a:spcBef>
                <a:spcPts val="0"/>
              </a:spcBef>
              <a:spcAft>
                <a:spcPts val="0"/>
              </a:spcAft>
              <a:buClr>
                <a:schemeClr val="dk2"/>
              </a:buClr>
              <a:buSzPts val="4000"/>
              <a:buNone/>
              <a:defRPr sz="4000" u="sng">
                <a:solidFill>
                  <a:schemeClr val="dk2"/>
                </a:solidFill>
              </a:defRPr>
            </a:lvl9pPr>
          </a:lstStyle>
          <a:p>
            <a:endParaRPr/>
          </a:p>
        </p:txBody>
      </p:sp>
      <p:sp>
        <p:nvSpPr>
          <p:cNvPr id="189" name="Google Shape;189;p17"/>
          <p:cNvSpPr/>
          <p:nvPr/>
        </p:nvSpPr>
        <p:spPr>
          <a:xfrm>
            <a:off x="7188900" y="4938200"/>
            <a:ext cx="2107500" cy="2107500"/>
          </a:xfrm>
          <a:prstGeom prst="ellipse">
            <a:avLst/>
          </a:prstGeom>
          <a:solidFill>
            <a:srgbClr val="9900FF"/>
          </a:solidFill>
          <a:ln w="152400" cap="flat" cmpd="sng">
            <a:solidFill>
              <a:srgbClr val="F3F3F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i="1">
                <a:solidFill>
                  <a:srgbClr val="F3F3F3"/>
                </a:solidFill>
              </a:rPr>
              <a:t>Spot check!</a:t>
            </a:r>
            <a:endParaRPr sz="3200" b="1" i="1">
              <a:solidFill>
                <a:srgbClr val="F3F3F3"/>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Unit overview">
  <p:cSld name="Unit overview">
    <p:spTree>
      <p:nvGrpSpPr>
        <p:cNvPr id="1" name="Shape 190"/>
        <p:cNvGrpSpPr/>
        <p:nvPr/>
      </p:nvGrpSpPr>
      <p:grpSpPr>
        <a:xfrm>
          <a:off x="0" y="0"/>
          <a:ext cx="0" cy="0"/>
          <a:chOff x="0" y="0"/>
          <a:chExt cx="0" cy="0"/>
        </a:xfrm>
      </p:grpSpPr>
      <p:sp>
        <p:nvSpPr>
          <p:cNvPr id="191" name="Google Shape;191;p18"/>
          <p:cNvSpPr/>
          <p:nvPr/>
        </p:nvSpPr>
        <p:spPr>
          <a:xfrm>
            <a:off x="2835887" y="2444525"/>
            <a:ext cx="3167424" cy="1903392"/>
          </a:xfrm>
          <a:prstGeom prst="cloud">
            <a:avLst/>
          </a:prstGeom>
          <a:solidFill>
            <a:srgbClr val="A2C4C9"/>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192" name="Google Shape;192;p18"/>
          <p:cNvSpPr/>
          <p:nvPr/>
        </p:nvSpPr>
        <p:spPr>
          <a:xfrm>
            <a:off x="266475" y="297200"/>
            <a:ext cx="2600700" cy="2513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193" name="Google Shape;193;p18"/>
          <p:cNvSpPr/>
          <p:nvPr/>
        </p:nvSpPr>
        <p:spPr>
          <a:xfrm>
            <a:off x="101725" y="3761075"/>
            <a:ext cx="3197100" cy="2765700"/>
          </a:xfrm>
          <a:prstGeom prst="triangle">
            <a:avLst>
              <a:gd name="adj" fmla="val 50000"/>
            </a:avLst>
          </a:prstGeom>
          <a:solidFill>
            <a:srgbClr val="FFFF00"/>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194" name="Google Shape;194;p18"/>
          <p:cNvSpPr/>
          <p:nvPr/>
        </p:nvSpPr>
        <p:spPr>
          <a:xfrm>
            <a:off x="6048225" y="174350"/>
            <a:ext cx="2759400" cy="2759100"/>
          </a:xfrm>
          <a:prstGeom prst="ellipse">
            <a:avLst/>
          </a:prstGeom>
          <a:solidFill>
            <a:srgbClr val="00FFFF"/>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195" name="Google Shape;195;p18"/>
          <p:cNvSpPr/>
          <p:nvPr/>
        </p:nvSpPr>
        <p:spPr>
          <a:xfrm>
            <a:off x="5839200" y="3558025"/>
            <a:ext cx="3197100" cy="3197100"/>
          </a:xfrm>
          <a:prstGeom prst="diamond">
            <a:avLst/>
          </a:prstGeom>
          <a:solidFill>
            <a:srgbClr val="00FF00"/>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196" name="Google Shape;196;p18"/>
          <p:cNvSpPr txBox="1">
            <a:spLocks noGrp="1"/>
          </p:cNvSpPr>
          <p:nvPr>
            <p:ph type="body" idx="1"/>
          </p:nvPr>
        </p:nvSpPr>
        <p:spPr>
          <a:xfrm>
            <a:off x="266375" y="297100"/>
            <a:ext cx="2600700" cy="2513700"/>
          </a:xfrm>
          <a:prstGeom prst="rect">
            <a:avLst/>
          </a:prstGeom>
          <a:solidFill>
            <a:srgbClr val="FF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197" name="Google Shape;197;p18"/>
          <p:cNvSpPr txBox="1">
            <a:spLocks noGrp="1"/>
          </p:cNvSpPr>
          <p:nvPr>
            <p:ph type="body" idx="2"/>
          </p:nvPr>
        </p:nvSpPr>
        <p:spPr>
          <a:xfrm>
            <a:off x="6127575" y="297200"/>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198" name="Google Shape;198;p18"/>
          <p:cNvSpPr txBox="1">
            <a:spLocks noGrp="1"/>
          </p:cNvSpPr>
          <p:nvPr>
            <p:ph type="body" idx="3"/>
          </p:nvPr>
        </p:nvSpPr>
        <p:spPr>
          <a:xfrm>
            <a:off x="6155700" y="389972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199" name="Google Shape;199;p18"/>
          <p:cNvSpPr txBox="1">
            <a:spLocks noGrp="1"/>
          </p:cNvSpPr>
          <p:nvPr>
            <p:ph type="body" idx="4"/>
          </p:nvPr>
        </p:nvSpPr>
        <p:spPr>
          <a:xfrm>
            <a:off x="399925" y="401277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200" name="Google Shape;200;p18"/>
          <p:cNvSpPr txBox="1">
            <a:spLocks noGrp="1"/>
          </p:cNvSpPr>
          <p:nvPr>
            <p:ph type="subTitle" idx="5"/>
          </p:nvPr>
        </p:nvSpPr>
        <p:spPr>
          <a:xfrm>
            <a:off x="3298825" y="2628950"/>
            <a:ext cx="2339400" cy="142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2800"/>
              <a:buFont typeface="Calibri"/>
              <a:buNone/>
              <a:defRPr/>
            </a:lvl1pPr>
            <a:lvl2pPr marL="0" marR="0" lvl="1" indent="0" algn="ctr" rtl="0">
              <a:lnSpc>
                <a:spcPct val="100000"/>
              </a:lnSpc>
              <a:spcBef>
                <a:spcPts val="0"/>
              </a:spcBef>
              <a:spcAft>
                <a:spcPts val="0"/>
              </a:spcAft>
              <a:buClr>
                <a:schemeClr val="dk2"/>
              </a:buClr>
              <a:buSzPts val="2800"/>
              <a:buFont typeface="Calibri"/>
              <a:buNone/>
              <a:defRPr/>
            </a:lvl2pPr>
            <a:lvl3pPr marL="0" marR="0" lvl="2" indent="0" algn="ctr" rtl="0">
              <a:lnSpc>
                <a:spcPct val="100000"/>
              </a:lnSpc>
              <a:spcBef>
                <a:spcPts val="0"/>
              </a:spcBef>
              <a:spcAft>
                <a:spcPts val="0"/>
              </a:spcAft>
              <a:buClr>
                <a:schemeClr val="dk2"/>
              </a:buClr>
              <a:buSzPts val="2800"/>
              <a:buFont typeface="Calibri"/>
              <a:buNone/>
              <a:defRPr/>
            </a:lvl3pPr>
            <a:lvl4pPr marL="0" marR="0" lvl="3" indent="0" algn="ctr" rtl="0">
              <a:lnSpc>
                <a:spcPct val="100000"/>
              </a:lnSpc>
              <a:spcBef>
                <a:spcPts val="0"/>
              </a:spcBef>
              <a:spcAft>
                <a:spcPts val="0"/>
              </a:spcAft>
              <a:buClr>
                <a:schemeClr val="dk2"/>
              </a:buClr>
              <a:buSzPts val="2800"/>
              <a:buFont typeface="Calibri"/>
              <a:buNone/>
              <a:defRPr/>
            </a:lvl4pPr>
            <a:lvl5pPr marL="0" marR="0" lvl="4" indent="0" algn="ctr" rtl="0">
              <a:lnSpc>
                <a:spcPct val="100000"/>
              </a:lnSpc>
              <a:spcBef>
                <a:spcPts val="0"/>
              </a:spcBef>
              <a:spcAft>
                <a:spcPts val="0"/>
              </a:spcAft>
              <a:buClr>
                <a:schemeClr val="dk2"/>
              </a:buClr>
              <a:buSzPts val="2800"/>
              <a:buFont typeface="Calibri"/>
              <a:buNone/>
              <a:defRPr/>
            </a:lvl5pPr>
            <a:lvl6pPr marL="0" marR="0" lvl="5" indent="0" algn="ctr" rtl="0">
              <a:lnSpc>
                <a:spcPct val="100000"/>
              </a:lnSpc>
              <a:spcBef>
                <a:spcPts val="0"/>
              </a:spcBef>
              <a:spcAft>
                <a:spcPts val="0"/>
              </a:spcAft>
              <a:buClr>
                <a:schemeClr val="dk2"/>
              </a:buClr>
              <a:buSzPts val="2800"/>
              <a:buFont typeface="Calibri"/>
              <a:buNone/>
              <a:defRPr/>
            </a:lvl6pPr>
            <a:lvl7pPr marL="0" marR="0" lvl="6" indent="0" algn="ctr" rtl="0">
              <a:lnSpc>
                <a:spcPct val="100000"/>
              </a:lnSpc>
              <a:spcBef>
                <a:spcPts val="0"/>
              </a:spcBef>
              <a:spcAft>
                <a:spcPts val="0"/>
              </a:spcAft>
              <a:buClr>
                <a:schemeClr val="dk2"/>
              </a:buClr>
              <a:buSzPts val="2800"/>
              <a:buFont typeface="Calibri"/>
              <a:buNone/>
              <a:defRPr/>
            </a:lvl7pPr>
            <a:lvl8pPr marL="0" marR="0" lvl="7" indent="0" algn="ctr" rtl="0">
              <a:lnSpc>
                <a:spcPct val="100000"/>
              </a:lnSpc>
              <a:spcBef>
                <a:spcPts val="0"/>
              </a:spcBef>
              <a:spcAft>
                <a:spcPts val="0"/>
              </a:spcAft>
              <a:buClr>
                <a:schemeClr val="dk2"/>
              </a:buClr>
              <a:buSzPts val="2800"/>
              <a:buFont typeface="Calibri"/>
              <a:buNone/>
              <a:defRPr/>
            </a:lvl8pPr>
            <a:lvl9pPr marL="0" marR="0" lvl="8" indent="0" algn="ctr" rtl="0">
              <a:lnSpc>
                <a:spcPct val="100000"/>
              </a:lnSpc>
              <a:spcBef>
                <a:spcPts val="0"/>
              </a:spcBef>
              <a:spcAft>
                <a:spcPts val="0"/>
              </a:spcAft>
              <a:buClr>
                <a:schemeClr val="dk2"/>
              </a:buClr>
              <a:buSzPts val="2800"/>
              <a:buFont typeface="Calibri"/>
              <a:buNone/>
              <a:defRPr/>
            </a:lvl9pPr>
          </a:lstStyle>
          <a:p>
            <a:endParaRPr/>
          </a:p>
        </p:txBody>
      </p:sp>
      <p:sp>
        <p:nvSpPr>
          <p:cNvPr id="201" name="Google Shape;201;p18"/>
          <p:cNvSpPr/>
          <p:nvPr/>
        </p:nvSpPr>
        <p:spPr>
          <a:xfrm rot="-8365150" flipH="1">
            <a:off x="5736256" y="3698791"/>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202" name="Google Shape;202;p18"/>
          <p:cNvSpPr/>
          <p:nvPr/>
        </p:nvSpPr>
        <p:spPr>
          <a:xfrm rot="8365150">
            <a:off x="2081570" y="3876716"/>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203" name="Google Shape;203;p18"/>
          <p:cNvSpPr/>
          <p:nvPr/>
        </p:nvSpPr>
        <p:spPr>
          <a:xfrm rot="2434850" flipH="1">
            <a:off x="2506845" y="2198508"/>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204" name="Google Shape;204;p18"/>
          <p:cNvSpPr/>
          <p:nvPr/>
        </p:nvSpPr>
        <p:spPr>
          <a:xfrm rot="-2434850">
            <a:off x="5576431" y="2151383"/>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5"/>
        <p:cNvGrpSpPr/>
        <p:nvPr/>
      </p:nvGrpSpPr>
      <p:grpSpPr>
        <a:xfrm>
          <a:off x="0" y="0"/>
          <a:ext cx="0" cy="0"/>
          <a:chOff x="0" y="0"/>
          <a:chExt cx="0" cy="0"/>
        </a:xfrm>
      </p:grpSpPr>
      <p:sp>
        <p:nvSpPr>
          <p:cNvPr id="206" name="Google Shape;206;p19"/>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207" name="Google Shape;207;p19"/>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omework time">
  <p:cSld name="TITLE_AND_BODY_2">
    <p:spTree>
      <p:nvGrpSpPr>
        <p:cNvPr id="1" name="Shape 208"/>
        <p:cNvGrpSpPr/>
        <p:nvPr/>
      </p:nvGrpSpPr>
      <p:grpSpPr>
        <a:xfrm>
          <a:off x="0" y="0"/>
          <a:ext cx="0" cy="0"/>
          <a:chOff x="0" y="0"/>
          <a:chExt cx="0" cy="0"/>
        </a:xfrm>
      </p:grpSpPr>
      <p:pic>
        <p:nvPicPr>
          <p:cNvPr id="209" name="Google Shape;209;p20"/>
          <p:cNvPicPr preferRelativeResize="0"/>
          <p:nvPr/>
        </p:nvPicPr>
        <p:blipFill rotWithShape="1">
          <a:blip r:embed="rId2">
            <a:alphaModFix/>
          </a:blip>
          <a:srcRect r="9788"/>
          <a:stretch/>
        </p:blipFill>
        <p:spPr>
          <a:xfrm>
            <a:off x="0" y="-111225"/>
            <a:ext cx="9144000" cy="4709700"/>
          </a:xfrm>
          <a:prstGeom prst="rect">
            <a:avLst/>
          </a:prstGeom>
          <a:noFill/>
          <a:ln>
            <a:noFill/>
          </a:ln>
        </p:spPr>
      </p:pic>
      <p:sp>
        <p:nvSpPr>
          <p:cNvPr id="210" name="Google Shape;210;p20"/>
          <p:cNvSpPr txBox="1">
            <a:spLocks noGrp="1"/>
          </p:cNvSpPr>
          <p:nvPr>
            <p:ph type="body" idx="1"/>
          </p:nvPr>
        </p:nvSpPr>
        <p:spPr>
          <a:xfrm>
            <a:off x="1836225" y="1292825"/>
            <a:ext cx="5913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
        <p:nvSpPr>
          <p:cNvPr id="211" name="Google Shape;211;p20"/>
          <p:cNvSpPr txBox="1"/>
          <p:nvPr/>
        </p:nvSpPr>
        <p:spPr>
          <a:xfrm rot="-5400000">
            <a:off x="-1989151" y="4803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4000" b="1" u="sng">
                <a:solidFill>
                  <a:schemeClr val="dk2"/>
                </a:solidFill>
                <a:latin typeface="Calibri"/>
                <a:ea typeface="Calibri"/>
                <a:cs typeface="Calibri"/>
                <a:sym typeface="Calibri"/>
              </a:rPr>
              <a:t>Science</a:t>
            </a:r>
            <a:endParaRPr sz="4000">
              <a:solidFill>
                <a:schemeClr val="dk2"/>
              </a:solidFill>
            </a:endParaRPr>
          </a:p>
        </p:txBody>
      </p:sp>
      <p:sp>
        <p:nvSpPr>
          <p:cNvPr id="212" name="Google Shape;212;p20"/>
          <p:cNvSpPr txBox="1">
            <a:spLocks noGrp="1"/>
          </p:cNvSpPr>
          <p:nvPr>
            <p:ph type="body" idx="2"/>
          </p:nvPr>
        </p:nvSpPr>
        <p:spPr>
          <a:xfrm>
            <a:off x="7856025" y="1292825"/>
            <a:ext cx="1221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 columns">
  <p:cSld name="TITLE_AND_BODY_1">
    <p:spTree>
      <p:nvGrpSpPr>
        <p:cNvPr id="1" name="Shape 213"/>
        <p:cNvGrpSpPr/>
        <p:nvPr/>
      </p:nvGrpSpPr>
      <p:grpSpPr>
        <a:xfrm>
          <a:off x="0" y="0"/>
          <a:ext cx="0" cy="0"/>
          <a:chOff x="0" y="0"/>
          <a:chExt cx="0" cy="0"/>
        </a:xfrm>
      </p:grpSpPr>
      <p:sp>
        <p:nvSpPr>
          <p:cNvPr id="214" name="Google Shape;214;p21"/>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215" name="Google Shape;215;p21"/>
          <p:cNvSpPr txBox="1">
            <a:spLocks noGrp="1"/>
          </p:cNvSpPr>
          <p:nvPr>
            <p:ph type="body" idx="1"/>
          </p:nvPr>
        </p:nvSpPr>
        <p:spPr>
          <a:xfrm>
            <a:off x="159825" y="988025"/>
            <a:ext cx="4252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216" name="Google Shape;216;p21"/>
          <p:cNvSpPr txBox="1">
            <a:spLocks noGrp="1"/>
          </p:cNvSpPr>
          <p:nvPr>
            <p:ph type="body" idx="2"/>
          </p:nvPr>
        </p:nvSpPr>
        <p:spPr>
          <a:xfrm>
            <a:off x="4655625" y="988025"/>
            <a:ext cx="4348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Unit overview">
  <p:cSld name="Unit overview">
    <p:spTree>
      <p:nvGrpSpPr>
        <p:cNvPr id="1" name="Shape 64"/>
        <p:cNvGrpSpPr/>
        <p:nvPr/>
      </p:nvGrpSpPr>
      <p:grpSpPr>
        <a:xfrm>
          <a:off x="0" y="0"/>
          <a:ext cx="0" cy="0"/>
          <a:chOff x="0" y="0"/>
          <a:chExt cx="0" cy="0"/>
        </a:xfrm>
      </p:grpSpPr>
      <p:sp>
        <p:nvSpPr>
          <p:cNvPr id="65" name="Google Shape;65;p3"/>
          <p:cNvSpPr/>
          <p:nvPr/>
        </p:nvSpPr>
        <p:spPr>
          <a:xfrm>
            <a:off x="2835887" y="2444525"/>
            <a:ext cx="3167424" cy="1903392"/>
          </a:xfrm>
          <a:prstGeom prst="cloud">
            <a:avLst/>
          </a:prstGeom>
          <a:solidFill>
            <a:srgbClr val="A2C4C9"/>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66" name="Google Shape;66;p3"/>
          <p:cNvSpPr/>
          <p:nvPr/>
        </p:nvSpPr>
        <p:spPr>
          <a:xfrm>
            <a:off x="266475" y="297200"/>
            <a:ext cx="2600700" cy="2513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67" name="Google Shape;67;p3"/>
          <p:cNvSpPr/>
          <p:nvPr/>
        </p:nvSpPr>
        <p:spPr>
          <a:xfrm>
            <a:off x="101725" y="3761075"/>
            <a:ext cx="3197100" cy="2765700"/>
          </a:xfrm>
          <a:prstGeom prst="triangle">
            <a:avLst>
              <a:gd name="adj" fmla="val 50000"/>
            </a:avLst>
          </a:prstGeom>
          <a:solidFill>
            <a:srgbClr val="FFFF00"/>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68" name="Google Shape;68;p3"/>
          <p:cNvSpPr/>
          <p:nvPr/>
        </p:nvSpPr>
        <p:spPr>
          <a:xfrm>
            <a:off x="6048225" y="174350"/>
            <a:ext cx="2759400" cy="2759100"/>
          </a:xfrm>
          <a:prstGeom prst="ellipse">
            <a:avLst/>
          </a:prstGeom>
          <a:solidFill>
            <a:srgbClr val="00FFFF"/>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69" name="Google Shape;69;p3"/>
          <p:cNvSpPr/>
          <p:nvPr/>
        </p:nvSpPr>
        <p:spPr>
          <a:xfrm>
            <a:off x="5839200" y="3558025"/>
            <a:ext cx="3197100" cy="3197100"/>
          </a:xfrm>
          <a:prstGeom prst="diamond">
            <a:avLst/>
          </a:prstGeom>
          <a:solidFill>
            <a:srgbClr val="00FF00"/>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0" name="Google Shape;70;p3"/>
          <p:cNvSpPr txBox="1">
            <a:spLocks noGrp="1"/>
          </p:cNvSpPr>
          <p:nvPr>
            <p:ph type="body" idx="1"/>
          </p:nvPr>
        </p:nvSpPr>
        <p:spPr>
          <a:xfrm>
            <a:off x="266375" y="297100"/>
            <a:ext cx="2600700" cy="2513700"/>
          </a:xfrm>
          <a:prstGeom prst="rect">
            <a:avLst/>
          </a:prstGeom>
          <a:solidFill>
            <a:srgbClr val="FF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71" name="Google Shape;71;p3"/>
          <p:cNvSpPr txBox="1">
            <a:spLocks noGrp="1"/>
          </p:cNvSpPr>
          <p:nvPr>
            <p:ph type="body" idx="2"/>
          </p:nvPr>
        </p:nvSpPr>
        <p:spPr>
          <a:xfrm>
            <a:off x="6127575" y="297200"/>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72" name="Google Shape;72;p3"/>
          <p:cNvSpPr txBox="1">
            <a:spLocks noGrp="1"/>
          </p:cNvSpPr>
          <p:nvPr>
            <p:ph type="body" idx="3"/>
          </p:nvPr>
        </p:nvSpPr>
        <p:spPr>
          <a:xfrm>
            <a:off x="6155700" y="389972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73" name="Google Shape;73;p3"/>
          <p:cNvSpPr txBox="1">
            <a:spLocks noGrp="1"/>
          </p:cNvSpPr>
          <p:nvPr>
            <p:ph type="body" idx="4"/>
          </p:nvPr>
        </p:nvSpPr>
        <p:spPr>
          <a:xfrm>
            <a:off x="399925" y="401277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74" name="Google Shape;74;p3"/>
          <p:cNvSpPr txBox="1">
            <a:spLocks noGrp="1"/>
          </p:cNvSpPr>
          <p:nvPr>
            <p:ph type="subTitle" idx="5"/>
          </p:nvPr>
        </p:nvSpPr>
        <p:spPr>
          <a:xfrm>
            <a:off x="3298825" y="2628950"/>
            <a:ext cx="2339400" cy="142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2800"/>
              <a:buFont typeface="Calibri"/>
              <a:buNone/>
              <a:defRPr/>
            </a:lvl1pPr>
            <a:lvl2pPr marL="0" marR="0" lvl="1" indent="0" algn="ctr" rtl="0">
              <a:lnSpc>
                <a:spcPct val="100000"/>
              </a:lnSpc>
              <a:spcBef>
                <a:spcPts val="0"/>
              </a:spcBef>
              <a:spcAft>
                <a:spcPts val="0"/>
              </a:spcAft>
              <a:buClr>
                <a:schemeClr val="dk2"/>
              </a:buClr>
              <a:buSzPts val="2800"/>
              <a:buFont typeface="Calibri"/>
              <a:buNone/>
              <a:defRPr/>
            </a:lvl2pPr>
            <a:lvl3pPr marL="0" marR="0" lvl="2" indent="0" algn="ctr" rtl="0">
              <a:lnSpc>
                <a:spcPct val="100000"/>
              </a:lnSpc>
              <a:spcBef>
                <a:spcPts val="0"/>
              </a:spcBef>
              <a:spcAft>
                <a:spcPts val="0"/>
              </a:spcAft>
              <a:buClr>
                <a:schemeClr val="dk2"/>
              </a:buClr>
              <a:buSzPts val="2800"/>
              <a:buFont typeface="Calibri"/>
              <a:buNone/>
              <a:defRPr/>
            </a:lvl3pPr>
            <a:lvl4pPr marL="0" marR="0" lvl="3" indent="0" algn="ctr" rtl="0">
              <a:lnSpc>
                <a:spcPct val="100000"/>
              </a:lnSpc>
              <a:spcBef>
                <a:spcPts val="0"/>
              </a:spcBef>
              <a:spcAft>
                <a:spcPts val="0"/>
              </a:spcAft>
              <a:buClr>
                <a:schemeClr val="dk2"/>
              </a:buClr>
              <a:buSzPts val="2800"/>
              <a:buFont typeface="Calibri"/>
              <a:buNone/>
              <a:defRPr/>
            </a:lvl4pPr>
            <a:lvl5pPr marL="0" marR="0" lvl="4" indent="0" algn="ctr" rtl="0">
              <a:lnSpc>
                <a:spcPct val="100000"/>
              </a:lnSpc>
              <a:spcBef>
                <a:spcPts val="0"/>
              </a:spcBef>
              <a:spcAft>
                <a:spcPts val="0"/>
              </a:spcAft>
              <a:buClr>
                <a:schemeClr val="dk2"/>
              </a:buClr>
              <a:buSzPts val="2800"/>
              <a:buFont typeface="Calibri"/>
              <a:buNone/>
              <a:defRPr/>
            </a:lvl5pPr>
            <a:lvl6pPr marL="0" marR="0" lvl="5" indent="0" algn="ctr" rtl="0">
              <a:lnSpc>
                <a:spcPct val="100000"/>
              </a:lnSpc>
              <a:spcBef>
                <a:spcPts val="0"/>
              </a:spcBef>
              <a:spcAft>
                <a:spcPts val="0"/>
              </a:spcAft>
              <a:buClr>
                <a:schemeClr val="dk2"/>
              </a:buClr>
              <a:buSzPts val="2800"/>
              <a:buFont typeface="Calibri"/>
              <a:buNone/>
              <a:defRPr/>
            </a:lvl6pPr>
            <a:lvl7pPr marL="0" marR="0" lvl="6" indent="0" algn="ctr" rtl="0">
              <a:lnSpc>
                <a:spcPct val="100000"/>
              </a:lnSpc>
              <a:spcBef>
                <a:spcPts val="0"/>
              </a:spcBef>
              <a:spcAft>
                <a:spcPts val="0"/>
              </a:spcAft>
              <a:buClr>
                <a:schemeClr val="dk2"/>
              </a:buClr>
              <a:buSzPts val="2800"/>
              <a:buFont typeface="Calibri"/>
              <a:buNone/>
              <a:defRPr/>
            </a:lvl7pPr>
            <a:lvl8pPr marL="0" marR="0" lvl="7" indent="0" algn="ctr" rtl="0">
              <a:lnSpc>
                <a:spcPct val="100000"/>
              </a:lnSpc>
              <a:spcBef>
                <a:spcPts val="0"/>
              </a:spcBef>
              <a:spcAft>
                <a:spcPts val="0"/>
              </a:spcAft>
              <a:buClr>
                <a:schemeClr val="dk2"/>
              </a:buClr>
              <a:buSzPts val="2800"/>
              <a:buFont typeface="Calibri"/>
              <a:buNone/>
              <a:defRPr/>
            </a:lvl8pPr>
            <a:lvl9pPr marL="0" marR="0" lvl="8" indent="0" algn="ctr" rtl="0">
              <a:lnSpc>
                <a:spcPct val="100000"/>
              </a:lnSpc>
              <a:spcBef>
                <a:spcPts val="0"/>
              </a:spcBef>
              <a:spcAft>
                <a:spcPts val="0"/>
              </a:spcAft>
              <a:buClr>
                <a:schemeClr val="dk2"/>
              </a:buClr>
              <a:buSzPts val="2800"/>
              <a:buFont typeface="Calibri"/>
              <a:buNone/>
              <a:defRPr/>
            </a:lvl9pPr>
          </a:lstStyle>
          <a:p>
            <a:endParaRPr/>
          </a:p>
        </p:txBody>
      </p:sp>
      <p:sp>
        <p:nvSpPr>
          <p:cNvPr id="75" name="Google Shape;75;p3"/>
          <p:cNvSpPr/>
          <p:nvPr/>
        </p:nvSpPr>
        <p:spPr>
          <a:xfrm rot="-8365150" flipH="1">
            <a:off x="5736256" y="3698791"/>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6" name="Google Shape;76;p3"/>
          <p:cNvSpPr/>
          <p:nvPr/>
        </p:nvSpPr>
        <p:spPr>
          <a:xfrm rot="8365150">
            <a:off x="2081570" y="3876716"/>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7" name="Google Shape;77;p3"/>
          <p:cNvSpPr/>
          <p:nvPr/>
        </p:nvSpPr>
        <p:spPr>
          <a:xfrm rot="2434850" flipH="1">
            <a:off x="2506845" y="2198508"/>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78" name="Google Shape;78;p3"/>
          <p:cNvSpPr/>
          <p:nvPr/>
        </p:nvSpPr>
        <p:spPr>
          <a:xfrm rot="-2434850">
            <a:off x="5576431" y="2151383"/>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lumns and headings">
  <p:cSld name="TITLE_AND_BODY_1_1">
    <p:spTree>
      <p:nvGrpSpPr>
        <p:cNvPr id="1" name="Shape 217"/>
        <p:cNvGrpSpPr/>
        <p:nvPr/>
      </p:nvGrpSpPr>
      <p:grpSpPr>
        <a:xfrm>
          <a:off x="0" y="0"/>
          <a:ext cx="0" cy="0"/>
          <a:chOff x="0" y="0"/>
          <a:chExt cx="0" cy="0"/>
        </a:xfrm>
      </p:grpSpPr>
      <p:sp>
        <p:nvSpPr>
          <p:cNvPr id="218" name="Google Shape;218;p22"/>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219" name="Google Shape;219;p22"/>
          <p:cNvSpPr txBox="1">
            <a:spLocks noGrp="1"/>
          </p:cNvSpPr>
          <p:nvPr>
            <p:ph type="body" idx="1"/>
          </p:nvPr>
        </p:nvSpPr>
        <p:spPr>
          <a:xfrm>
            <a:off x="159825" y="1486700"/>
            <a:ext cx="4252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220" name="Google Shape;220;p22"/>
          <p:cNvSpPr txBox="1">
            <a:spLocks noGrp="1"/>
          </p:cNvSpPr>
          <p:nvPr>
            <p:ph type="body" idx="2"/>
          </p:nvPr>
        </p:nvSpPr>
        <p:spPr>
          <a:xfrm>
            <a:off x="4655625" y="1486625"/>
            <a:ext cx="4348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221" name="Google Shape;221;p22"/>
          <p:cNvSpPr txBox="1">
            <a:spLocks noGrp="1"/>
          </p:cNvSpPr>
          <p:nvPr>
            <p:ph type="body" idx="3"/>
          </p:nvPr>
        </p:nvSpPr>
        <p:spPr>
          <a:xfrm>
            <a:off x="159825" y="911825"/>
            <a:ext cx="4252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
        <p:nvSpPr>
          <p:cNvPr id="222" name="Google Shape;222;p22"/>
          <p:cNvSpPr txBox="1">
            <a:spLocks noGrp="1"/>
          </p:cNvSpPr>
          <p:nvPr>
            <p:ph type="body" idx="4"/>
          </p:nvPr>
        </p:nvSpPr>
        <p:spPr>
          <a:xfrm>
            <a:off x="4655625" y="911825"/>
            <a:ext cx="4348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Lesson Objectives">
  <p:cSld name="Lesson Objectives">
    <p:spTree>
      <p:nvGrpSpPr>
        <p:cNvPr id="1" name="Shape 223"/>
        <p:cNvGrpSpPr/>
        <p:nvPr/>
      </p:nvGrpSpPr>
      <p:grpSpPr>
        <a:xfrm>
          <a:off x="0" y="0"/>
          <a:ext cx="0" cy="0"/>
          <a:chOff x="0" y="0"/>
          <a:chExt cx="0" cy="0"/>
        </a:xfrm>
      </p:grpSpPr>
      <p:sp>
        <p:nvSpPr>
          <p:cNvPr id="224" name="Google Shape;224;p23"/>
          <p:cNvSpPr/>
          <p:nvPr/>
        </p:nvSpPr>
        <p:spPr>
          <a:xfrm>
            <a:off x="605507" y="1350215"/>
            <a:ext cx="8074800" cy="4519200"/>
          </a:xfrm>
          <a:prstGeom prst="rightArrow">
            <a:avLst>
              <a:gd name="adj1" fmla="val 50000"/>
              <a:gd name="adj2" fmla="val 58031"/>
            </a:avLst>
          </a:prstGeom>
          <a:solidFill>
            <a:srgbClr val="D9EAD3"/>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225" name="Google Shape;225;p23"/>
          <p:cNvSpPr txBox="1">
            <a:spLocks noGrp="1"/>
          </p:cNvSpPr>
          <p:nvPr>
            <p:ph type="title"/>
          </p:nvPr>
        </p:nvSpPr>
        <p:spPr>
          <a:xfrm>
            <a:off x="0" y="0"/>
            <a:ext cx="9144000" cy="8136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algn="ctr" rtl="0">
              <a:spcBef>
                <a:spcPts val="0"/>
              </a:spcBef>
              <a:spcAft>
                <a:spcPts val="0"/>
              </a:spcAft>
              <a:buSzPts val="3600"/>
              <a:buFont typeface="Century Gothic"/>
              <a:buNone/>
              <a:defRPr sz="3600" b="1" u="sng">
                <a:latin typeface="Century Gothic"/>
                <a:ea typeface="Century Gothic"/>
                <a:cs typeface="Century Gothic"/>
                <a:sym typeface="Century Gothic"/>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226" name="Google Shape;226;p23"/>
          <p:cNvSpPr txBox="1"/>
          <p:nvPr/>
        </p:nvSpPr>
        <p:spPr>
          <a:xfrm>
            <a:off x="38782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To Be Able To….</a:t>
            </a:r>
            <a:endParaRPr>
              <a:solidFill>
                <a:schemeClr val="dk2"/>
              </a:solidFill>
              <a:latin typeface="Century Gothic"/>
              <a:ea typeface="Century Gothic"/>
              <a:cs typeface="Century Gothic"/>
              <a:sym typeface="Century Gothic"/>
            </a:endParaRPr>
          </a:p>
        </p:txBody>
      </p:sp>
      <p:sp>
        <p:nvSpPr>
          <p:cNvPr id="227" name="Google Shape;227;p23"/>
          <p:cNvSpPr txBox="1">
            <a:spLocks noGrp="1"/>
          </p:cNvSpPr>
          <p:nvPr>
            <p:ph type="title" idx="2"/>
          </p:nvPr>
        </p:nvSpPr>
        <p:spPr>
          <a:xfrm>
            <a:off x="197750" y="1514950"/>
            <a:ext cx="3196200" cy="3157800"/>
          </a:xfrm>
          <a:prstGeom prst="rect">
            <a:avLst/>
          </a:prstGeom>
          <a:noFill/>
          <a:ln w="152400" cap="flat" cmpd="sng">
            <a:solidFill>
              <a:schemeClr val="dk2"/>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Font typeface="Century Gothic"/>
              <a:buNone/>
              <a:defRPr sz="2800" b="1">
                <a:latin typeface="Century Gothic"/>
                <a:ea typeface="Century Gothic"/>
                <a:cs typeface="Century Gothic"/>
                <a:sym typeface="Century Gothic"/>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228" name="Google Shape;228;p23"/>
          <p:cNvSpPr txBox="1">
            <a:spLocks noGrp="1"/>
          </p:cNvSpPr>
          <p:nvPr>
            <p:ph type="title" idx="3"/>
          </p:nvPr>
        </p:nvSpPr>
        <p:spPr>
          <a:xfrm>
            <a:off x="3660800" y="1519174"/>
            <a:ext cx="5322300" cy="3157800"/>
          </a:xfrm>
          <a:prstGeom prst="rect">
            <a:avLst/>
          </a:prstGeom>
          <a:noFill/>
          <a:ln w="152400" cap="flat" cmpd="sng">
            <a:solidFill>
              <a:srgbClr val="00FFFF"/>
            </a:solidFill>
            <a:prstDash val="solid"/>
            <a:round/>
            <a:headEnd type="none" w="sm" len="sm"/>
            <a:tailEnd type="none" w="sm" len="sm"/>
          </a:ln>
        </p:spPr>
        <p:txBody>
          <a:bodyPr spcFirstLastPara="1" wrap="square" lIns="91425" tIns="91425" rIns="91425" bIns="91425" anchor="ctr" anchorCtr="0"/>
          <a:lstStyle>
            <a:lvl1pPr lvl="0" rtl="0">
              <a:spcBef>
                <a:spcPts val="0"/>
              </a:spcBef>
              <a:spcAft>
                <a:spcPts val="0"/>
              </a:spcAft>
              <a:buSzPts val="2800"/>
              <a:buFont typeface="Century Gothic"/>
              <a:buChar char="●"/>
              <a:defRPr sz="2800" b="1">
                <a:latin typeface="Century Gothic"/>
                <a:ea typeface="Century Gothic"/>
                <a:cs typeface="Century Gothic"/>
                <a:sym typeface="Century Gothic"/>
              </a:defRPr>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229" name="Google Shape;229;p23"/>
          <p:cNvSpPr txBox="1">
            <a:spLocks noGrp="1"/>
          </p:cNvSpPr>
          <p:nvPr>
            <p:ph type="title" idx="4"/>
          </p:nvPr>
        </p:nvSpPr>
        <p:spPr>
          <a:xfrm>
            <a:off x="156125" y="5387275"/>
            <a:ext cx="8842800" cy="1347300"/>
          </a:xfrm>
          <a:prstGeom prst="rect">
            <a:avLst/>
          </a:prstGeom>
          <a:noFill/>
          <a:ln w="152400" cap="flat" cmpd="sng">
            <a:solidFill>
              <a:srgbClr val="00FF00"/>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Font typeface="Century Gothic"/>
              <a:buChar char="●"/>
              <a:defRPr sz="2800" b="1">
                <a:latin typeface="Century Gothic"/>
                <a:ea typeface="Century Gothic"/>
                <a:cs typeface="Century Gothic"/>
                <a:sym typeface="Century Gothic"/>
              </a:defRPr>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230" name="Google Shape;230;p23"/>
          <p:cNvSpPr txBox="1"/>
          <p:nvPr/>
        </p:nvSpPr>
        <p:spPr>
          <a:xfrm>
            <a:off x="2206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Key Words</a:t>
            </a:r>
            <a:endParaRPr sz="3200" b="1" u="sng">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2"/>
              </a:buClr>
              <a:buFont typeface="Calibri"/>
              <a:buNone/>
            </a:pPr>
            <a:endParaRPr sz="3200" b="1" u="sng">
              <a:solidFill>
                <a:schemeClr val="dk2"/>
              </a:solidFill>
              <a:latin typeface="Calibri"/>
              <a:ea typeface="Calibri"/>
              <a:cs typeface="Calibri"/>
              <a:sym typeface="Calibri"/>
            </a:endParaRPr>
          </a:p>
        </p:txBody>
      </p:sp>
      <p:sp>
        <p:nvSpPr>
          <p:cNvPr id="231" name="Google Shape;231;p23"/>
          <p:cNvSpPr txBox="1"/>
          <p:nvPr/>
        </p:nvSpPr>
        <p:spPr>
          <a:xfrm>
            <a:off x="206275" y="4676878"/>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Assessment task</a:t>
            </a:r>
            <a:endParaRPr>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 minute timer">
  <p:cSld name="TITLE_AND_BODY_3">
    <p:spTree>
      <p:nvGrpSpPr>
        <p:cNvPr id="1" name="Shape 233"/>
        <p:cNvGrpSpPr/>
        <p:nvPr/>
      </p:nvGrpSpPr>
      <p:grpSpPr>
        <a:xfrm>
          <a:off x="0" y="0"/>
          <a:ext cx="0" cy="0"/>
          <a:chOff x="0" y="0"/>
          <a:chExt cx="0" cy="0"/>
        </a:xfrm>
      </p:grpSpPr>
      <p:sp>
        <p:nvSpPr>
          <p:cNvPr id="234" name="Google Shape;234;p25"/>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235" name="Google Shape;235;p25"/>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236" name="Google Shape;236;p25" descr="This countdown timer is silent until it reaches 0:00, then makes a gentle siren sound." title="1 Minute Timer">
            <a:hlinkClick r:id="rId2"/>
          </p:cNvPr>
          <p:cNvPicPr preferRelativeResize="0"/>
          <p:nvPr/>
        </p:nvPicPr>
        <p:blipFill>
          <a:blip r:embed="rId3">
            <a:alphaModFix/>
          </a:blip>
          <a:stretch>
            <a:fillRect/>
          </a:stretch>
        </p:blipFill>
        <p:spPr>
          <a:xfrm>
            <a:off x="6223900" y="0"/>
            <a:ext cx="2190075" cy="164255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 minute timer">
  <p:cSld name="TITLE_AND_BODY_3_2">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239" name="Google Shape;239;p26"/>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240" name="Google Shape;240;p26" descr="This countdown timer is silent until it reaches 0:00, then makes a gentle siren sound." title="2 Minute Timer">
            <a:hlinkClick r:id="rId2"/>
          </p:cNvPr>
          <p:cNvPicPr preferRelativeResize="0"/>
          <p:nvPr/>
        </p:nvPicPr>
        <p:blipFill>
          <a:blip r:embed="rId3">
            <a:alphaModFix/>
          </a:blip>
          <a:stretch>
            <a:fillRect/>
          </a:stretch>
        </p:blipFill>
        <p:spPr>
          <a:xfrm>
            <a:off x="6314475" y="0"/>
            <a:ext cx="2122144" cy="159159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 minute timer">
  <p:cSld name="TITLE_AND_BODY_3_2_1">
    <p:spTree>
      <p:nvGrpSpPr>
        <p:cNvPr id="1" name="Shape 241"/>
        <p:cNvGrpSpPr/>
        <p:nvPr/>
      </p:nvGrpSpPr>
      <p:grpSpPr>
        <a:xfrm>
          <a:off x="0" y="0"/>
          <a:ext cx="0" cy="0"/>
          <a:chOff x="0" y="0"/>
          <a:chExt cx="0" cy="0"/>
        </a:xfrm>
      </p:grpSpPr>
      <p:sp>
        <p:nvSpPr>
          <p:cNvPr id="242" name="Google Shape;242;p27"/>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243" name="Google Shape;243;p27"/>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244" name="Google Shape;244;p27" descr="This countdown timer is silent until it reaches 0:00, then makes a gentle siren sound." title="4 Minute Timer">
            <a:hlinkClick r:id="rId2"/>
          </p:cNvPr>
          <p:cNvPicPr preferRelativeResize="0"/>
          <p:nvPr/>
        </p:nvPicPr>
        <p:blipFill>
          <a:blip r:embed="rId3">
            <a:alphaModFix/>
          </a:blip>
          <a:stretch>
            <a:fillRect/>
          </a:stretch>
        </p:blipFill>
        <p:spPr>
          <a:xfrm>
            <a:off x="6133175" y="0"/>
            <a:ext cx="2258119" cy="169358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 minute timer">
  <p:cSld name="TITLE_AND_BODY_3_2_1_1">
    <p:spTree>
      <p:nvGrpSpPr>
        <p:cNvPr id="1" name="Shape 245"/>
        <p:cNvGrpSpPr/>
        <p:nvPr/>
      </p:nvGrpSpPr>
      <p:grpSpPr>
        <a:xfrm>
          <a:off x="0" y="0"/>
          <a:ext cx="0" cy="0"/>
          <a:chOff x="0" y="0"/>
          <a:chExt cx="0" cy="0"/>
        </a:xfrm>
      </p:grpSpPr>
      <p:sp>
        <p:nvSpPr>
          <p:cNvPr id="246" name="Google Shape;246;p28"/>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247" name="Google Shape;247;p28"/>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248" name="Google Shape;248;p28" descr="This countdown timer is silent until it reaches 0:00, then makes a gentle siren sound." title="5 Minute Timer">
            <a:hlinkClick r:id="rId2"/>
          </p:cNvPr>
          <p:cNvPicPr preferRelativeResize="0"/>
          <p:nvPr/>
        </p:nvPicPr>
        <p:blipFill>
          <a:blip r:embed="rId3">
            <a:alphaModFix/>
          </a:blip>
          <a:stretch>
            <a:fillRect/>
          </a:stretch>
        </p:blipFill>
        <p:spPr>
          <a:xfrm>
            <a:off x="6133163" y="0"/>
            <a:ext cx="2258119" cy="169359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0 minute timer">
  <p:cSld name="TITLE_AND_BODY_3_1">
    <p:spTree>
      <p:nvGrpSpPr>
        <p:cNvPr id="1" name="Shape 249"/>
        <p:cNvGrpSpPr/>
        <p:nvPr/>
      </p:nvGrpSpPr>
      <p:grpSpPr>
        <a:xfrm>
          <a:off x="0" y="0"/>
          <a:ext cx="0" cy="0"/>
          <a:chOff x="0" y="0"/>
          <a:chExt cx="0" cy="0"/>
        </a:xfrm>
      </p:grpSpPr>
      <p:sp>
        <p:nvSpPr>
          <p:cNvPr id="250" name="Google Shape;250;p29"/>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251" name="Google Shape;251;p29"/>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252" name="Google Shape;252;p29" descr="This countdown timer is silent until it reaches 0:00, then makes a gentle siren sound." title="10 Minute Timer">
            <a:hlinkClick r:id="rId2"/>
          </p:cNvPr>
          <p:cNvPicPr preferRelativeResize="0"/>
          <p:nvPr/>
        </p:nvPicPr>
        <p:blipFill>
          <a:blip r:embed="rId3">
            <a:alphaModFix/>
          </a:blip>
          <a:stretch>
            <a:fillRect/>
          </a:stretch>
        </p:blipFill>
        <p:spPr>
          <a:xfrm>
            <a:off x="6488505" y="0"/>
            <a:ext cx="1991630" cy="149371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308"/>
        <p:cNvGrpSpPr/>
        <p:nvPr/>
      </p:nvGrpSpPr>
      <p:grpSpPr>
        <a:xfrm>
          <a:off x="0" y="0"/>
          <a:ext cx="0" cy="0"/>
          <a:chOff x="0" y="0"/>
          <a:chExt cx="0" cy="0"/>
        </a:xfrm>
      </p:grpSpPr>
      <p:sp>
        <p:nvSpPr>
          <p:cNvPr id="309" name="Google Shape;309;p31"/>
          <p:cNvSpPr txBox="1">
            <a:spLocks noGrp="1"/>
          </p:cNvSpPr>
          <p:nvPr>
            <p:ph type="subTitle" idx="1"/>
          </p:nvPr>
        </p:nvSpPr>
        <p:spPr>
          <a:xfrm>
            <a:off x="399075" y="1601525"/>
            <a:ext cx="7882800" cy="462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2800"/>
              <a:buNone/>
              <a:defRPr b="1" u="sng">
                <a:solidFill>
                  <a:schemeClr val="dk2"/>
                </a:solidFill>
              </a:defRPr>
            </a:lvl1pPr>
            <a:lvl2pPr marL="0" marR="0" lvl="1" indent="0" algn="l" rtl="0">
              <a:lnSpc>
                <a:spcPct val="100000"/>
              </a:lnSpc>
              <a:spcBef>
                <a:spcPts val="0"/>
              </a:spcBef>
              <a:spcAft>
                <a:spcPts val="0"/>
              </a:spcAft>
              <a:buClr>
                <a:schemeClr val="lt1"/>
              </a:buClr>
              <a:buSzPts val="2800"/>
              <a:buNone/>
              <a:defRPr/>
            </a:lvl2pPr>
            <a:lvl3pPr marL="0" marR="0" lvl="2" indent="0" algn="l" rtl="0">
              <a:lnSpc>
                <a:spcPct val="100000"/>
              </a:lnSpc>
              <a:spcBef>
                <a:spcPts val="0"/>
              </a:spcBef>
              <a:spcAft>
                <a:spcPts val="0"/>
              </a:spcAft>
              <a:buClr>
                <a:schemeClr val="lt1"/>
              </a:buClr>
              <a:buSzPts val="2800"/>
              <a:buNone/>
              <a:defRPr/>
            </a:lvl3pPr>
            <a:lvl4pPr marL="0" marR="0" lvl="3" indent="0" algn="l" rtl="0">
              <a:lnSpc>
                <a:spcPct val="100000"/>
              </a:lnSpc>
              <a:spcBef>
                <a:spcPts val="0"/>
              </a:spcBef>
              <a:spcAft>
                <a:spcPts val="0"/>
              </a:spcAft>
              <a:buClr>
                <a:schemeClr val="lt1"/>
              </a:buClr>
              <a:buSzPts val="2800"/>
              <a:buNone/>
              <a:defRPr/>
            </a:lvl4pPr>
            <a:lvl5pPr marL="0" marR="0" lvl="4" indent="0" algn="l" rtl="0">
              <a:lnSpc>
                <a:spcPct val="100000"/>
              </a:lnSpc>
              <a:spcBef>
                <a:spcPts val="0"/>
              </a:spcBef>
              <a:spcAft>
                <a:spcPts val="0"/>
              </a:spcAft>
              <a:buClr>
                <a:schemeClr val="lt1"/>
              </a:buClr>
              <a:buSzPts val="2800"/>
              <a:buNone/>
              <a:defRPr/>
            </a:lvl5pPr>
            <a:lvl6pPr marL="0" marR="0" lvl="5" indent="0" algn="l" rtl="0">
              <a:lnSpc>
                <a:spcPct val="100000"/>
              </a:lnSpc>
              <a:spcBef>
                <a:spcPts val="0"/>
              </a:spcBef>
              <a:spcAft>
                <a:spcPts val="0"/>
              </a:spcAft>
              <a:buClr>
                <a:schemeClr val="lt1"/>
              </a:buClr>
              <a:buSzPts val="2800"/>
              <a:buNone/>
              <a:defRPr/>
            </a:lvl6pPr>
            <a:lvl7pPr marL="0" marR="0" lvl="6" indent="0" algn="l" rtl="0">
              <a:lnSpc>
                <a:spcPct val="100000"/>
              </a:lnSpc>
              <a:spcBef>
                <a:spcPts val="0"/>
              </a:spcBef>
              <a:spcAft>
                <a:spcPts val="0"/>
              </a:spcAft>
              <a:buClr>
                <a:schemeClr val="lt1"/>
              </a:buClr>
              <a:buSzPts val="2800"/>
              <a:buNone/>
              <a:defRPr/>
            </a:lvl7pPr>
            <a:lvl8pPr marL="0" marR="0" lvl="7" indent="0" algn="l" rtl="0">
              <a:lnSpc>
                <a:spcPct val="100000"/>
              </a:lnSpc>
              <a:spcBef>
                <a:spcPts val="0"/>
              </a:spcBef>
              <a:spcAft>
                <a:spcPts val="0"/>
              </a:spcAft>
              <a:buClr>
                <a:schemeClr val="lt1"/>
              </a:buClr>
              <a:buSzPts val="2800"/>
              <a:buNone/>
              <a:defRPr/>
            </a:lvl8pPr>
            <a:lvl9pPr marL="0" marR="0" lvl="8" indent="0" algn="l" rtl="0">
              <a:lnSpc>
                <a:spcPct val="100000"/>
              </a:lnSpc>
              <a:spcBef>
                <a:spcPts val="0"/>
              </a:spcBef>
              <a:spcAft>
                <a:spcPts val="0"/>
              </a:spcAft>
              <a:buClr>
                <a:schemeClr val="lt1"/>
              </a:buClr>
              <a:buSzPts val="2800"/>
              <a:buNone/>
              <a:defRPr/>
            </a:lvl9pPr>
          </a:lstStyle>
          <a:p>
            <a:endParaRPr/>
          </a:p>
        </p:txBody>
      </p:sp>
      <p:sp>
        <p:nvSpPr>
          <p:cNvPr id="310" name="Google Shape;310;p31"/>
          <p:cNvSpPr txBox="1">
            <a:spLocks noGrp="1"/>
          </p:cNvSpPr>
          <p:nvPr>
            <p:ph type="title"/>
          </p:nvPr>
        </p:nvSpPr>
        <p:spPr>
          <a:xfrm>
            <a:off x="0" y="0"/>
            <a:ext cx="9144000" cy="15252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t" anchorCtr="0"/>
          <a:lstStyle>
            <a:lvl1pPr lvl="0" algn="ctr" rtl="0">
              <a:spcBef>
                <a:spcPts val="0"/>
              </a:spcBef>
              <a:spcAft>
                <a:spcPts val="0"/>
              </a:spcAft>
              <a:buClr>
                <a:schemeClr val="dk2"/>
              </a:buClr>
              <a:buSzPts val="4000"/>
              <a:buNone/>
              <a:defRPr sz="4000" b="1" u="sng">
                <a:solidFill>
                  <a:schemeClr val="dk2"/>
                </a:solidFill>
              </a:defRPr>
            </a:lvl1pPr>
            <a:lvl2pPr lvl="1" algn="ctr" rtl="0">
              <a:spcBef>
                <a:spcPts val="0"/>
              </a:spcBef>
              <a:spcAft>
                <a:spcPts val="0"/>
              </a:spcAft>
              <a:buClr>
                <a:schemeClr val="dk2"/>
              </a:buClr>
              <a:buSzPts val="4000"/>
              <a:buNone/>
              <a:defRPr sz="4000" u="sng">
                <a:solidFill>
                  <a:schemeClr val="dk2"/>
                </a:solidFill>
              </a:defRPr>
            </a:lvl2pPr>
            <a:lvl3pPr lvl="2" algn="ctr" rtl="0">
              <a:spcBef>
                <a:spcPts val="0"/>
              </a:spcBef>
              <a:spcAft>
                <a:spcPts val="0"/>
              </a:spcAft>
              <a:buClr>
                <a:schemeClr val="dk2"/>
              </a:buClr>
              <a:buSzPts val="4000"/>
              <a:buNone/>
              <a:defRPr sz="4000" u="sng">
                <a:solidFill>
                  <a:schemeClr val="dk2"/>
                </a:solidFill>
              </a:defRPr>
            </a:lvl3pPr>
            <a:lvl4pPr lvl="3" algn="ctr" rtl="0">
              <a:spcBef>
                <a:spcPts val="0"/>
              </a:spcBef>
              <a:spcAft>
                <a:spcPts val="0"/>
              </a:spcAft>
              <a:buClr>
                <a:schemeClr val="dk2"/>
              </a:buClr>
              <a:buSzPts val="4000"/>
              <a:buNone/>
              <a:defRPr sz="4000" u="sng">
                <a:solidFill>
                  <a:schemeClr val="dk2"/>
                </a:solidFill>
              </a:defRPr>
            </a:lvl4pPr>
            <a:lvl5pPr lvl="4" algn="ctr" rtl="0">
              <a:spcBef>
                <a:spcPts val="0"/>
              </a:spcBef>
              <a:spcAft>
                <a:spcPts val="0"/>
              </a:spcAft>
              <a:buClr>
                <a:schemeClr val="dk2"/>
              </a:buClr>
              <a:buSzPts val="4000"/>
              <a:buNone/>
              <a:defRPr sz="4000" u="sng">
                <a:solidFill>
                  <a:schemeClr val="dk2"/>
                </a:solidFill>
              </a:defRPr>
            </a:lvl5pPr>
            <a:lvl6pPr lvl="5" algn="ctr" rtl="0">
              <a:spcBef>
                <a:spcPts val="0"/>
              </a:spcBef>
              <a:spcAft>
                <a:spcPts val="0"/>
              </a:spcAft>
              <a:buClr>
                <a:schemeClr val="dk2"/>
              </a:buClr>
              <a:buSzPts val="4000"/>
              <a:buNone/>
              <a:defRPr sz="4000" u="sng">
                <a:solidFill>
                  <a:schemeClr val="dk2"/>
                </a:solidFill>
              </a:defRPr>
            </a:lvl6pPr>
            <a:lvl7pPr lvl="6" algn="ctr" rtl="0">
              <a:spcBef>
                <a:spcPts val="0"/>
              </a:spcBef>
              <a:spcAft>
                <a:spcPts val="0"/>
              </a:spcAft>
              <a:buClr>
                <a:schemeClr val="dk2"/>
              </a:buClr>
              <a:buSzPts val="4000"/>
              <a:buNone/>
              <a:defRPr sz="4000" u="sng">
                <a:solidFill>
                  <a:schemeClr val="dk2"/>
                </a:solidFill>
              </a:defRPr>
            </a:lvl7pPr>
            <a:lvl8pPr lvl="7" algn="ctr" rtl="0">
              <a:spcBef>
                <a:spcPts val="0"/>
              </a:spcBef>
              <a:spcAft>
                <a:spcPts val="0"/>
              </a:spcAft>
              <a:buClr>
                <a:schemeClr val="dk2"/>
              </a:buClr>
              <a:buSzPts val="4000"/>
              <a:buNone/>
              <a:defRPr sz="4000" u="sng">
                <a:solidFill>
                  <a:schemeClr val="dk2"/>
                </a:solidFill>
              </a:defRPr>
            </a:lvl8pPr>
            <a:lvl9pPr lvl="8" algn="ctr" rtl="0">
              <a:spcBef>
                <a:spcPts val="0"/>
              </a:spcBef>
              <a:spcAft>
                <a:spcPts val="0"/>
              </a:spcAft>
              <a:buClr>
                <a:schemeClr val="dk2"/>
              </a:buClr>
              <a:buSzPts val="4000"/>
              <a:buNone/>
              <a:defRPr sz="4000" u="sng">
                <a:solidFill>
                  <a:schemeClr val="dk2"/>
                </a:solidFill>
              </a:defRPr>
            </a:lvl9pPr>
          </a:lstStyle>
          <a:p>
            <a:endParaRPr/>
          </a:p>
        </p:txBody>
      </p:sp>
      <p:sp>
        <p:nvSpPr>
          <p:cNvPr id="311" name="Google Shape;311;p31"/>
          <p:cNvSpPr/>
          <p:nvPr/>
        </p:nvSpPr>
        <p:spPr>
          <a:xfrm>
            <a:off x="7188900" y="4938200"/>
            <a:ext cx="2107500" cy="2107500"/>
          </a:xfrm>
          <a:prstGeom prst="ellipse">
            <a:avLst/>
          </a:prstGeom>
          <a:solidFill>
            <a:srgbClr val="9900FF"/>
          </a:solidFill>
          <a:ln w="152400" cap="flat" cmpd="sng">
            <a:solidFill>
              <a:srgbClr val="F3F3F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i="1">
                <a:solidFill>
                  <a:srgbClr val="F3F3F3"/>
                </a:solidFill>
              </a:rPr>
              <a:t>Spot check!</a:t>
            </a:r>
            <a:endParaRPr sz="3200" b="1" i="1">
              <a:solidFill>
                <a:srgbClr val="F3F3F3"/>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Unit overview">
  <p:cSld name="Unit overview">
    <p:spTree>
      <p:nvGrpSpPr>
        <p:cNvPr id="1" name="Shape 312"/>
        <p:cNvGrpSpPr/>
        <p:nvPr/>
      </p:nvGrpSpPr>
      <p:grpSpPr>
        <a:xfrm>
          <a:off x="0" y="0"/>
          <a:ext cx="0" cy="0"/>
          <a:chOff x="0" y="0"/>
          <a:chExt cx="0" cy="0"/>
        </a:xfrm>
      </p:grpSpPr>
      <p:sp>
        <p:nvSpPr>
          <p:cNvPr id="313" name="Google Shape;313;p32"/>
          <p:cNvSpPr/>
          <p:nvPr/>
        </p:nvSpPr>
        <p:spPr>
          <a:xfrm>
            <a:off x="2835887" y="2444525"/>
            <a:ext cx="3167424" cy="1903392"/>
          </a:xfrm>
          <a:prstGeom prst="cloud">
            <a:avLst/>
          </a:prstGeom>
          <a:solidFill>
            <a:srgbClr val="A2C4C9"/>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14" name="Google Shape;314;p32"/>
          <p:cNvSpPr/>
          <p:nvPr/>
        </p:nvSpPr>
        <p:spPr>
          <a:xfrm>
            <a:off x="266475" y="297200"/>
            <a:ext cx="2600700" cy="2513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15" name="Google Shape;315;p32"/>
          <p:cNvSpPr/>
          <p:nvPr/>
        </p:nvSpPr>
        <p:spPr>
          <a:xfrm>
            <a:off x="101725" y="3761075"/>
            <a:ext cx="3197100" cy="2765700"/>
          </a:xfrm>
          <a:prstGeom prst="triangle">
            <a:avLst>
              <a:gd name="adj" fmla="val 50000"/>
            </a:avLst>
          </a:prstGeom>
          <a:solidFill>
            <a:srgbClr val="FFFF00"/>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16" name="Google Shape;316;p32"/>
          <p:cNvSpPr/>
          <p:nvPr/>
        </p:nvSpPr>
        <p:spPr>
          <a:xfrm>
            <a:off x="6048225" y="174350"/>
            <a:ext cx="2759400" cy="2759100"/>
          </a:xfrm>
          <a:prstGeom prst="ellipse">
            <a:avLst/>
          </a:prstGeom>
          <a:solidFill>
            <a:srgbClr val="00FFFF"/>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17" name="Google Shape;317;p32"/>
          <p:cNvSpPr/>
          <p:nvPr/>
        </p:nvSpPr>
        <p:spPr>
          <a:xfrm>
            <a:off x="5839200" y="3558025"/>
            <a:ext cx="3197100" cy="3197100"/>
          </a:xfrm>
          <a:prstGeom prst="diamond">
            <a:avLst/>
          </a:prstGeom>
          <a:solidFill>
            <a:srgbClr val="00FF00"/>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18" name="Google Shape;318;p32"/>
          <p:cNvSpPr txBox="1">
            <a:spLocks noGrp="1"/>
          </p:cNvSpPr>
          <p:nvPr>
            <p:ph type="body" idx="1"/>
          </p:nvPr>
        </p:nvSpPr>
        <p:spPr>
          <a:xfrm>
            <a:off x="266375" y="297100"/>
            <a:ext cx="2600700" cy="2513700"/>
          </a:xfrm>
          <a:prstGeom prst="rect">
            <a:avLst/>
          </a:prstGeom>
          <a:solidFill>
            <a:srgbClr val="FF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319" name="Google Shape;319;p32"/>
          <p:cNvSpPr txBox="1">
            <a:spLocks noGrp="1"/>
          </p:cNvSpPr>
          <p:nvPr>
            <p:ph type="body" idx="2"/>
          </p:nvPr>
        </p:nvSpPr>
        <p:spPr>
          <a:xfrm>
            <a:off x="6127575" y="297200"/>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320" name="Google Shape;320;p32"/>
          <p:cNvSpPr txBox="1">
            <a:spLocks noGrp="1"/>
          </p:cNvSpPr>
          <p:nvPr>
            <p:ph type="body" idx="3"/>
          </p:nvPr>
        </p:nvSpPr>
        <p:spPr>
          <a:xfrm>
            <a:off x="6155700" y="389972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321" name="Google Shape;321;p32"/>
          <p:cNvSpPr txBox="1">
            <a:spLocks noGrp="1"/>
          </p:cNvSpPr>
          <p:nvPr>
            <p:ph type="body" idx="4"/>
          </p:nvPr>
        </p:nvSpPr>
        <p:spPr>
          <a:xfrm>
            <a:off x="399925" y="401277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322" name="Google Shape;322;p32"/>
          <p:cNvSpPr txBox="1">
            <a:spLocks noGrp="1"/>
          </p:cNvSpPr>
          <p:nvPr>
            <p:ph type="subTitle" idx="5"/>
          </p:nvPr>
        </p:nvSpPr>
        <p:spPr>
          <a:xfrm>
            <a:off x="3298825" y="2628950"/>
            <a:ext cx="2339400" cy="142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2800"/>
              <a:buFont typeface="Calibri"/>
              <a:buNone/>
              <a:defRPr/>
            </a:lvl1pPr>
            <a:lvl2pPr marL="0" marR="0" lvl="1" indent="0" algn="ctr" rtl="0">
              <a:lnSpc>
                <a:spcPct val="100000"/>
              </a:lnSpc>
              <a:spcBef>
                <a:spcPts val="0"/>
              </a:spcBef>
              <a:spcAft>
                <a:spcPts val="0"/>
              </a:spcAft>
              <a:buClr>
                <a:schemeClr val="dk2"/>
              </a:buClr>
              <a:buSzPts val="2800"/>
              <a:buFont typeface="Calibri"/>
              <a:buNone/>
              <a:defRPr/>
            </a:lvl2pPr>
            <a:lvl3pPr marL="0" marR="0" lvl="2" indent="0" algn="ctr" rtl="0">
              <a:lnSpc>
                <a:spcPct val="100000"/>
              </a:lnSpc>
              <a:spcBef>
                <a:spcPts val="0"/>
              </a:spcBef>
              <a:spcAft>
                <a:spcPts val="0"/>
              </a:spcAft>
              <a:buClr>
                <a:schemeClr val="dk2"/>
              </a:buClr>
              <a:buSzPts val="2800"/>
              <a:buFont typeface="Calibri"/>
              <a:buNone/>
              <a:defRPr/>
            </a:lvl3pPr>
            <a:lvl4pPr marL="0" marR="0" lvl="3" indent="0" algn="ctr" rtl="0">
              <a:lnSpc>
                <a:spcPct val="100000"/>
              </a:lnSpc>
              <a:spcBef>
                <a:spcPts val="0"/>
              </a:spcBef>
              <a:spcAft>
                <a:spcPts val="0"/>
              </a:spcAft>
              <a:buClr>
                <a:schemeClr val="dk2"/>
              </a:buClr>
              <a:buSzPts val="2800"/>
              <a:buFont typeface="Calibri"/>
              <a:buNone/>
              <a:defRPr/>
            </a:lvl4pPr>
            <a:lvl5pPr marL="0" marR="0" lvl="4" indent="0" algn="ctr" rtl="0">
              <a:lnSpc>
                <a:spcPct val="100000"/>
              </a:lnSpc>
              <a:spcBef>
                <a:spcPts val="0"/>
              </a:spcBef>
              <a:spcAft>
                <a:spcPts val="0"/>
              </a:spcAft>
              <a:buClr>
                <a:schemeClr val="dk2"/>
              </a:buClr>
              <a:buSzPts val="2800"/>
              <a:buFont typeface="Calibri"/>
              <a:buNone/>
              <a:defRPr/>
            </a:lvl5pPr>
            <a:lvl6pPr marL="0" marR="0" lvl="5" indent="0" algn="ctr" rtl="0">
              <a:lnSpc>
                <a:spcPct val="100000"/>
              </a:lnSpc>
              <a:spcBef>
                <a:spcPts val="0"/>
              </a:spcBef>
              <a:spcAft>
                <a:spcPts val="0"/>
              </a:spcAft>
              <a:buClr>
                <a:schemeClr val="dk2"/>
              </a:buClr>
              <a:buSzPts val="2800"/>
              <a:buFont typeface="Calibri"/>
              <a:buNone/>
              <a:defRPr/>
            </a:lvl6pPr>
            <a:lvl7pPr marL="0" marR="0" lvl="6" indent="0" algn="ctr" rtl="0">
              <a:lnSpc>
                <a:spcPct val="100000"/>
              </a:lnSpc>
              <a:spcBef>
                <a:spcPts val="0"/>
              </a:spcBef>
              <a:spcAft>
                <a:spcPts val="0"/>
              </a:spcAft>
              <a:buClr>
                <a:schemeClr val="dk2"/>
              </a:buClr>
              <a:buSzPts val="2800"/>
              <a:buFont typeface="Calibri"/>
              <a:buNone/>
              <a:defRPr/>
            </a:lvl7pPr>
            <a:lvl8pPr marL="0" marR="0" lvl="7" indent="0" algn="ctr" rtl="0">
              <a:lnSpc>
                <a:spcPct val="100000"/>
              </a:lnSpc>
              <a:spcBef>
                <a:spcPts val="0"/>
              </a:spcBef>
              <a:spcAft>
                <a:spcPts val="0"/>
              </a:spcAft>
              <a:buClr>
                <a:schemeClr val="dk2"/>
              </a:buClr>
              <a:buSzPts val="2800"/>
              <a:buFont typeface="Calibri"/>
              <a:buNone/>
              <a:defRPr/>
            </a:lvl8pPr>
            <a:lvl9pPr marL="0" marR="0" lvl="8" indent="0" algn="ctr" rtl="0">
              <a:lnSpc>
                <a:spcPct val="100000"/>
              </a:lnSpc>
              <a:spcBef>
                <a:spcPts val="0"/>
              </a:spcBef>
              <a:spcAft>
                <a:spcPts val="0"/>
              </a:spcAft>
              <a:buClr>
                <a:schemeClr val="dk2"/>
              </a:buClr>
              <a:buSzPts val="2800"/>
              <a:buFont typeface="Calibri"/>
              <a:buNone/>
              <a:defRPr/>
            </a:lvl9pPr>
          </a:lstStyle>
          <a:p>
            <a:endParaRPr/>
          </a:p>
        </p:txBody>
      </p:sp>
      <p:sp>
        <p:nvSpPr>
          <p:cNvPr id="323" name="Google Shape;323;p32"/>
          <p:cNvSpPr/>
          <p:nvPr/>
        </p:nvSpPr>
        <p:spPr>
          <a:xfrm rot="-8365150" flipH="1">
            <a:off x="5736256" y="3698791"/>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24" name="Google Shape;324;p32"/>
          <p:cNvSpPr/>
          <p:nvPr/>
        </p:nvSpPr>
        <p:spPr>
          <a:xfrm rot="8365150">
            <a:off x="2081570" y="3876716"/>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25" name="Google Shape;325;p32"/>
          <p:cNvSpPr/>
          <p:nvPr/>
        </p:nvSpPr>
        <p:spPr>
          <a:xfrm rot="2434850" flipH="1">
            <a:off x="2506845" y="2198508"/>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26" name="Google Shape;326;p32"/>
          <p:cNvSpPr/>
          <p:nvPr/>
        </p:nvSpPr>
        <p:spPr>
          <a:xfrm rot="-2434850">
            <a:off x="5576431" y="2151383"/>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9"/>
        <p:cNvGrpSpPr/>
        <p:nvPr/>
      </p:nvGrpSpPr>
      <p:grpSpPr>
        <a:xfrm>
          <a:off x="0" y="0"/>
          <a:ext cx="0" cy="0"/>
          <a:chOff x="0" y="0"/>
          <a:chExt cx="0" cy="0"/>
        </a:xfrm>
      </p:grpSpPr>
      <p:sp>
        <p:nvSpPr>
          <p:cNvPr id="80" name="Google Shape;80;p4"/>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81" name="Google Shape;81;p4"/>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7"/>
        <p:cNvGrpSpPr/>
        <p:nvPr/>
      </p:nvGrpSpPr>
      <p:grpSpPr>
        <a:xfrm>
          <a:off x="0" y="0"/>
          <a:ext cx="0" cy="0"/>
          <a:chOff x="0" y="0"/>
          <a:chExt cx="0" cy="0"/>
        </a:xfrm>
      </p:grpSpPr>
      <p:sp>
        <p:nvSpPr>
          <p:cNvPr id="328" name="Google Shape;328;p33"/>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329" name="Google Shape;329;p33"/>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Homework time">
  <p:cSld name="TITLE_AND_BODY_2">
    <p:spTree>
      <p:nvGrpSpPr>
        <p:cNvPr id="1" name="Shape 330"/>
        <p:cNvGrpSpPr/>
        <p:nvPr/>
      </p:nvGrpSpPr>
      <p:grpSpPr>
        <a:xfrm>
          <a:off x="0" y="0"/>
          <a:ext cx="0" cy="0"/>
          <a:chOff x="0" y="0"/>
          <a:chExt cx="0" cy="0"/>
        </a:xfrm>
      </p:grpSpPr>
      <p:pic>
        <p:nvPicPr>
          <p:cNvPr id="331" name="Google Shape;331;p34"/>
          <p:cNvPicPr preferRelativeResize="0"/>
          <p:nvPr/>
        </p:nvPicPr>
        <p:blipFill rotWithShape="1">
          <a:blip r:embed="rId2">
            <a:alphaModFix/>
          </a:blip>
          <a:srcRect r="9788"/>
          <a:stretch/>
        </p:blipFill>
        <p:spPr>
          <a:xfrm>
            <a:off x="0" y="-111225"/>
            <a:ext cx="9144000" cy="4709700"/>
          </a:xfrm>
          <a:prstGeom prst="rect">
            <a:avLst/>
          </a:prstGeom>
          <a:noFill/>
          <a:ln>
            <a:noFill/>
          </a:ln>
        </p:spPr>
      </p:pic>
      <p:sp>
        <p:nvSpPr>
          <p:cNvPr id="332" name="Google Shape;332;p34"/>
          <p:cNvSpPr txBox="1">
            <a:spLocks noGrp="1"/>
          </p:cNvSpPr>
          <p:nvPr>
            <p:ph type="body" idx="1"/>
          </p:nvPr>
        </p:nvSpPr>
        <p:spPr>
          <a:xfrm>
            <a:off x="1836225" y="1292825"/>
            <a:ext cx="5913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
        <p:nvSpPr>
          <p:cNvPr id="333" name="Google Shape;333;p34"/>
          <p:cNvSpPr txBox="1"/>
          <p:nvPr/>
        </p:nvSpPr>
        <p:spPr>
          <a:xfrm rot="-5400000">
            <a:off x="-1989151" y="4803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4000" b="1" u="sng">
                <a:solidFill>
                  <a:schemeClr val="dk2"/>
                </a:solidFill>
                <a:latin typeface="Calibri"/>
                <a:ea typeface="Calibri"/>
                <a:cs typeface="Calibri"/>
                <a:sym typeface="Calibri"/>
              </a:rPr>
              <a:t>Science</a:t>
            </a:r>
            <a:endParaRPr sz="4000">
              <a:solidFill>
                <a:schemeClr val="dk2"/>
              </a:solidFill>
            </a:endParaRPr>
          </a:p>
        </p:txBody>
      </p:sp>
      <p:sp>
        <p:nvSpPr>
          <p:cNvPr id="334" name="Google Shape;334;p34"/>
          <p:cNvSpPr txBox="1">
            <a:spLocks noGrp="1"/>
          </p:cNvSpPr>
          <p:nvPr>
            <p:ph type="body" idx="2"/>
          </p:nvPr>
        </p:nvSpPr>
        <p:spPr>
          <a:xfrm>
            <a:off x="7856025" y="1292825"/>
            <a:ext cx="1221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 columns">
  <p:cSld name="TITLE_AND_BODY_1">
    <p:spTree>
      <p:nvGrpSpPr>
        <p:cNvPr id="1" name="Shape 335"/>
        <p:cNvGrpSpPr/>
        <p:nvPr/>
      </p:nvGrpSpPr>
      <p:grpSpPr>
        <a:xfrm>
          <a:off x="0" y="0"/>
          <a:ext cx="0" cy="0"/>
          <a:chOff x="0" y="0"/>
          <a:chExt cx="0" cy="0"/>
        </a:xfrm>
      </p:grpSpPr>
      <p:sp>
        <p:nvSpPr>
          <p:cNvPr id="336" name="Google Shape;336;p35"/>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337" name="Google Shape;337;p35"/>
          <p:cNvSpPr txBox="1">
            <a:spLocks noGrp="1"/>
          </p:cNvSpPr>
          <p:nvPr>
            <p:ph type="body" idx="1"/>
          </p:nvPr>
        </p:nvSpPr>
        <p:spPr>
          <a:xfrm>
            <a:off x="159825" y="988025"/>
            <a:ext cx="4252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338" name="Google Shape;338;p35"/>
          <p:cNvSpPr txBox="1">
            <a:spLocks noGrp="1"/>
          </p:cNvSpPr>
          <p:nvPr>
            <p:ph type="body" idx="2"/>
          </p:nvPr>
        </p:nvSpPr>
        <p:spPr>
          <a:xfrm>
            <a:off x="4655625" y="988025"/>
            <a:ext cx="4348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lumns and headings">
  <p:cSld name="TITLE_AND_BODY_1_1">
    <p:spTree>
      <p:nvGrpSpPr>
        <p:cNvPr id="1" name="Shape 339"/>
        <p:cNvGrpSpPr/>
        <p:nvPr/>
      </p:nvGrpSpPr>
      <p:grpSpPr>
        <a:xfrm>
          <a:off x="0" y="0"/>
          <a:ext cx="0" cy="0"/>
          <a:chOff x="0" y="0"/>
          <a:chExt cx="0" cy="0"/>
        </a:xfrm>
      </p:grpSpPr>
      <p:sp>
        <p:nvSpPr>
          <p:cNvPr id="340" name="Google Shape;340;p36"/>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341" name="Google Shape;341;p36"/>
          <p:cNvSpPr txBox="1">
            <a:spLocks noGrp="1"/>
          </p:cNvSpPr>
          <p:nvPr>
            <p:ph type="body" idx="1"/>
          </p:nvPr>
        </p:nvSpPr>
        <p:spPr>
          <a:xfrm>
            <a:off x="159825" y="1486700"/>
            <a:ext cx="4252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342" name="Google Shape;342;p36"/>
          <p:cNvSpPr txBox="1">
            <a:spLocks noGrp="1"/>
          </p:cNvSpPr>
          <p:nvPr>
            <p:ph type="body" idx="2"/>
          </p:nvPr>
        </p:nvSpPr>
        <p:spPr>
          <a:xfrm>
            <a:off x="4655625" y="1486625"/>
            <a:ext cx="4348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343" name="Google Shape;343;p36"/>
          <p:cNvSpPr txBox="1">
            <a:spLocks noGrp="1"/>
          </p:cNvSpPr>
          <p:nvPr>
            <p:ph type="body" idx="3"/>
          </p:nvPr>
        </p:nvSpPr>
        <p:spPr>
          <a:xfrm>
            <a:off x="159825" y="911825"/>
            <a:ext cx="4252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
        <p:nvSpPr>
          <p:cNvPr id="344" name="Google Shape;344;p36"/>
          <p:cNvSpPr txBox="1">
            <a:spLocks noGrp="1"/>
          </p:cNvSpPr>
          <p:nvPr>
            <p:ph type="body" idx="4"/>
          </p:nvPr>
        </p:nvSpPr>
        <p:spPr>
          <a:xfrm>
            <a:off x="4655625" y="911825"/>
            <a:ext cx="4348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esson Objectives">
  <p:cSld name="Lesson Objectives">
    <p:spTree>
      <p:nvGrpSpPr>
        <p:cNvPr id="1" name="Shape 345"/>
        <p:cNvGrpSpPr/>
        <p:nvPr/>
      </p:nvGrpSpPr>
      <p:grpSpPr>
        <a:xfrm>
          <a:off x="0" y="0"/>
          <a:ext cx="0" cy="0"/>
          <a:chOff x="0" y="0"/>
          <a:chExt cx="0" cy="0"/>
        </a:xfrm>
      </p:grpSpPr>
      <p:sp>
        <p:nvSpPr>
          <p:cNvPr id="346" name="Google Shape;346;p37"/>
          <p:cNvSpPr/>
          <p:nvPr/>
        </p:nvSpPr>
        <p:spPr>
          <a:xfrm>
            <a:off x="605507" y="1350215"/>
            <a:ext cx="8074800" cy="4519200"/>
          </a:xfrm>
          <a:prstGeom prst="rightArrow">
            <a:avLst>
              <a:gd name="adj1" fmla="val 50000"/>
              <a:gd name="adj2" fmla="val 58031"/>
            </a:avLst>
          </a:prstGeom>
          <a:solidFill>
            <a:srgbClr val="D9EAD3"/>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347" name="Google Shape;347;p37"/>
          <p:cNvSpPr txBox="1">
            <a:spLocks noGrp="1"/>
          </p:cNvSpPr>
          <p:nvPr>
            <p:ph type="title"/>
          </p:nvPr>
        </p:nvSpPr>
        <p:spPr>
          <a:xfrm>
            <a:off x="0" y="0"/>
            <a:ext cx="9144000" cy="8136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algn="ctr" rtl="0">
              <a:spcBef>
                <a:spcPts val="0"/>
              </a:spcBef>
              <a:spcAft>
                <a:spcPts val="0"/>
              </a:spcAft>
              <a:buSzPts val="3600"/>
              <a:buNone/>
              <a:defRPr sz="3600" b="1" u="sng"/>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348" name="Google Shape;348;p37"/>
          <p:cNvSpPr txBox="1"/>
          <p:nvPr/>
        </p:nvSpPr>
        <p:spPr>
          <a:xfrm>
            <a:off x="38782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alibri"/>
                <a:ea typeface="Calibri"/>
                <a:cs typeface="Calibri"/>
                <a:sym typeface="Calibri"/>
              </a:rPr>
              <a:t>To Be Able To….</a:t>
            </a:r>
            <a:endParaRPr>
              <a:solidFill>
                <a:schemeClr val="dk2"/>
              </a:solidFill>
            </a:endParaRPr>
          </a:p>
        </p:txBody>
      </p:sp>
      <p:sp>
        <p:nvSpPr>
          <p:cNvPr id="349" name="Google Shape;349;p37"/>
          <p:cNvSpPr txBox="1">
            <a:spLocks noGrp="1"/>
          </p:cNvSpPr>
          <p:nvPr>
            <p:ph type="title" idx="2"/>
          </p:nvPr>
        </p:nvSpPr>
        <p:spPr>
          <a:xfrm>
            <a:off x="197750" y="1514950"/>
            <a:ext cx="3196200" cy="3157800"/>
          </a:xfrm>
          <a:prstGeom prst="rect">
            <a:avLst/>
          </a:prstGeom>
          <a:noFill/>
          <a:ln w="152400" cap="flat" cmpd="sng">
            <a:solidFill>
              <a:schemeClr val="dk2"/>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None/>
              <a:defRPr sz="28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350" name="Google Shape;350;p37"/>
          <p:cNvSpPr txBox="1">
            <a:spLocks noGrp="1"/>
          </p:cNvSpPr>
          <p:nvPr>
            <p:ph type="title" idx="3"/>
          </p:nvPr>
        </p:nvSpPr>
        <p:spPr>
          <a:xfrm>
            <a:off x="3660800" y="1519174"/>
            <a:ext cx="5322300" cy="3157800"/>
          </a:xfrm>
          <a:prstGeom prst="rect">
            <a:avLst/>
          </a:prstGeom>
          <a:noFill/>
          <a:ln w="152400" cap="flat" cmpd="sng">
            <a:solidFill>
              <a:srgbClr val="00FFFF"/>
            </a:solidFill>
            <a:prstDash val="solid"/>
            <a:round/>
            <a:headEnd type="none" w="sm" len="sm"/>
            <a:tailEnd type="none" w="sm" len="sm"/>
          </a:ln>
        </p:spPr>
        <p:txBody>
          <a:bodyPr spcFirstLastPara="1" wrap="square" lIns="91425" tIns="91425" rIns="91425" bIns="91425" anchor="ctr" anchorCtr="0"/>
          <a:lstStyle>
            <a:lvl1pPr lvl="0" rtl="0">
              <a:spcBef>
                <a:spcPts val="0"/>
              </a:spcBef>
              <a:spcAft>
                <a:spcPts val="0"/>
              </a:spcAft>
              <a:buSzPts val="2800"/>
              <a:buChar char="●"/>
              <a:defRPr sz="2800" b="1"/>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351" name="Google Shape;351;p37"/>
          <p:cNvSpPr txBox="1">
            <a:spLocks noGrp="1"/>
          </p:cNvSpPr>
          <p:nvPr>
            <p:ph type="title" idx="4"/>
          </p:nvPr>
        </p:nvSpPr>
        <p:spPr>
          <a:xfrm>
            <a:off x="156125" y="5387275"/>
            <a:ext cx="8842800" cy="1347300"/>
          </a:xfrm>
          <a:prstGeom prst="rect">
            <a:avLst/>
          </a:prstGeom>
          <a:noFill/>
          <a:ln w="152400" cap="flat" cmpd="sng">
            <a:solidFill>
              <a:srgbClr val="00FF00"/>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Char char="●"/>
              <a:defRPr sz="2800" b="1"/>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352" name="Google Shape;352;p37"/>
          <p:cNvSpPr txBox="1"/>
          <p:nvPr/>
        </p:nvSpPr>
        <p:spPr>
          <a:xfrm>
            <a:off x="2206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alibri"/>
                <a:ea typeface="Calibri"/>
                <a:cs typeface="Calibri"/>
                <a:sym typeface="Calibri"/>
              </a:rPr>
              <a:t>Glossary</a:t>
            </a:r>
            <a:endParaRPr>
              <a:solidFill>
                <a:schemeClr val="dk2"/>
              </a:solidFill>
            </a:endParaRPr>
          </a:p>
        </p:txBody>
      </p:sp>
      <p:sp>
        <p:nvSpPr>
          <p:cNvPr id="353" name="Google Shape;353;p37"/>
          <p:cNvSpPr txBox="1"/>
          <p:nvPr/>
        </p:nvSpPr>
        <p:spPr>
          <a:xfrm>
            <a:off x="206275" y="4676878"/>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alibri"/>
                <a:ea typeface="Calibri"/>
                <a:cs typeface="Calibri"/>
                <a:sym typeface="Calibri"/>
              </a:rPr>
              <a:t>Assessment task</a:t>
            </a:r>
            <a:endParaRPr>
              <a:solidFill>
                <a:schemeClr val="dk2"/>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4"/>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 minute timer">
  <p:cSld name="TITLE_AND_BODY_3">
    <p:spTree>
      <p:nvGrpSpPr>
        <p:cNvPr id="1" name="Shape 355"/>
        <p:cNvGrpSpPr/>
        <p:nvPr/>
      </p:nvGrpSpPr>
      <p:grpSpPr>
        <a:xfrm>
          <a:off x="0" y="0"/>
          <a:ext cx="0" cy="0"/>
          <a:chOff x="0" y="0"/>
          <a:chExt cx="0" cy="0"/>
        </a:xfrm>
      </p:grpSpPr>
      <p:sp>
        <p:nvSpPr>
          <p:cNvPr id="356" name="Google Shape;356;p39"/>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357" name="Google Shape;357;p39"/>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358" name="Google Shape;358;p39" descr="This countdown timer is silent until it reaches 0:00, then makes a gentle siren sound." title="1 Minute Timer">
            <a:hlinkClick r:id="rId2"/>
          </p:cNvPr>
          <p:cNvPicPr preferRelativeResize="0"/>
          <p:nvPr/>
        </p:nvPicPr>
        <p:blipFill>
          <a:blip r:embed="rId3">
            <a:alphaModFix/>
          </a:blip>
          <a:stretch>
            <a:fillRect/>
          </a:stretch>
        </p:blipFill>
        <p:spPr>
          <a:xfrm>
            <a:off x="6223900" y="0"/>
            <a:ext cx="2920100" cy="21900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2 minute timer">
  <p:cSld name="TITLE_AND_BODY_3_2">
    <p:spTree>
      <p:nvGrpSpPr>
        <p:cNvPr id="1" name="Shape 359"/>
        <p:cNvGrpSpPr/>
        <p:nvPr/>
      </p:nvGrpSpPr>
      <p:grpSpPr>
        <a:xfrm>
          <a:off x="0" y="0"/>
          <a:ext cx="0" cy="0"/>
          <a:chOff x="0" y="0"/>
          <a:chExt cx="0" cy="0"/>
        </a:xfrm>
      </p:grpSpPr>
      <p:sp>
        <p:nvSpPr>
          <p:cNvPr id="360" name="Google Shape;360;p40"/>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361" name="Google Shape;361;p40"/>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362" name="Google Shape;362;p40" descr="This countdown timer is silent until it reaches 0:00, then makes a gentle siren sound." title="2 Minute Timer">
            <a:hlinkClick r:id="rId2"/>
          </p:cNvPr>
          <p:cNvPicPr preferRelativeResize="0"/>
          <p:nvPr/>
        </p:nvPicPr>
        <p:blipFill>
          <a:blip r:embed="rId3">
            <a:alphaModFix/>
          </a:blip>
          <a:stretch>
            <a:fillRect/>
          </a:stretch>
        </p:blipFill>
        <p:spPr>
          <a:xfrm>
            <a:off x="6314475" y="0"/>
            <a:ext cx="2829524" cy="21221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minute timer">
  <p:cSld name="TITLE_AND_BODY_3_2_1">
    <p:spTree>
      <p:nvGrpSpPr>
        <p:cNvPr id="1" name="Shape 363"/>
        <p:cNvGrpSpPr/>
        <p:nvPr/>
      </p:nvGrpSpPr>
      <p:grpSpPr>
        <a:xfrm>
          <a:off x="0" y="0"/>
          <a:ext cx="0" cy="0"/>
          <a:chOff x="0" y="0"/>
          <a:chExt cx="0" cy="0"/>
        </a:xfrm>
      </p:grpSpPr>
      <p:sp>
        <p:nvSpPr>
          <p:cNvPr id="364" name="Google Shape;364;p41"/>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365" name="Google Shape;365;p41"/>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366" name="Google Shape;366;p41" descr="This countdown timer is silent until it reaches 0:00, then makes a gentle siren sound." title="4 Minute Timer">
            <a:hlinkClick r:id="rId2"/>
          </p:cNvPr>
          <p:cNvPicPr preferRelativeResize="0"/>
          <p:nvPr/>
        </p:nvPicPr>
        <p:blipFill>
          <a:blip r:embed="rId3">
            <a:alphaModFix/>
          </a:blip>
          <a:stretch>
            <a:fillRect/>
          </a:stretch>
        </p:blipFill>
        <p:spPr>
          <a:xfrm>
            <a:off x="6133175" y="0"/>
            <a:ext cx="3010825" cy="225811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 minute timer">
  <p:cSld name="TITLE_AND_BODY_3_2_1_1">
    <p:spTree>
      <p:nvGrpSpPr>
        <p:cNvPr id="1" name="Shape 367"/>
        <p:cNvGrpSpPr/>
        <p:nvPr/>
      </p:nvGrpSpPr>
      <p:grpSpPr>
        <a:xfrm>
          <a:off x="0" y="0"/>
          <a:ext cx="0" cy="0"/>
          <a:chOff x="0" y="0"/>
          <a:chExt cx="0" cy="0"/>
        </a:xfrm>
      </p:grpSpPr>
      <p:sp>
        <p:nvSpPr>
          <p:cNvPr id="368" name="Google Shape;368;p42"/>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369" name="Google Shape;369;p42"/>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370" name="Google Shape;370;p42" descr="This countdown timer is silent until it reaches 0:00, then makes a gentle siren sound." title="5 Minute Timer">
            <a:hlinkClick r:id="rId2"/>
          </p:cNvPr>
          <p:cNvPicPr preferRelativeResize="0"/>
          <p:nvPr/>
        </p:nvPicPr>
        <p:blipFill>
          <a:blip r:embed="rId3">
            <a:alphaModFix/>
          </a:blip>
          <a:stretch>
            <a:fillRect/>
          </a:stretch>
        </p:blipFill>
        <p:spPr>
          <a:xfrm>
            <a:off x="6133163" y="0"/>
            <a:ext cx="3010825" cy="2258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omework time">
  <p:cSld name="TITLE_AND_BODY_2">
    <p:spTree>
      <p:nvGrpSpPr>
        <p:cNvPr id="1" name="Shape 82"/>
        <p:cNvGrpSpPr/>
        <p:nvPr/>
      </p:nvGrpSpPr>
      <p:grpSpPr>
        <a:xfrm>
          <a:off x="0" y="0"/>
          <a:ext cx="0" cy="0"/>
          <a:chOff x="0" y="0"/>
          <a:chExt cx="0" cy="0"/>
        </a:xfrm>
      </p:grpSpPr>
      <p:pic>
        <p:nvPicPr>
          <p:cNvPr id="83" name="Google Shape;83;p5"/>
          <p:cNvPicPr preferRelativeResize="0"/>
          <p:nvPr/>
        </p:nvPicPr>
        <p:blipFill rotWithShape="1">
          <a:blip r:embed="rId2">
            <a:alphaModFix/>
          </a:blip>
          <a:srcRect r="9788"/>
          <a:stretch/>
        </p:blipFill>
        <p:spPr>
          <a:xfrm>
            <a:off x="0" y="-111225"/>
            <a:ext cx="9144000" cy="4709700"/>
          </a:xfrm>
          <a:prstGeom prst="rect">
            <a:avLst/>
          </a:prstGeom>
          <a:noFill/>
          <a:ln>
            <a:noFill/>
          </a:ln>
        </p:spPr>
      </p:pic>
      <p:sp>
        <p:nvSpPr>
          <p:cNvPr id="84" name="Google Shape;84;p5"/>
          <p:cNvSpPr txBox="1">
            <a:spLocks noGrp="1"/>
          </p:cNvSpPr>
          <p:nvPr>
            <p:ph type="body" idx="1"/>
          </p:nvPr>
        </p:nvSpPr>
        <p:spPr>
          <a:xfrm>
            <a:off x="1836225" y="1292825"/>
            <a:ext cx="5913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
        <p:nvSpPr>
          <p:cNvPr id="85" name="Google Shape;85;p5"/>
          <p:cNvSpPr txBox="1"/>
          <p:nvPr/>
        </p:nvSpPr>
        <p:spPr>
          <a:xfrm rot="-5400000">
            <a:off x="-1989151" y="4803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4000" b="1" u="sng">
                <a:solidFill>
                  <a:schemeClr val="dk2"/>
                </a:solidFill>
                <a:latin typeface="Calibri"/>
                <a:ea typeface="Calibri"/>
                <a:cs typeface="Calibri"/>
                <a:sym typeface="Calibri"/>
              </a:rPr>
              <a:t>Science</a:t>
            </a:r>
            <a:endParaRPr sz="4000">
              <a:solidFill>
                <a:schemeClr val="dk2"/>
              </a:solidFill>
            </a:endParaRPr>
          </a:p>
        </p:txBody>
      </p:sp>
      <p:sp>
        <p:nvSpPr>
          <p:cNvPr id="86" name="Google Shape;86;p5"/>
          <p:cNvSpPr txBox="1">
            <a:spLocks noGrp="1"/>
          </p:cNvSpPr>
          <p:nvPr>
            <p:ph type="body" idx="2"/>
          </p:nvPr>
        </p:nvSpPr>
        <p:spPr>
          <a:xfrm>
            <a:off x="7856025" y="1292825"/>
            <a:ext cx="1221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 minute timer">
  <p:cSld name="TITLE_AND_BODY_3_1">
    <p:spTree>
      <p:nvGrpSpPr>
        <p:cNvPr id="1" name="Shape 371"/>
        <p:cNvGrpSpPr/>
        <p:nvPr/>
      </p:nvGrpSpPr>
      <p:grpSpPr>
        <a:xfrm>
          <a:off x="0" y="0"/>
          <a:ext cx="0" cy="0"/>
          <a:chOff x="0" y="0"/>
          <a:chExt cx="0" cy="0"/>
        </a:xfrm>
      </p:grpSpPr>
      <p:sp>
        <p:nvSpPr>
          <p:cNvPr id="372" name="Google Shape;372;p43"/>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373" name="Google Shape;373;p43"/>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374" name="Google Shape;374;p43" descr="This countdown timer is silent until it reaches 0:00, then makes a gentle siren sound." title="10 Minute Timer">
            <a:hlinkClick r:id="rId2"/>
          </p:cNvPr>
          <p:cNvPicPr preferRelativeResize="0"/>
          <p:nvPr/>
        </p:nvPicPr>
        <p:blipFill>
          <a:blip r:embed="rId3">
            <a:alphaModFix/>
          </a:blip>
          <a:stretch>
            <a:fillRect/>
          </a:stretch>
        </p:blipFill>
        <p:spPr>
          <a:xfrm>
            <a:off x="6488505" y="0"/>
            <a:ext cx="2655508" cy="19916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430"/>
        <p:cNvGrpSpPr/>
        <p:nvPr/>
      </p:nvGrpSpPr>
      <p:grpSpPr>
        <a:xfrm>
          <a:off x="0" y="0"/>
          <a:ext cx="0" cy="0"/>
          <a:chOff x="0" y="0"/>
          <a:chExt cx="0" cy="0"/>
        </a:xfrm>
      </p:grpSpPr>
      <p:sp>
        <p:nvSpPr>
          <p:cNvPr id="431" name="Google Shape;431;p45"/>
          <p:cNvSpPr txBox="1">
            <a:spLocks noGrp="1"/>
          </p:cNvSpPr>
          <p:nvPr>
            <p:ph type="subTitle" idx="1"/>
          </p:nvPr>
        </p:nvSpPr>
        <p:spPr>
          <a:xfrm>
            <a:off x="399075" y="1601525"/>
            <a:ext cx="7882800" cy="462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2800"/>
              <a:buNone/>
              <a:defRPr b="1" u="sng">
                <a:solidFill>
                  <a:schemeClr val="dk2"/>
                </a:solidFill>
              </a:defRPr>
            </a:lvl1pPr>
            <a:lvl2pPr marL="0" marR="0" lvl="1" indent="0" algn="l" rtl="0">
              <a:lnSpc>
                <a:spcPct val="100000"/>
              </a:lnSpc>
              <a:spcBef>
                <a:spcPts val="0"/>
              </a:spcBef>
              <a:spcAft>
                <a:spcPts val="0"/>
              </a:spcAft>
              <a:buClr>
                <a:schemeClr val="lt1"/>
              </a:buClr>
              <a:buSzPts val="2800"/>
              <a:buNone/>
              <a:defRPr/>
            </a:lvl2pPr>
            <a:lvl3pPr marL="0" marR="0" lvl="2" indent="0" algn="l" rtl="0">
              <a:lnSpc>
                <a:spcPct val="100000"/>
              </a:lnSpc>
              <a:spcBef>
                <a:spcPts val="0"/>
              </a:spcBef>
              <a:spcAft>
                <a:spcPts val="0"/>
              </a:spcAft>
              <a:buClr>
                <a:schemeClr val="lt1"/>
              </a:buClr>
              <a:buSzPts val="2800"/>
              <a:buNone/>
              <a:defRPr/>
            </a:lvl3pPr>
            <a:lvl4pPr marL="0" marR="0" lvl="3" indent="0" algn="l" rtl="0">
              <a:lnSpc>
                <a:spcPct val="100000"/>
              </a:lnSpc>
              <a:spcBef>
                <a:spcPts val="0"/>
              </a:spcBef>
              <a:spcAft>
                <a:spcPts val="0"/>
              </a:spcAft>
              <a:buClr>
                <a:schemeClr val="lt1"/>
              </a:buClr>
              <a:buSzPts val="2800"/>
              <a:buNone/>
              <a:defRPr/>
            </a:lvl4pPr>
            <a:lvl5pPr marL="0" marR="0" lvl="4" indent="0" algn="l" rtl="0">
              <a:lnSpc>
                <a:spcPct val="100000"/>
              </a:lnSpc>
              <a:spcBef>
                <a:spcPts val="0"/>
              </a:spcBef>
              <a:spcAft>
                <a:spcPts val="0"/>
              </a:spcAft>
              <a:buClr>
                <a:schemeClr val="lt1"/>
              </a:buClr>
              <a:buSzPts val="2800"/>
              <a:buNone/>
              <a:defRPr/>
            </a:lvl5pPr>
            <a:lvl6pPr marL="0" marR="0" lvl="5" indent="0" algn="l" rtl="0">
              <a:lnSpc>
                <a:spcPct val="100000"/>
              </a:lnSpc>
              <a:spcBef>
                <a:spcPts val="0"/>
              </a:spcBef>
              <a:spcAft>
                <a:spcPts val="0"/>
              </a:spcAft>
              <a:buClr>
                <a:schemeClr val="lt1"/>
              </a:buClr>
              <a:buSzPts val="2800"/>
              <a:buNone/>
              <a:defRPr/>
            </a:lvl6pPr>
            <a:lvl7pPr marL="0" marR="0" lvl="6" indent="0" algn="l" rtl="0">
              <a:lnSpc>
                <a:spcPct val="100000"/>
              </a:lnSpc>
              <a:spcBef>
                <a:spcPts val="0"/>
              </a:spcBef>
              <a:spcAft>
                <a:spcPts val="0"/>
              </a:spcAft>
              <a:buClr>
                <a:schemeClr val="lt1"/>
              </a:buClr>
              <a:buSzPts val="2800"/>
              <a:buNone/>
              <a:defRPr/>
            </a:lvl7pPr>
            <a:lvl8pPr marL="0" marR="0" lvl="7" indent="0" algn="l" rtl="0">
              <a:lnSpc>
                <a:spcPct val="100000"/>
              </a:lnSpc>
              <a:spcBef>
                <a:spcPts val="0"/>
              </a:spcBef>
              <a:spcAft>
                <a:spcPts val="0"/>
              </a:spcAft>
              <a:buClr>
                <a:schemeClr val="lt1"/>
              </a:buClr>
              <a:buSzPts val="2800"/>
              <a:buNone/>
              <a:defRPr/>
            </a:lvl8pPr>
            <a:lvl9pPr marL="0" marR="0" lvl="8" indent="0" algn="l" rtl="0">
              <a:lnSpc>
                <a:spcPct val="100000"/>
              </a:lnSpc>
              <a:spcBef>
                <a:spcPts val="0"/>
              </a:spcBef>
              <a:spcAft>
                <a:spcPts val="0"/>
              </a:spcAft>
              <a:buClr>
                <a:schemeClr val="lt1"/>
              </a:buClr>
              <a:buSzPts val="2800"/>
              <a:buNone/>
              <a:defRPr/>
            </a:lvl9pPr>
          </a:lstStyle>
          <a:p>
            <a:endParaRPr/>
          </a:p>
        </p:txBody>
      </p:sp>
      <p:sp>
        <p:nvSpPr>
          <p:cNvPr id="432" name="Google Shape;432;p45"/>
          <p:cNvSpPr txBox="1">
            <a:spLocks noGrp="1"/>
          </p:cNvSpPr>
          <p:nvPr>
            <p:ph type="title"/>
          </p:nvPr>
        </p:nvSpPr>
        <p:spPr>
          <a:xfrm>
            <a:off x="0" y="0"/>
            <a:ext cx="9144000" cy="15252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t" anchorCtr="0"/>
          <a:lstStyle>
            <a:lvl1pPr lvl="0" algn="ctr" rtl="0">
              <a:spcBef>
                <a:spcPts val="0"/>
              </a:spcBef>
              <a:spcAft>
                <a:spcPts val="0"/>
              </a:spcAft>
              <a:buClr>
                <a:schemeClr val="dk2"/>
              </a:buClr>
              <a:buSzPts val="4000"/>
              <a:buNone/>
              <a:defRPr sz="4000" b="1" u="sng">
                <a:solidFill>
                  <a:schemeClr val="dk2"/>
                </a:solidFill>
              </a:defRPr>
            </a:lvl1pPr>
            <a:lvl2pPr lvl="1" algn="ctr" rtl="0">
              <a:spcBef>
                <a:spcPts val="0"/>
              </a:spcBef>
              <a:spcAft>
                <a:spcPts val="0"/>
              </a:spcAft>
              <a:buClr>
                <a:schemeClr val="dk2"/>
              </a:buClr>
              <a:buSzPts val="4000"/>
              <a:buNone/>
              <a:defRPr sz="4000" u="sng">
                <a:solidFill>
                  <a:schemeClr val="dk2"/>
                </a:solidFill>
              </a:defRPr>
            </a:lvl2pPr>
            <a:lvl3pPr lvl="2" algn="ctr" rtl="0">
              <a:spcBef>
                <a:spcPts val="0"/>
              </a:spcBef>
              <a:spcAft>
                <a:spcPts val="0"/>
              </a:spcAft>
              <a:buClr>
                <a:schemeClr val="dk2"/>
              </a:buClr>
              <a:buSzPts val="4000"/>
              <a:buNone/>
              <a:defRPr sz="4000" u="sng">
                <a:solidFill>
                  <a:schemeClr val="dk2"/>
                </a:solidFill>
              </a:defRPr>
            </a:lvl3pPr>
            <a:lvl4pPr lvl="3" algn="ctr" rtl="0">
              <a:spcBef>
                <a:spcPts val="0"/>
              </a:spcBef>
              <a:spcAft>
                <a:spcPts val="0"/>
              </a:spcAft>
              <a:buClr>
                <a:schemeClr val="dk2"/>
              </a:buClr>
              <a:buSzPts val="4000"/>
              <a:buNone/>
              <a:defRPr sz="4000" u="sng">
                <a:solidFill>
                  <a:schemeClr val="dk2"/>
                </a:solidFill>
              </a:defRPr>
            </a:lvl4pPr>
            <a:lvl5pPr lvl="4" algn="ctr" rtl="0">
              <a:spcBef>
                <a:spcPts val="0"/>
              </a:spcBef>
              <a:spcAft>
                <a:spcPts val="0"/>
              </a:spcAft>
              <a:buClr>
                <a:schemeClr val="dk2"/>
              </a:buClr>
              <a:buSzPts val="4000"/>
              <a:buNone/>
              <a:defRPr sz="4000" u="sng">
                <a:solidFill>
                  <a:schemeClr val="dk2"/>
                </a:solidFill>
              </a:defRPr>
            </a:lvl5pPr>
            <a:lvl6pPr lvl="5" algn="ctr" rtl="0">
              <a:spcBef>
                <a:spcPts val="0"/>
              </a:spcBef>
              <a:spcAft>
                <a:spcPts val="0"/>
              </a:spcAft>
              <a:buClr>
                <a:schemeClr val="dk2"/>
              </a:buClr>
              <a:buSzPts val="4000"/>
              <a:buNone/>
              <a:defRPr sz="4000" u="sng">
                <a:solidFill>
                  <a:schemeClr val="dk2"/>
                </a:solidFill>
              </a:defRPr>
            </a:lvl6pPr>
            <a:lvl7pPr lvl="6" algn="ctr" rtl="0">
              <a:spcBef>
                <a:spcPts val="0"/>
              </a:spcBef>
              <a:spcAft>
                <a:spcPts val="0"/>
              </a:spcAft>
              <a:buClr>
                <a:schemeClr val="dk2"/>
              </a:buClr>
              <a:buSzPts val="4000"/>
              <a:buNone/>
              <a:defRPr sz="4000" u="sng">
                <a:solidFill>
                  <a:schemeClr val="dk2"/>
                </a:solidFill>
              </a:defRPr>
            </a:lvl7pPr>
            <a:lvl8pPr lvl="7" algn="ctr" rtl="0">
              <a:spcBef>
                <a:spcPts val="0"/>
              </a:spcBef>
              <a:spcAft>
                <a:spcPts val="0"/>
              </a:spcAft>
              <a:buClr>
                <a:schemeClr val="dk2"/>
              </a:buClr>
              <a:buSzPts val="4000"/>
              <a:buNone/>
              <a:defRPr sz="4000" u="sng">
                <a:solidFill>
                  <a:schemeClr val="dk2"/>
                </a:solidFill>
              </a:defRPr>
            </a:lvl8pPr>
            <a:lvl9pPr lvl="8" algn="ctr" rtl="0">
              <a:spcBef>
                <a:spcPts val="0"/>
              </a:spcBef>
              <a:spcAft>
                <a:spcPts val="0"/>
              </a:spcAft>
              <a:buClr>
                <a:schemeClr val="dk2"/>
              </a:buClr>
              <a:buSzPts val="4000"/>
              <a:buNone/>
              <a:defRPr sz="4000" u="sng">
                <a:solidFill>
                  <a:schemeClr val="dk2"/>
                </a:solidFill>
              </a:defRPr>
            </a:lvl9pPr>
          </a:lstStyle>
          <a:p>
            <a:endParaRPr/>
          </a:p>
        </p:txBody>
      </p:sp>
      <p:sp>
        <p:nvSpPr>
          <p:cNvPr id="433" name="Google Shape;433;p45"/>
          <p:cNvSpPr/>
          <p:nvPr/>
        </p:nvSpPr>
        <p:spPr>
          <a:xfrm>
            <a:off x="7188900" y="4938200"/>
            <a:ext cx="2107500" cy="2107500"/>
          </a:xfrm>
          <a:prstGeom prst="ellipse">
            <a:avLst/>
          </a:prstGeom>
          <a:solidFill>
            <a:srgbClr val="9900FF"/>
          </a:solidFill>
          <a:ln w="152400" cap="flat" cmpd="sng">
            <a:solidFill>
              <a:srgbClr val="F3F3F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i="1">
                <a:solidFill>
                  <a:srgbClr val="F3F3F3"/>
                </a:solidFill>
              </a:rPr>
              <a:t>Spot check!</a:t>
            </a:r>
            <a:endParaRPr sz="3200" b="1" i="1">
              <a:solidFill>
                <a:srgbClr val="F3F3F3"/>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Unit overview">
  <p:cSld name="Unit overview">
    <p:spTree>
      <p:nvGrpSpPr>
        <p:cNvPr id="1" name="Shape 434"/>
        <p:cNvGrpSpPr/>
        <p:nvPr/>
      </p:nvGrpSpPr>
      <p:grpSpPr>
        <a:xfrm>
          <a:off x="0" y="0"/>
          <a:ext cx="0" cy="0"/>
          <a:chOff x="0" y="0"/>
          <a:chExt cx="0" cy="0"/>
        </a:xfrm>
      </p:grpSpPr>
      <p:sp>
        <p:nvSpPr>
          <p:cNvPr id="435" name="Google Shape;435;p46"/>
          <p:cNvSpPr/>
          <p:nvPr/>
        </p:nvSpPr>
        <p:spPr>
          <a:xfrm>
            <a:off x="2835887" y="2444525"/>
            <a:ext cx="3167424" cy="1903392"/>
          </a:xfrm>
          <a:prstGeom prst="cloud">
            <a:avLst/>
          </a:prstGeom>
          <a:solidFill>
            <a:srgbClr val="A2C4C9"/>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36" name="Google Shape;436;p46"/>
          <p:cNvSpPr/>
          <p:nvPr/>
        </p:nvSpPr>
        <p:spPr>
          <a:xfrm>
            <a:off x="266475" y="297200"/>
            <a:ext cx="2600700" cy="2513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37" name="Google Shape;437;p46"/>
          <p:cNvSpPr/>
          <p:nvPr/>
        </p:nvSpPr>
        <p:spPr>
          <a:xfrm>
            <a:off x="101725" y="3761075"/>
            <a:ext cx="3197100" cy="2765700"/>
          </a:xfrm>
          <a:prstGeom prst="triangle">
            <a:avLst>
              <a:gd name="adj" fmla="val 50000"/>
            </a:avLst>
          </a:prstGeom>
          <a:solidFill>
            <a:srgbClr val="FFFF00"/>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38" name="Google Shape;438;p46"/>
          <p:cNvSpPr/>
          <p:nvPr/>
        </p:nvSpPr>
        <p:spPr>
          <a:xfrm>
            <a:off x="6048225" y="174350"/>
            <a:ext cx="2759400" cy="2759100"/>
          </a:xfrm>
          <a:prstGeom prst="ellipse">
            <a:avLst/>
          </a:prstGeom>
          <a:solidFill>
            <a:srgbClr val="00FFFF"/>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39" name="Google Shape;439;p46"/>
          <p:cNvSpPr/>
          <p:nvPr/>
        </p:nvSpPr>
        <p:spPr>
          <a:xfrm>
            <a:off x="5839200" y="3558025"/>
            <a:ext cx="3197100" cy="3197100"/>
          </a:xfrm>
          <a:prstGeom prst="diamond">
            <a:avLst/>
          </a:prstGeom>
          <a:solidFill>
            <a:srgbClr val="00FF00"/>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40" name="Google Shape;440;p46"/>
          <p:cNvSpPr txBox="1">
            <a:spLocks noGrp="1"/>
          </p:cNvSpPr>
          <p:nvPr>
            <p:ph type="body" idx="1"/>
          </p:nvPr>
        </p:nvSpPr>
        <p:spPr>
          <a:xfrm>
            <a:off x="266375" y="297100"/>
            <a:ext cx="2600700" cy="2513700"/>
          </a:xfrm>
          <a:prstGeom prst="rect">
            <a:avLst/>
          </a:prstGeom>
          <a:solidFill>
            <a:srgbClr val="FF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441" name="Google Shape;441;p46"/>
          <p:cNvSpPr txBox="1">
            <a:spLocks noGrp="1"/>
          </p:cNvSpPr>
          <p:nvPr>
            <p:ph type="body" idx="2"/>
          </p:nvPr>
        </p:nvSpPr>
        <p:spPr>
          <a:xfrm>
            <a:off x="6127575" y="297200"/>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442" name="Google Shape;442;p46"/>
          <p:cNvSpPr txBox="1">
            <a:spLocks noGrp="1"/>
          </p:cNvSpPr>
          <p:nvPr>
            <p:ph type="body" idx="3"/>
          </p:nvPr>
        </p:nvSpPr>
        <p:spPr>
          <a:xfrm>
            <a:off x="6155700" y="389972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443" name="Google Shape;443;p46"/>
          <p:cNvSpPr txBox="1">
            <a:spLocks noGrp="1"/>
          </p:cNvSpPr>
          <p:nvPr>
            <p:ph type="body" idx="4"/>
          </p:nvPr>
        </p:nvSpPr>
        <p:spPr>
          <a:xfrm>
            <a:off x="399925" y="401277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444" name="Google Shape;444;p46"/>
          <p:cNvSpPr txBox="1">
            <a:spLocks noGrp="1"/>
          </p:cNvSpPr>
          <p:nvPr>
            <p:ph type="subTitle" idx="5"/>
          </p:nvPr>
        </p:nvSpPr>
        <p:spPr>
          <a:xfrm>
            <a:off x="3298825" y="2628950"/>
            <a:ext cx="2339400" cy="142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2800"/>
              <a:buFont typeface="Calibri"/>
              <a:buNone/>
              <a:defRPr/>
            </a:lvl1pPr>
            <a:lvl2pPr marL="0" marR="0" lvl="1" indent="0" algn="ctr" rtl="0">
              <a:lnSpc>
                <a:spcPct val="100000"/>
              </a:lnSpc>
              <a:spcBef>
                <a:spcPts val="0"/>
              </a:spcBef>
              <a:spcAft>
                <a:spcPts val="0"/>
              </a:spcAft>
              <a:buClr>
                <a:schemeClr val="dk2"/>
              </a:buClr>
              <a:buSzPts val="2800"/>
              <a:buFont typeface="Calibri"/>
              <a:buNone/>
              <a:defRPr/>
            </a:lvl2pPr>
            <a:lvl3pPr marL="0" marR="0" lvl="2" indent="0" algn="ctr" rtl="0">
              <a:lnSpc>
                <a:spcPct val="100000"/>
              </a:lnSpc>
              <a:spcBef>
                <a:spcPts val="0"/>
              </a:spcBef>
              <a:spcAft>
                <a:spcPts val="0"/>
              </a:spcAft>
              <a:buClr>
                <a:schemeClr val="dk2"/>
              </a:buClr>
              <a:buSzPts val="2800"/>
              <a:buFont typeface="Calibri"/>
              <a:buNone/>
              <a:defRPr/>
            </a:lvl3pPr>
            <a:lvl4pPr marL="0" marR="0" lvl="3" indent="0" algn="ctr" rtl="0">
              <a:lnSpc>
                <a:spcPct val="100000"/>
              </a:lnSpc>
              <a:spcBef>
                <a:spcPts val="0"/>
              </a:spcBef>
              <a:spcAft>
                <a:spcPts val="0"/>
              </a:spcAft>
              <a:buClr>
                <a:schemeClr val="dk2"/>
              </a:buClr>
              <a:buSzPts val="2800"/>
              <a:buFont typeface="Calibri"/>
              <a:buNone/>
              <a:defRPr/>
            </a:lvl4pPr>
            <a:lvl5pPr marL="0" marR="0" lvl="4" indent="0" algn="ctr" rtl="0">
              <a:lnSpc>
                <a:spcPct val="100000"/>
              </a:lnSpc>
              <a:spcBef>
                <a:spcPts val="0"/>
              </a:spcBef>
              <a:spcAft>
                <a:spcPts val="0"/>
              </a:spcAft>
              <a:buClr>
                <a:schemeClr val="dk2"/>
              </a:buClr>
              <a:buSzPts val="2800"/>
              <a:buFont typeface="Calibri"/>
              <a:buNone/>
              <a:defRPr/>
            </a:lvl5pPr>
            <a:lvl6pPr marL="0" marR="0" lvl="5" indent="0" algn="ctr" rtl="0">
              <a:lnSpc>
                <a:spcPct val="100000"/>
              </a:lnSpc>
              <a:spcBef>
                <a:spcPts val="0"/>
              </a:spcBef>
              <a:spcAft>
                <a:spcPts val="0"/>
              </a:spcAft>
              <a:buClr>
                <a:schemeClr val="dk2"/>
              </a:buClr>
              <a:buSzPts val="2800"/>
              <a:buFont typeface="Calibri"/>
              <a:buNone/>
              <a:defRPr/>
            </a:lvl6pPr>
            <a:lvl7pPr marL="0" marR="0" lvl="6" indent="0" algn="ctr" rtl="0">
              <a:lnSpc>
                <a:spcPct val="100000"/>
              </a:lnSpc>
              <a:spcBef>
                <a:spcPts val="0"/>
              </a:spcBef>
              <a:spcAft>
                <a:spcPts val="0"/>
              </a:spcAft>
              <a:buClr>
                <a:schemeClr val="dk2"/>
              </a:buClr>
              <a:buSzPts val="2800"/>
              <a:buFont typeface="Calibri"/>
              <a:buNone/>
              <a:defRPr/>
            </a:lvl7pPr>
            <a:lvl8pPr marL="0" marR="0" lvl="7" indent="0" algn="ctr" rtl="0">
              <a:lnSpc>
                <a:spcPct val="100000"/>
              </a:lnSpc>
              <a:spcBef>
                <a:spcPts val="0"/>
              </a:spcBef>
              <a:spcAft>
                <a:spcPts val="0"/>
              </a:spcAft>
              <a:buClr>
                <a:schemeClr val="dk2"/>
              </a:buClr>
              <a:buSzPts val="2800"/>
              <a:buFont typeface="Calibri"/>
              <a:buNone/>
              <a:defRPr/>
            </a:lvl8pPr>
            <a:lvl9pPr marL="0" marR="0" lvl="8" indent="0" algn="ctr" rtl="0">
              <a:lnSpc>
                <a:spcPct val="100000"/>
              </a:lnSpc>
              <a:spcBef>
                <a:spcPts val="0"/>
              </a:spcBef>
              <a:spcAft>
                <a:spcPts val="0"/>
              </a:spcAft>
              <a:buClr>
                <a:schemeClr val="dk2"/>
              </a:buClr>
              <a:buSzPts val="2800"/>
              <a:buFont typeface="Calibri"/>
              <a:buNone/>
              <a:defRPr/>
            </a:lvl9pPr>
          </a:lstStyle>
          <a:p>
            <a:endParaRPr/>
          </a:p>
        </p:txBody>
      </p:sp>
      <p:sp>
        <p:nvSpPr>
          <p:cNvPr id="445" name="Google Shape;445;p46"/>
          <p:cNvSpPr/>
          <p:nvPr/>
        </p:nvSpPr>
        <p:spPr>
          <a:xfrm rot="-8365150" flipH="1">
            <a:off x="5736256" y="3698791"/>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46" name="Google Shape;446;p46"/>
          <p:cNvSpPr/>
          <p:nvPr/>
        </p:nvSpPr>
        <p:spPr>
          <a:xfrm rot="8365150">
            <a:off x="2081570" y="3876716"/>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47" name="Google Shape;447;p46"/>
          <p:cNvSpPr/>
          <p:nvPr/>
        </p:nvSpPr>
        <p:spPr>
          <a:xfrm rot="2434850" flipH="1">
            <a:off x="2506845" y="2198508"/>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48" name="Google Shape;448;p46"/>
          <p:cNvSpPr/>
          <p:nvPr/>
        </p:nvSpPr>
        <p:spPr>
          <a:xfrm rot="-2434850">
            <a:off x="5576431" y="2151383"/>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9"/>
        <p:cNvGrpSpPr/>
        <p:nvPr/>
      </p:nvGrpSpPr>
      <p:grpSpPr>
        <a:xfrm>
          <a:off x="0" y="0"/>
          <a:ext cx="0" cy="0"/>
          <a:chOff x="0" y="0"/>
          <a:chExt cx="0" cy="0"/>
        </a:xfrm>
      </p:grpSpPr>
      <p:sp>
        <p:nvSpPr>
          <p:cNvPr id="450" name="Google Shape;450;p47"/>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451" name="Google Shape;451;p47"/>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omework time">
  <p:cSld name="TITLE_AND_BODY_2">
    <p:spTree>
      <p:nvGrpSpPr>
        <p:cNvPr id="1" name="Shape 452"/>
        <p:cNvGrpSpPr/>
        <p:nvPr/>
      </p:nvGrpSpPr>
      <p:grpSpPr>
        <a:xfrm>
          <a:off x="0" y="0"/>
          <a:ext cx="0" cy="0"/>
          <a:chOff x="0" y="0"/>
          <a:chExt cx="0" cy="0"/>
        </a:xfrm>
      </p:grpSpPr>
      <p:pic>
        <p:nvPicPr>
          <p:cNvPr id="453" name="Google Shape;453;p48"/>
          <p:cNvPicPr preferRelativeResize="0"/>
          <p:nvPr/>
        </p:nvPicPr>
        <p:blipFill rotWithShape="1">
          <a:blip r:embed="rId2">
            <a:alphaModFix/>
          </a:blip>
          <a:srcRect r="9788"/>
          <a:stretch/>
        </p:blipFill>
        <p:spPr>
          <a:xfrm>
            <a:off x="0" y="-111225"/>
            <a:ext cx="9144000" cy="4709700"/>
          </a:xfrm>
          <a:prstGeom prst="rect">
            <a:avLst/>
          </a:prstGeom>
          <a:noFill/>
          <a:ln>
            <a:noFill/>
          </a:ln>
        </p:spPr>
      </p:pic>
      <p:sp>
        <p:nvSpPr>
          <p:cNvPr id="454" name="Google Shape;454;p48"/>
          <p:cNvSpPr txBox="1">
            <a:spLocks noGrp="1"/>
          </p:cNvSpPr>
          <p:nvPr>
            <p:ph type="body" idx="1"/>
          </p:nvPr>
        </p:nvSpPr>
        <p:spPr>
          <a:xfrm>
            <a:off x="1836225" y="1292825"/>
            <a:ext cx="5913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
        <p:nvSpPr>
          <p:cNvPr id="455" name="Google Shape;455;p48"/>
          <p:cNvSpPr txBox="1"/>
          <p:nvPr/>
        </p:nvSpPr>
        <p:spPr>
          <a:xfrm rot="-5400000">
            <a:off x="-1989151" y="4803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4000" b="1" u="sng">
                <a:solidFill>
                  <a:schemeClr val="dk2"/>
                </a:solidFill>
                <a:latin typeface="Calibri"/>
                <a:ea typeface="Calibri"/>
                <a:cs typeface="Calibri"/>
                <a:sym typeface="Calibri"/>
              </a:rPr>
              <a:t>Science</a:t>
            </a:r>
            <a:endParaRPr sz="4000">
              <a:solidFill>
                <a:schemeClr val="dk2"/>
              </a:solidFill>
            </a:endParaRPr>
          </a:p>
        </p:txBody>
      </p:sp>
      <p:sp>
        <p:nvSpPr>
          <p:cNvPr id="456" name="Google Shape;456;p48"/>
          <p:cNvSpPr txBox="1">
            <a:spLocks noGrp="1"/>
          </p:cNvSpPr>
          <p:nvPr>
            <p:ph type="body" idx="2"/>
          </p:nvPr>
        </p:nvSpPr>
        <p:spPr>
          <a:xfrm>
            <a:off x="7856025" y="1292825"/>
            <a:ext cx="1221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 columns">
  <p:cSld name="TITLE_AND_BODY_1">
    <p:spTree>
      <p:nvGrpSpPr>
        <p:cNvPr id="1" name="Shape 457"/>
        <p:cNvGrpSpPr/>
        <p:nvPr/>
      </p:nvGrpSpPr>
      <p:grpSpPr>
        <a:xfrm>
          <a:off x="0" y="0"/>
          <a:ext cx="0" cy="0"/>
          <a:chOff x="0" y="0"/>
          <a:chExt cx="0" cy="0"/>
        </a:xfrm>
      </p:grpSpPr>
      <p:sp>
        <p:nvSpPr>
          <p:cNvPr id="458" name="Google Shape;458;p49"/>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459" name="Google Shape;459;p49"/>
          <p:cNvSpPr txBox="1">
            <a:spLocks noGrp="1"/>
          </p:cNvSpPr>
          <p:nvPr>
            <p:ph type="body" idx="1"/>
          </p:nvPr>
        </p:nvSpPr>
        <p:spPr>
          <a:xfrm>
            <a:off x="159825" y="988025"/>
            <a:ext cx="4252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460" name="Google Shape;460;p49"/>
          <p:cNvSpPr txBox="1">
            <a:spLocks noGrp="1"/>
          </p:cNvSpPr>
          <p:nvPr>
            <p:ph type="body" idx="2"/>
          </p:nvPr>
        </p:nvSpPr>
        <p:spPr>
          <a:xfrm>
            <a:off x="4655625" y="988025"/>
            <a:ext cx="4348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lumns and headings">
  <p:cSld name="TITLE_AND_BODY_1_1">
    <p:spTree>
      <p:nvGrpSpPr>
        <p:cNvPr id="1" name="Shape 461"/>
        <p:cNvGrpSpPr/>
        <p:nvPr/>
      </p:nvGrpSpPr>
      <p:grpSpPr>
        <a:xfrm>
          <a:off x="0" y="0"/>
          <a:ext cx="0" cy="0"/>
          <a:chOff x="0" y="0"/>
          <a:chExt cx="0" cy="0"/>
        </a:xfrm>
      </p:grpSpPr>
      <p:sp>
        <p:nvSpPr>
          <p:cNvPr id="462" name="Google Shape;462;p50"/>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463" name="Google Shape;463;p50"/>
          <p:cNvSpPr txBox="1">
            <a:spLocks noGrp="1"/>
          </p:cNvSpPr>
          <p:nvPr>
            <p:ph type="body" idx="1"/>
          </p:nvPr>
        </p:nvSpPr>
        <p:spPr>
          <a:xfrm>
            <a:off x="159825" y="1486700"/>
            <a:ext cx="4252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464" name="Google Shape;464;p50"/>
          <p:cNvSpPr txBox="1">
            <a:spLocks noGrp="1"/>
          </p:cNvSpPr>
          <p:nvPr>
            <p:ph type="body" idx="2"/>
          </p:nvPr>
        </p:nvSpPr>
        <p:spPr>
          <a:xfrm>
            <a:off x="4655625" y="1486625"/>
            <a:ext cx="4348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465" name="Google Shape;465;p50"/>
          <p:cNvSpPr txBox="1">
            <a:spLocks noGrp="1"/>
          </p:cNvSpPr>
          <p:nvPr>
            <p:ph type="body" idx="3"/>
          </p:nvPr>
        </p:nvSpPr>
        <p:spPr>
          <a:xfrm>
            <a:off x="159825" y="911825"/>
            <a:ext cx="4252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
        <p:nvSpPr>
          <p:cNvPr id="466" name="Google Shape;466;p50"/>
          <p:cNvSpPr txBox="1">
            <a:spLocks noGrp="1"/>
          </p:cNvSpPr>
          <p:nvPr>
            <p:ph type="body" idx="4"/>
          </p:nvPr>
        </p:nvSpPr>
        <p:spPr>
          <a:xfrm>
            <a:off x="4655625" y="911825"/>
            <a:ext cx="4348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esson Objectives">
  <p:cSld name="Lesson Objectives">
    <p:spTree>
      <p:nvGrpSpPr>
        <p:cNvPr id="1" name="Shape 467"/>
        <p:cNvGrpSpPr/>
        <p:nvPr/>
      </p:nvGrpSpPr>
      <p:grpSpPr>
        <a:xfrm>
          <a:off x="0" y="0"/>
          <a:ext cx="0" cy="0"/>
          <a:chOff x="0" y="0"/>
          <a:chExt cx="0" cy="0"/>
        </a:xfrm>
      </p:grpSpPr>
      <p:sp>
        <p:nvSpPr>
          <p:cNvPr id="468" name="Google Shape;468;p51"/>
          <p:cNvSpPr/>
          <p:nvPr/>
        </p:nvSpPr>
        <p:spPr>
          <a:xfrm>
            <a:off x="605507" y="1350215"/>
            <a:ext cx="8074800" cy="4519200"/>
          </a:xfrm>
          <a:prstGeom prst="rightArrow">
            <a:avLst>
              <a:gd name="adj1" fmla="val 50000"/>
              <a:gd name="adj2" fmla="val 58031"/>
            </a:avLst>
          </a:prstGeom>
          <a:solidFill>
            <a:srgbClr val="D9EAD3"/>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469" name="Google Shape;469;p51"/>
          <p:cNvSpPr txBox="1">
            <a:spLocks noGrp="1"/>
          </p:cNvSpPr>
          <p:nvPr>
            <p:ph type="title"/>
          </p:nvPr>
        </p:nvSpPr>
        <p:spPr>
          <a:xfrm>
            <a:off x="0" y="0"/>
            <a:ext cx="9144000" cy="8136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algn="ctr" rtl="0">
              <a:spcBef>
                <a:spcPts val="0"/>
              </a:spcBef>
              <a:spcAft>
                <a:spcPts val="0"/>
              </a:spcAft>
              <a:buSzPts val="3600"/>
              <a:buNone/>
              <a:defRPr sz="3600" b="1" u="sng"/>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470" name="Google Shape;470;p51"/>
          <p:cNvSpPr txBox="1"/>
          <p:nvPr/>
        </p:nvSpPr>
        <p:spPr>
          <a:xfrm>
            <a:off x="38782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alibri"/>
                <a:ea typeface="Calibri"/>
                <a:cs typeface="Calibri"/>
                <a:sym typeface="Calibri"/>
              </a:rPr>
              <a:t>To Be Able To….</a:t>
            </a:r>
            <a:endParaRPr>
              <a:solidFill>
                <a:schemeClr val="dk2"/>
              </a:solidFill>
            </a:endParaRPr>
          </a:p>
        </p:txBody>
      </p:sp>
      <p:sp>
        <p:nvSpPr>
          <p:cNvPr id="471" name="Google Shape;471;p51"/>
          <p:cNvSpPr txBox="1">
            <a:spLocks noGrp="1"/>
          </p:cNvSpPr>
          <p:nvPr>
            <p:ph type="title" idx="2"/>
          </p:nvPr>
        </p:nvSpPr>
        <p:spPr>
          <a:xfrm>
            <a:off x="197750" y="1514950"/>
            <a:ext cx="3196200" cy="3157800"/>
          </a:xfrm>
          <a:prstGeom prst="rect">
            <a:avLst/>
          </a:prstGeom>
          <a:noFill/>
          <a:ln w="152400" cap="flat" cmpd="sng">
            <a:solidFill>
              <a:schemeClr val="dk2"/>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None/>
              <a:defRPr sz="2800" b="1"/>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472" name="Google Shape;472;p51"/>
          <p:cNvSpPr txBox="1">
            <a:spLocks noGrp="1"/>
          </p:cNvSpPr>
          <p:nvPr>
            <p:ph type="title" idx="3"/>
          </p:nvPr>
        </p:nvSpPr>
        <p:spPr>
          <a:xfrm>
            <a:off x="3660800" y="1519174"/>
            <a:ext cx="5322300" cy="3157800"/>
          </a:xfrm>
          <a:prstGeom prst="rect">
            <a:avLst/>
          </a:prstGeom>
          <a:noFill/>
          <a:ln w="152400" cap="flat" cmpd="sng">
            <a:solidFill>
              <a:srgbClr val="00FFFF"/>
            </a:solidFill>
            <a:prstDash val="solid"/>
            <a:round/>
            <a:headEnd type="none" w="sm" len="sm"/>
            <a:tailEnd type="none" w="sm" len="sm"/>
          </a:ln>
        </p:spPr>
        <p:txBody>
          <a:bodyPr spcFirstLastPara="1" wrap="square" lIns="91425" tIns="91425" rIns="91425" bIns="91425" anchor="ctr" anchorCtr="0"/>
          <a:lstStyle>
            <a:lvl1pPr lvl="0" rtl="0">
              <a:spcBef>
                <a:spcPts val="0"/>
              </a:spcBef>
              <a:spcAft>
                <a:spcPts val="0"/>
              </a:spcAft>
              <a:buSzPts val="2800"/>
              <a:buChar char="●"/>
              <a:defRPr sz="2800" b="1"/>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473" name="Google Shape;473;p51"/>
          <p:cNvSpPr txBox="1">
            <a:spLocks noGrp="1"/>
          </p:cNvSpPr>
          <p:nvPr>
            <p:ph type="title" idx="4"/>
          </p:nvPr>
        </p:nvSpPr>
        <p:spPr>
          <a:xfrm>
            <a:off x="156125" y="5387275"/>
            <a:ext cx="8842800" cy="1347300"/>
          </a:xfrm>
          <a:prstGeom prst="rect">
            <a:avLst/>
          </a:prstGeom>
          <a:noFill/>
          <a:ln w="152400" cap="flat" cmpd="sng">
            <a:solidFill>
              <a:srgbClr val="00FF00"/>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Char char="●"/>
              <a:defRPr sz="2800" b="1"/>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474" name="Google Shape;474;p51"/>
          <p:cNvSpPr txBox="1"/>
          <p:nvPr/>
        </p:nvSpPr>
        <p:spPr>
          <a:xfrm>
            <a:off x="2206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alibri"/>
                <a:ea typeface="Calibri"/>
                <a:cs typeface="Calibri"/>
                <a:sym typeface="Calibri"/>
              </a:rPr>
              <a:t>Glossary</a:t>
            </a:r>
            <a:endParaRPr>
              <a:solidFill>
                <a:schemeClr val="dk2"/>
              </a:solidFill>
            </a:endParaRPr>
          </a:p>
        </p:txBody>
      </p:sp>
      <p:sp>
        <p:nvSpPr>
          <p:cNvPr id="475" name="Google Shape;475;p51"/>
          <p:cNvSpPr txBox="1"/>
          <p:nvPr/>
        </p:nvSpPr>
        <p:spPr>
          <a:xfrm>
            <a:off x="206275" y="4676878"/>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alibri"/>
                <a:ea typeface="Calibri"/>
                <a:cs typeface="Calibri"/>
                <a:sym typeface="Calibri"/>
              </a:rPr>
              <a:t>Assessment task</a:t>
            </a:r>
            <a:endParaRPr>
              <a:solidFill>
                <a:schemeClr val="dk2"/>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 minute timer">
  <p:cSld name="TITLE_AND_BODY_3">
    <p:spTree>
      <p:nvGrpSpPr>
        <p:cNvPr id="1" name="Shape 477"/>
        <p:cNvGrpSpPr/>
        <p:nvPr/>
      </p:nvGrpSpPr>
      <p:grpSpPr>
        <a:xfrm>
          <a:off x="0" y="0"/>
          <a:ext cx="0" cy="0"/>
          <a:chOff x="0" y="0"/>
          <a:chExt cx="0" cy="0"/>
        </a:xfrm>
      </p:grpSpPr>
      <p:sp>
        <p:nvSpPr>
          <p:cNvPr id="478" name="Google Shape;478;p53"/>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479" name="Google Shape;479;p53"/>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480" name="Google Shape;480;p53" descr="This countdown timer is silent until it reaches 0:00, then makes a gentle siren sound." title="1 Minute Timer">
            <a:hlinkClick r:id="rId2"/>
          </p:cNvPr>
          <p:cNvPicPr preferRelativeResize="0"/>
          <p:nvPr/>
        </p:nvPicPr>
        <p:blipFill>
          <a:blip r:embed="rId3">
            <a:alphaModFix/>
          </a:blip>
          <a:stretch>
            <a:fillRect/>
          </a:stretch>
        </p:blipFill>
        <p:spPr>
          <a:xfrm>
            <a:off x="6223900" y="0"/>
            <a:ext cx="2920100" cy="21900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lumns">
  <p:cSld name="TITLE_AND_BODY_1">
    <p:spTree>
      <p:nvGrpSpPr>
        <p:cNvPr id="1" name="Shape 87"/>
        <p:cNvGrpSpPr/>
        <p:nvPr/>
      </p:nvGrpSpPr>
      <p:grpSpPr>
        <a:xfrm>
          <a:off x="0" y="0"/>
          <a:ext cx="0" cy="0"/>
          <a:chOff x="0" y="0"/>
          <a:chExt cx="0" cy="0"/>
        </a:xfrm>
      </p:grpSpPr>
      <p:sp>
        <p:nvSpPr>
          <p:cNvPr id="88" name="Google Shape;88;p6"/>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89" name="Google Shape;89;p6"/>
          <p:cNvSpPr txBox="1">
            <a:spLocks noGrp="1"/>
          </p:cNvSpPr>
          <p:nvPr>
            <p:ph type="body" idx="1"/>
          </p:nvPr>
        </p:nvSpPr>
        <p:spPr>
          <a:xfrm>
            <a:off x="159825" y="988025"/>
            <a:ext cx="4252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90" name="Google Shape;90;p6"/>
          <p:cNvSpPr txBox="1">
            <a:spLocks noGrp="1"/>
          </p:cNvSpPr>
          <p:nvPr>
            <p:ph type="body" idx="2"/>
          </p:nvPr>
        </p:nvSpPr>
        <p:spPr>
          <a:xfrm>
            <a:off x="4655625" y="988025"/>
            <a:ext cx="4348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 minute timer">
  <p:cSld name="TITLE_AND_BODY_3_2">
    <p:spTree>
      <p:nvGrpSpPr>
        <p:cNvPr id="1" name="Shape 481"/>
        <p:cNvGrpSpPr/>
        <p:nvPr/>
      </p:nvGrpSpPr>
      <p:grpSpPr>
        <a:xfrm>
          <a:off x="0" y="0"/>
          <a:ext cx="0" cy="0"/>
          <a:chOff x="0" y="0"/>
          <a:chExt cx="0" cy="0"/>
        </a:xfrm>
      </p:grpSpPr>
      <p:sp>
        <p:nvSpPr>
          <p:cNvPr id="482" name="Google Shape;482;p54"/>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483" name="Google Shape;483;p54"/>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484" name="Google Shape;484;p54" descr="This countdown timer is silent until it reaches 0:00, then makes a gentle siren sound." title="2 Minute Timer">
            <a:hlinkClick r:id="rId2"/>
          </p:cNvPr>
          <p:cNvPicPr preferRelativeResize="0"/>
          <p:nvPr/>
        </p:nvPicPr>
        <p:blipFill>
          <a:blip r:embed="rId3">
            <a:alphaModFix/>
          </a:blip>
          <a:stretch>
            <a:fillRect/>
          </a:stretch>
        </p:blipFill>
        <p:spPr>
          <a:xfrm>
            <a:off x="6314475" y="0"/>
            <a:ext cx="2829524" cy="2122125"/>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 minute timer">
  <p:cSld name="TITLE_AND_BODY_3_2_1">
    <p:spTree>
      <p:nvGrpSpPr>
        <p:cNvPr id="1" name="Shape 485"/>
        <p:cNvGrpSpPr/>
        <p:nvPr/>
      </p:nvGrpSpPr>
      <p:grpSpPr>
        <a:xfrm>
          <a:off x="0" y="0"/>
          <a:ext cx="0" cy="0"/>
          <a:chOff x="0" y="0"/>
          <a:chExt cx="0" cy="0"/>
        </a:xfrm>
      </p:grpSpPr>
      <p:sp>
        <p:nvSpPr>
          <p:cNvPr id="486" name="Google Shape;486;p55"/>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487" name="Google Shape;487;p55"/>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488" name="Google Shape;488;p55" descr="This countdown timer is silent until it reaches 0:00, then makes a gentle siren sound." title="4 Minute Timer">
            <a:hlinkClick r:id="rId2"/>
          </p:cNvPr>
          <p:cNvPicPr preferRelativeResize="0"/>
          <p:nvPr/>
        </p:nvPicPr>
        <p:blipFill>
          <a:blip r:embed="rId3">
            <a:alphaModFix/>
          </a:blip>
          <a:stretch>
            <a:fillRect/>
          </a:stretch>
        </p:blipFill>
        <p:spPr>
          <a:xfrm>
            <a:off x="6133175" y="0"/>
            <a:ext cx="3010825" cy="225811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5 minute timer">
  <p:cSld name="TITLE_AND_BODY_3_2_1_1">
    <p:spTree>
      <p:nvGrpSpPr>
        <p:cNvPr id="1" name="Shape 489"/>
        <p:cNvGrpSpPr/>
        <p:nvPr/>
      </p:nvGrpSpPr>
      <p:grpSpPr>
        <a:xfrm>
          <a:off x="0" y="0"/>
          <a:ext cx="0" cy="0"/>
          <a:chOff x="0" y="0"/>
          <a:chExt cx="0" cy="0"/>
        </a:xfrm>
      </p:grpSpPr>
      <p:sp>
        <p:nvSpPr>
          <p:cNvPr id="490" name="Google Shape;490;p56"/>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491" name="Google Shape;491;p56"/>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492" name="Google Shape;492;p56" descr="This countdown timer is silent until it reaches 0:00, then makes a gentle siren sound." title="5 Minute Timer">
            <a:hlinkClick r:id="rId2"/>
          </p:cNvPr>
          <p:cNvPicPr preferRelativeResize="0"/>
          <p:nvPr/>
        </p:nvPicPr>
        <p:blipFill>
          <a:blip r:embed="rId3">
            <a:alphaModFix/>
          </a:blip>
          <a:stretch>
            <a:fillRect/>
          </a:stretch>
        </p:blipFill>
        <p:spPr>
          <a:xfrm>
            <a:off x="6133163" y="0"/>
            <a:ext cx="3010825" cy="2258125"/>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10 minute timer">
  <p:cSld name="TITLE_AND_BODY_3_1">
    <p:spTree>
      <p:nvGrpSpPr>
        <p:cNvPr id="1" name="Shape 493"/>
        <p:cNvGrpSpPr/>
        <p:nvPr/>
      </p:nvGrpSpPr>
      <p:grpSpPr>
        <a:xfrm>
          <a:off x="0" y="0"/>
          <a:ext cx="0" cy="0"/>
          <a:chOff x="0" y="0"/>
          <a:chExt cx="0" cy="0"/>
        </a:xfrm>
      </p:grpSpPr>
      <p:sp>
        <p:nvSpPr>
          <p:cNvPr id="494" name="Google Shape;494;p57"/>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495" name="Google Shape;495;p57"/>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496" name="Google Shape;496;p57" descr="This countdown timer is silent until it reaches 0:00, then makes a gentle siren sound." title="10 Minute Timer">
            <a:hlinkClick r:id="rId2"/>
          </p:cNvPr>
          <p:cNvPicPr preferRelativeResize="0"/>
          <p:nvPr/>
        </p:nvPicPr>
        <p:blipFill>
          <a:blip r:embed="rId3">
            <a:alphaModFix/>
          </a:blip>
          <a:stretch>
            <a:fillRect/>
          </a:stretch>
        </p:blipFill>
        <p:spPr>
          <a:xfrm>
            <a:off x="6488505" y="0"/>
            <a:ext cx="2655508" cy="19916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497"/>
        <p:cNvGrpSpPr/>
        <p:nvPr/>
      </p:nvGrpSpPr>
      <p:grpSpPr>
        <a:xfrm>
          <a:off x="0" y="0"/>
          <a:ext cx="0" cy="0"/>
          <a:chOff x="0" y="0"/>
          <a:chExt cx="0" cy="0"/>
        </a:xfrm>
      </p:grpSpPr>
      <p:sp>
        <p:nvSpPr>
          <p:cNvPr id="498" name="Google Shape;498;p58"/>
          <p:cNvSpPr txBox="1">
            <a:spLocks noGrp="1"/>
          </p:cNvSpPr>
          <p:nvPr>
            <p:ph type="body" idx="1"/>
          </p:nvPr>
        </p:nvSpPr>
        <p:spPr>
          <a:xfrm>
            <a:off x="685800" y="609600"/>
            <a:ext cx="7772400" cy="54864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9" name="Google Shape;499;p58"/>
          <p:cNvSpPr txBox="1">
            <a:spLocks noGrp="1"/>
          </p:cNvSpPr>
          <p:nvPr>
            <p:ph type="dt" idx="10"/>
          </p:nvPr>
        </p:nvSpPr>
        <p:spPr>
          <a:xfrm>
            <a:off x="685800" y="6248400"/>
            <a:ext cx="1905000" cy="4572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0" name="Google Shape;500;p58"/>
          <p:cNvSpPr txBox="1">
            <a:spLocks noGrp="1"/>
          </p:cNvSpPr>
          <p:nvPr>
            <p:ph type="ftr" idx="11"/>
          </p:nvPr>
        </p:nvSpPr>
        <p:spPr>
          <a:xfrm>
            <a:off x="3124200" y="6248400"/>
            <a:ext cx="2895600" cy="4572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1" name="Google Shape;501;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2"/>
        <p:cNvGrpSpPr/>
        <p:nvPr/>
      </p:nvGrpSpPr>
      <p:grpSpPr>
        <a:xfrm>
          <a:off x="0" y="0"/>
          <a:ext cx="0" cy="0"/>
          <a:chOff x="0" y="0"/>
          <a:chExt cx="0" cy="0"/>
        </a:xfrm>
      </p:grpSpPr>
      <p:sp>
        <p:nvSpPr>
          <p:cNvPr id="503" name="Google Shape;503;p5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4000"/>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spcAft>
                <a:spcPts val="0"/>
              </a:spcAft>
              <a:buSzPts val="4000"/>
              <a:buNone/>
              <a:defRPr sz="1800"/>
            </a:lvl2pPr>
            <a:lvl3pPr lvl="2" indent="0" rtl="0">
              <a:spcBef>
                <a:spcPts val="0"/>
              </a:spcBef>
              <a:spcAft>
                <a:spcPts val="0"/>
              </a:spcAft>
              <a:buSzPts val="4000"/>
              <a:buNone/>
              <a:defRPr sz="1800"/>
            </a:lvl3pPr>
            <a:lvl4pPr lvl="3" indent="0" rtl="0">
              <a:spcBef>
                <a:spcPts val="0"/>
              </a:spcBef>
              <a:spcAft>
                <a:spcPts val="0"/>
              </a:spcAft>
              <a:buSzPts val="4000"/>
              <a:buNone/>
              <a:defRPr sz="1800"/>
            </a:lvl4pPr>
            <a:lvl5pPr lvl="4" indent="0" rtl="0">
              <a:spcBef>
                <a:spcPts val="0"/>
              </a:spcBef>
              <a:spcAft>
                <a:spcPts val="0"/>
              </a:spcAft>
              <a:buSzPts val="4000"/>
              <a:buNone/>
              <a:defRPr sz="1800"/>
            </a:lvl5pPr>
            <a:lvl6pPr lvl="5" indent="0" rtl="0">
              <a:spcBef>
                <a:spcPts val="0"/>
              </a:spcBef>
              <a:spcAft>
                <a:spcPts val="0"/>
              </a:spcAft>
              <a:buSzPts val="4000"/>
              <a:buNone/>
              <a:defRPr sz="1800"/>
            </a:lvl6pPr>
            <a:lvl7pPr lvl="6" indent="0" rtl="0">
              <a:spcBef>
                <a:spcPts val="0"/>
              </a:spcBef>
              <a:spcAft>
                <a:spcPts val="0"/>
              </a:spcAft>
              <a:buSzPts val="4000"/>
              <a:buNone/>
              <a:defRPr sz="1800"/>
            </a:lvl7pPr>
            <a:lvl8pPr lvl="7" indent="0" rtl="0">
              <a:spcBef>
                <a:spcPts val="0"/>
              </a:spcBef>
              <a:spcAft>
                <a:spcPts val="0"/>
              </a:spcAft>
              <a:buSzPts val="4000"/>
              <a:buNone/>
              <a:defRPr sz="1800"/>
            </a:lvl8pPr>
            <a:lvl9pPr lvl="8" indent="0" rtl="0">
              <a:spcBef>
                <a:spcPts val="0"/>
              </a:spcBef>
              <a:spcAft>
                <a:spcPts val="0"/>
              </a:spcAft>
              <a:buSzPts val="4000"/>
              <a:buNone/>
              <a:defRPr sz="1800"/>
            </a:lvl9pPr>
          </a:lstStyle>
          <a:p>
            <a:endParaRPr/>
          </a:p>
        </p:txBody>
      </p:sp>
      <p:sp>
        <p:nvSpPr>
          <p:cNvPr id="504" name="Google Shape;504;p59"/>
          <p:cNvSpPr txBox="1">
            <a:spLocks noGrp="1"/>
          </p:cNvSpPr>
          <p:nvPr>
            <p:ph type="body" idx="1"/>
          </p:nvPr>
        </p:nvSpPr>
        <p:spPr>
          <a:xfrm>
            <a:off x="457200" y="1600206"/>
            <a:ext cx="8229600" cy="45261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5" name="Google Shape;505;p59"/>
          <p:cNvSpPr txBox="1">
            <a:spLocks noGrp="1"/>
          </p:cNvSpPr>
          <p:nvPr>
            <p:ph type="dt" idx="10"/>
          </p:nvPr>
        </p:nvSpPr>
        <p:spPr>
          <a:xfrm>
            <a:off x="457200" y="6356362"/>
            <a:ext cx="2133600" cy="3651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6" name="Google Shape;506;p59"/>
          <p:cNvSpPr txBox="1">
            <a:spLocks noGrp="1"/>
          </p:cNvSpPr>
          <p:nvPr>
            <p:ph type="ftr" idx="11"/>
          </p:nvPr>
        </p:nvSpPr>
        <p:spPr>
          <a:xfrm>
            <a:off x="3124200" y="6356362"/>
            <a:ext cx="2895600" cy="3651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7" name="Google Shape;507;p59"/>
          <p:cNvSpPr txBox="1">
            <a:spLocks noGrp="1"/>
          </p:cNvSpPr>
          <p:nvPr>
            <p:ph type="sldNum" idx="12"/>
          </p:nvPr>
        </p:nvSpPr>
        <p:spPr>
          <a:xfrm>
            <a:off x="6553200" y="6356362"/>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o Now" type="title">
  <p:cSld name="TITLE">
    <p:spTree>
      <p:nvGrpSpPr>
        <p:cNvPr id="1" name="Shape 563"/>
        <p:cNvGrpSpPr/>
        <p:nvPr/>
      </p:nvGrpSpPr>
      <p:grpSpPr>
        <a:xfrm>
          <a:off x="0" y="0"/>
          <a:ext cx="0" cy="0"/>
          <a:chOff x="0" y="0"/>
          <a:chExt cx="0" cy="0"/>
        </a:xfrm>
      </p:grpSpPr>
      <p:sp>
        <p:nvSpPr>
          <p:cNvPr id="564" name="Google Shape;564;p61"/>
          <p:cNvSpPr txBox="1">
            <a:spLocks noGrp="1"/>
          </p:cNvSpPr>
          <p:nvPr>
            <p:ph type="subTitle" idx="1"/>
          </p:nvPr>
        </p:nvSpPr>
        <p:spPr>
          <a:xfrm>
            <a:off x="399075" y="1601525"/>
            <a:ext cx="7882800" cy="4620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SzPts val="2800"/>
              <a:buNone/>
              <a:defRPr b="1" u="sng">
                <a:solidFill>
                  <a:schemeClr val="dk2"/>
                </a:solidFill>
              </a:defRPr>
            </a:lvl1pPr>
            <a:lvl2pPr marL="0" marR="0" lvl="1" indent="0" algn="l" rtl="0">
              <a:lnSpc>
                <a:spcPct val="100000"/>
              </a:lnSpc>
              <a:spcBef>
                <a:spcPts val="0"/>
              </a:spcBef>
              <a:spcAft>
                <a:spcPts val="0"/>
              </a:spcAft>
              <a:buClr>
                <a:schemeClr val="lt1"/>
              </a:buClr>
              <a:buSzPts val="2800"/>
              <a:buNone/>
              <a:defRPr/>
            </a:lvl2pPr>
            <a:lvl3pPr marL="0" marR="0" lvl="2" indent="0" algn="l" rtl="0">
              <a:lnSpc>
                <a:spcPct val="100000"/>
              </a:lnSpc>
              <a:spcBef>
                <a:spcPts val="0"/>
              </a:spcBef>
              <a:spcAft>
                <a:spcPts val="0"/>
              </a:spcAft>
              <a:buClr>
                <a:schemeClr val="lt1"/>
              </a:buClr>
              <a:buSzPts val="2800"/>
              <a:buNone/>
              <a:defRPr/>
            </a:lvl3pPr>
            <a:lvl4pPr marL="0" marR="0" lvl="3" indent="0" algn="l" rtl="0">
              <a:lnSpc>
                <a:spcPct val="100000"/>
              </a:lnSpc>
              <a:spcBef>
                <a:spcPts val="0"/>
              </a:spcBef>
              <a:spcAft>
                <a:spcPts val="0"/>
              </a:spcAft>
              <a:buClr>
                <a:schemeClr val="lt1"/>
              </a:buClr>
              <a:buSzPts val="2800"/>
              <a:buNone/>
              <a:defRPr/>
            </a:lvl4pPr>
            <a:lvl5pPr marL="0" marR="0" lvl="4" indent="0" algn="l" rtl="0">
              <a:lnSpc>
                <a:spcPct val="100000"/>
              </a:lnSpc>
              <a:spcBef>
                <a:spcPts val="0"/>
              </a:spcBef>
              <a:spcAft>
                <a:spcPts val="0"/>
              </a:spcAft>
              <a:buClr>
                <a:schemeClr val="lt1"/>
              </a:buClr>
              <a:buSzPts val="2800"/>
              <a:buNone/>
              <a:defRPr/>
            </a:lvl5pPr>
            <a:lvl6pPr marL="0" marR="0" lvl="5" indent="0" algn="l" rtl="0">
              <a:lnSpc>
                <a:spcPct val="100000"/>
              </a:lnSpc>
              <a:spcBef>
                <a:spcPts val="0"/>
              </a:spcBef>
              <a:spcAft>
                <a:spcPts val="0"/>
              </a:spcAft>
              <a:buClr>
                <a:schemeClr val="lt1"/>
              </a:buClr>
              <a:buSzPts val="2800"/>
              <a:buNone/>
              <a:defRPr/>
            </a:lvl6pPr>
            <a:lvl7pPr marL="0" marR="0" lvl="6" indent="0" algn="l" rtl="0">
              <a:lnSpc>
                <a:spcPct val="100000"/>
              </a:lnSpc>
              <a:spcBef>
                <a:spcPts val="0"/>
              </a:spcBef>
              <a:spcAft>
                <a:spcPts val="0"/>
              </a:spcAft>
              <a:buClr>
                <a:schemeClr val="lt1"/>
              </a:buClr>
              <a:buSzPts val="2800"/>
              <a:buNone/>
              <a:defRPr/>
            </a:lvl7pPr>
            <a:lvl8pPr marL="0" marR="0" lvl="7" indent="0" algn="l" rtl="0">
              <a:lnSpc>
                <a:spcPct val="100000"/>
              </a:lnSpc>
              <a:spcBef>
                <a:spcPts val="0"/>
              </a:spcBef>
              <a:spcAft>
                <a:spcPts val="0"/>
              </a:spcAft>
              <a:buClr>
                <a:schemeClr val="lt1"/>
              </a:buClr>
              <a:buSzPts val="2800"/>
              <a:buNone/>
              <a:defRPr/>
            </a:lvl8pPr>
            <a:lvl9pPr marL="0" marR="0" lvl="8" indent="0" algn="l" rtl="0">
              <a:lnSpc>
                <a:spcPct val="100000"/>
              </a:lnSpc>
              <a:spcBef>
                <a:spcPts val="0"/>
              </a:spcBef>
              <a:spcAft>
                <a:spcPts val="0"/>
              </a:spcAft>
              <a:buClr>
                <a:schemeClr val="lt1"/>
              </a:buClr>
              <a:buSzPts val="2800"/>
              <a:buNone/>
              <a:defRPr/>
            </a:lvl9pPr>
          </a:lstStyle>
          <a:p>
            <a:endParaRPr/>
          </a:p>
        </p:txBody>
      </p:sp>
      <p:sp>
        <p:nvSpPr>
          <p:cNvPr id="565" name="Google Shape;565;p61"/>
          <p:cNvSpPr txBox="1">
            <a:spLocks noGrp="1"/>
          </p:cNvSpPr>
          <p:nvPr>
            <p:ph type="title"/>
          </p:nvPr>
        </p:nvSpPr>
        <p:spPr>
          <a:xfrm>
            <a:off x="0" y="0"/>
            <a:ext cx="9144000" cy="15252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t" anchorCtr="0"/>
          <a:lstStyle>
            <a:lvl1pPr lvl="0" algn="ctr" rtl="0">
              <a:spcBef>
                <a:spcPts val="0"/>
              </a:spcBef>
              <a:spcAft>
                <a:spcPts val="0"/>
              </a:spcAft>
              <a:buClr>
                <a:schemeClr val="dk2"/>
              </a:buClr>
              <a:buSzPts val="4000"/>
              <a:buNone/>
              <a:defRPr sz="4000" b="1" u="sng">
                <a:solidFill>
                  <a:schemeClr val="dk2"/>
                </a:solidFill>
              </a:defRPr>
            </a:lvl1pPr>
            <a:lvl2pPr lvl="1" algn="ctr" rtl="0">
              <a:spcBef>
                <a:spcPts val="0"/>
              </a:spcBef>
              <a:spcAft>
                <a:spcPts val="0"/>
              </a:spcAft>
              <a:buClr>
                <a:schemeClr val="dk2"/>
              </a:buClr>
              <a:buSzPts val="4000"/>
              <a:buNone/>
              <a:defRPr sz="4000" u="sng">
                <a:solidFill>
                  <a:schemeClr val="dk2"/>
                </a:solidFill>
              </a:defRPr>
            </a:lvl2pPr>
            <a:lvl3pPr lvl="2" algn="ctr" rtl="0">
              <a:spcBef>
                <a:spcPts val="0"/>
              </a:spcBef>
              <a:spcAft>
                <a:spcPts val="0"/>
              </a:spcAft>
              <a:buClr>
                <a:schemeClr val="dk2"/>
              </a:buClr>
              <a:buSzPts val="4000"/>
              <a:buNone/>
              <a:defRPr sz="4000" u="sng">
                <a:solidFill>
                  <a:schemeClr val="dk2"/>
                </a:solidFill>
              </a:defRPr>
            </a:lvl3pPr>
            <a:lvl4pPr lvl="3" algn="ctr" rtl="0">
              <a:spcBef>
                <a:spcPts val="0"/>
              </a:spcBef>
              <a:spcAft>
                <a:spcPts val="0"/>
              </a:spcAft>
              <a:buClr>
                <a:schemeClr val="dk2"/>
              </a:buClr>
              <a:buSzPts val="4000"/>
              <a:buNone/>
              <a:defRPr sz="4000" u="sng">
                <a:solidFill>
                  <a:schemeClr val="dk2"/>
                </a:solidFill>
              </a:defRPr>
            </a:lvl4pPr>
            <a:lvl5pPr lvl="4" algn="ctr" rtl="0">
              <a:spcBef>
                <a:spcPts val="0"/>
              </a:spcBef>
              <a:spcAft>
                <a:spcPts val="0"/>
              </a:spcAft>
              <a:buClr>
                <a:schemeClr val="dk2"/>
              </a:buClr>
              <a:buSzPts val="4000"/>
              <a:buNone/>
              <a:defRPr sz="4000" u="sng">
                <a:solidFill>
                  <a:schemeClr val="dk2"/>
                </a:solidFill>
              </a:defRPr>
            </a:lvl5pPr>
            <a:lvl6pPr lvl="5" algn="ctr" rtl="0">
              <a:spcBef>
                <a:spcPts val="0"/>
              </a:spcBef>
              <a:spcAft>
                <a:spcPts val="0"/>
              </a:spcAft>
              <a:buClr>
                <a:schemeClr val="dk2"/>
              </a:buClr>
              <a:buSzPts val="4000"/>
              <a:buNone/>
              <a:defRPr sz="4000" u="sng">
                <a:solidFill>
                  <a:schemeClr val="dk2"/>
                </a:solidFill>
              </a:defRPr>
            </a:lvl6pPr>
            <a:lvl7pPr lvl="6" algn="ctr" rtl="0">
              <a:spcBef>
                <a:spcPts val="0"/>
              </a:spcBef>
              <a:spcAft>
                <a:spcPts val="0"/>
              </a:spcAft>
              <a:buClr>
                <a:schemeClr val="dk2"/>
              </a:buClr>
              <a:buSzPts val="4000"/>
              <a:buNone/>
              <a:defRPr sz="4000" u="sng">
                <a:solidFill>
                  <a:schemeClr val="dk2"/>
                </a:solidFill>
              </a:defRPr>
            </a:lvl7pPr>
            <a:lvl8pPr lvl="7" algn="ctr" rtl="0">
              <a:spcBef>
                <a:spcPts val="0"/>
              </a:spcBef>
              <a:spcAft>
                <a:spcPts val="0"/>
              </a:spcAft>
              <a:buClr>
                <a:schemeClr val="dk2"/>
              </a:buClr>
              <a:buSzPts val="4000"/>
              <a:buNone/>
              <a:defRPr sz="4000" u="sng">
                <a:solidFill>
                  <a:schemeClr val="dk2"/>
                </a:solidFill>
              </a:defRPr>
            </a:lvl8pPr>
            <a:lvl9pPr lvl="8" algn="ctr" rtl="0">
              <a:spcBef>
                <a:spcPts val="0"/>
              </a:spcBef>
              <a:spcAft>
                <a:spcPts val="0"/>
              </a:spcAft>
              <a:buClr>
                <a:schemeClr val="dk2"/>
              </a:buClr>
              <a:buSzPts val="4000"/>
              <a:buNone/>
              <a:defRPr sz="4000" u="sng">
                <a:solidFill>
                  <a:schemeClr val="dk2"/>
                </a:solidFill>
              </a:defRPr>
            </a:lvl9pPr>
          </a:lstStyle>
          <a:p>
            <a:endParaRPr/>
          </a:p>
        </p:txBody>
      </p:sp>
      <p:sp>
        <p:nvSpPr>
          <p:cNvPr id="566" name="Google Shape;566;p61"/>
          <p:cNvSpPr/>
          <p:nvPr/>
        </p:nvSpPr>
        <p:spPr>
          <a:xfrm>
            <a:off x="7188900" y="4938200"/>
            <a:ext cx="2107500" cy="2107500"/>
          </a:xfrm>
          <a:prstGeom prst="ellipse">
            <a:avLst/>
          </a:prstGeom>
          <a:solidFill>
            <a:srgbClr val="9900FF"/>
          </a:solidFill>
          <a:ln w="152400" cap="flat" cmpd="sng">
            <a:solidFill>
              <a:srgbClr val="F3F3F3"/>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i="1">
                <a:solidFill>
                  <a:srgbClr val="F3F3F3"/>
                </a:solidFill>
              </a:rPr>
              <a:t>Spot check!</a:t>
            </a:r>
            <a:endParaRPr sz="3200" b="1" i="1">
              <a:solidFill>
                <a:srgbClr val="F3F3F3"/>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Unit overview">
  <p:cSld name="Unit overview">
    <p:spTree>
      <p:nvGrpSpPr>
        <p:cNvPr id="1" name="Shape 567"/>
        <p:cNvGrpSpPr/>
        <p:nvPr/>
      </p:nvGrpSpPr>
      <p:grpSpPr>
        <a:xfrm>
          <a:off x="0" y="0"/>
          <a:ext cx="0" cy="0"/>
          <a:chOff x="0" y="0"/>
          <a:chExt cx="0" cy="0"/>
        </a:xfrm>
      </p:grpSpPr>
      <p:sp>
        <p:nvSpPr>
          <p:cNvPr id="568" name="Google Shape;568;p62"/>
          <p:cNvSpPr/>
          <p:nvPr/>
        </p:nvSpPr>
        <p:spPr>
          <a:xfrm>
            <a:off x="2835887" y="2444525"/>
            <a:ext cx="3167424" cy="1903392"/>
          </a:xfrm>
          <a:prstGeom prst="cloud">
            <a:avLst/>
          </a:prstGeom>
          <a:solidFill>
            <a:srgbClr val="A2C4C9"/>
          </a:solidFill>
          <a:ln w="19050" cap="flat" cmpd="sng">
            <a:solidFill>
              <a:srgbClr val="134F5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69" name="Google Shape;569;p62"/>
          <p:cNvSpPr/>
          <p:nvPr/>
        </p:nvSpPr>
        <p:spPr>
          <a:xfrm>
            <a:off x="266475" y="297200"/>
            <a:ext cx="2600700" cy="25137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70" name="Google Shape;570;p62"/>
          <p:cNvSpPr/>
          <p:nvPr/>
        </p:nvSpPr>
        <p:spPr>
          <a:xfrm>
            <a:off x="101725" y="3761075"/>
            <a:ext cx="3197100" cy="2765700"/>
          </a:xfrm>
          <a:prstGeom prst="triangle">
            <a:avLst>
              <a:gd name="adj" fmla="val 50000"/>
            </a:avLst>
          </a:prstGeom>
          <a:solidFill>
            <a:srgbClr val="FFFF00"/>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71" name="Google Shape;571;p62"/>
          <p:cNvSpPr/>
          <p:nvPr/>
        </p:nvSpPr>
        <p:spPr>
          <a:xfrm>
            <a:off x="6048225" y="174350"/>
            <a:ext cx="2759400" cy="2759100"/>
          </a:xfrm>
          <a:prstGeom prst="ellipse">
            <a:avLst/>
          </a:prstGeom>
          <a:solidFill>
            <a:srgbClr val="00FFFF"/>
          </a:solid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72" name="Google Shape;572;p62"/>
          <p:cNvSpPr/>
          <p:nvPr/>
        </p:nvSpPr>
        <p:spPr>
          <a:xfrm>
            <a:off x="5839200" y="3558025"/>
            <a:ext cx="3197100" cy="3197100"/>
          </a:xfrm>
          <a:prstGeom prst="diamond">
            <a:avLst/>
          </a:prstGeom>
          <a:solidFill>
            <a:srgbClr val="00FF00"/>
          </a:solidFill>
          <a:ln w="19050"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73" name="Google Shape;573;p62"/>
          <p:cNvSpPr txBox="1">
            <a:spLocks noGrp="1"/>
          </p:cNvSpPr>
          <p:nvPr>
            <p:ph type="body" idx="1"/>
          </p:nvPr>
        </p:nvSpPr>
        <p:spPr>
          <a:xfrm>
            <a:off x="266375" y="297100"/>
            <a:ext cx="2600700" cy="2513700"/>
          </a:xfrm>
          <a:prstGeom prst="rect">
            <a:avLst/>
          </a:prstGeom>
          <a:solidFill>
            <a:srgbClr val="FF0000"/>
          </a:solidFill>
          <a:ln w="9525" cap="flat" cmpd="sng">
            <a:solidFill>
              <a:srgbClr val="980000"/>
            </a:solidFill>
            <a:prstDash val="solid"/>
            <a:round/>
            <a:headEnd type="none" w="sm" len="sm"/>
            <a:tailEnd type="none" w="sm" len="sm"/>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574" name="Google Shape;574;p62"/>
          <p:cNvSpPr txBox="1">
            <a:spLocks noGrp="1"/>
          </p:cNvSpPr>
          <p:nvPr>
            <p:ph type="body" idx="2"/>
          </p:nvPr>
        </p:nvSpPr>
        <p:spPr>
          <a:xfrm>
            <a:off x="6127575" y="297200"/>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575" name="Google Shape;575;p62"/>
          <p:cNvSpPr txBox="1">
            <a:spLocks noGrp="1"/>
          </p:cNvSpPr>
          <p:nvPr>
            <p:ph type="body" idx="3"/>
          </p:nvPr>
        </p:nvSpPr>
        <p:spPr>
          <a:xfrm>
            <a:off x="6155700" y="389972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576" name="Google Shape;576;p62"/>
          <p:cNvSpPr txBox="1">
            <a:spLocks noGrp="1"/>
          </p:cNvSpPr>
          <p:nvPr>
            <p:ph type="body" idx="4"/>
          </p:nvPr>
        </p:nvSpPr>
        <p:spPr>
          <a:xfrm>
            <a:off x="399925" y="4012775"/>
            <a:ext cx="2600700" cy="2513700"/>
          </a:xfrm>
          <a:prstGeom prst="rect">
            <a:avLst/>
          </a:prstGeom>
          <a:noFill/>
          <a:ln>
            <a:noFill/>
          </a:ln>
        </p:spPr>
        <p:txBody>
          <a:bodyPr spcFirstLastPara="1" wrap="square" lIns="91425" tIns="91425" rIns="91425" bIns="91425" anchor="ctr" anchorCtr="0"/>
          <a:lstStyle>
            <a:lvl1pPr marL="457200" lvl="0" indent="-228600" rtl="0">
              <a:spcBef>
                <a:spcPts val="0"/>
              </a:spcBef>
              <a:spcAft>
                <a:spcPts val="0"/>
              </a:spcAft>
              <a:buSzPts val="2800"/>
              <a:buNone/>
              <a:defRPr/>
            </a:lvl1pPr>
            <a:lvl2pPr marL="914400" lvl="1" indent="-228600" rtl="0">
              <a:spcBef>
                <a:spcPts val="0"/>
              </a:spcBef>
              <a:spcAft>
                <a:spcPts val="0"/>
              </a:spcAft>
              <a:buSzPts val="2800"/>
              <a:buNone/>
              <a:defRPr/>
            </a:lvl2pPr>
            <a:lvl3pPr marL="1371600" lvl="2" indent="-228600" rtl="0">
              <a:spcBef>
                <a:spcPts val="0"/>
              </a:spcBef>
              <a:spcAft>
                <a:spcPts val="0"/>
              </a:spcAft>
              <a:buSzPts val="2800"/>
              <a:buNone/>
              <a:defRPr/>
            </a:lvl3pPr>
            <a:lvl4pPr marL="1828800" lvl="3" indent="-228600" rtl="0">
              <a:spcBef>
                <a:spcPts val="0"/>
              </a:spcBef>
              <a:spcAft>
                <a:spcPts val="0"/>
              </a:spcAft>
              <a:buSzPts val="2800"/>
              <a:buNone/>
              <a:defRPr/>
            </a:lvl4pPr>
            <a:lvl5pPr marL="2286000" lvl="4" indent="-228600" rtl="0">
              <a:spcBef>
                <a:spcPts val="0"/>
              </a:spcBef>
              <a:spcAft>
                <a:spcPts val="0"/>
              </a:spcAft>
              <a:buSzPts val="2800"/>
              <a:buNone/>
              <a:defRPr/>
            </a:lvl5pPr>
            <a:lvl6pPr marL="2743200" lvl="5" indent="-228600" rtl="0">
              <a:spcBef>
                <a:spcPts val="0"/>
              </a:spcBef>
              <a:spcAft>
                <a:spcPts val="0"/>
              </a:spcAft>
              <a:buSzPts val="2800"/>
              <a:buNone/>
              <a:defRPr/>
            </a:lvl6pPr>
            <a:lvl7pPr marL="3200400" lvl="6" indent="-228600" rtl="0">
              <a:spcBef>
                <a:spcPts val="0"/>
              </a:spcBef>
              <a:spcAft>
                <a:spcPts val="0"/>
              </a:spcAft>
              <a:buSzPts val="2800"/>
              <a:buNone/>
              <a:defRPr/>
            </a:lvl7pPr>
            <a:lvl8pPr marL="3657600" lvl="7" indent="-228600" rtl="0">
              <a:spcBef>
                <a:spcPts val="0"/>
              </a:spcBef>
              <a:spcAft>
                <a:spcPts val="0"/>
              </a:spcAft>
              <a:buSzPts val="2800"/>
              <a:buNone/>
              <a:defRPr/>
            </a:lvl8pPr>
            <a:lvl9pPr marL="4114800" lvl="8" indent="-228600" rtl="0">
              <a:spcBef>
                <a:spcPts val="0"/>
              </a:spcBef>
              <a:spcAft>
                <a:spcPts val="0"/>
              </a:spcAft>
              <a:buSzPts val="2800"/>
              <a:buNone/>
              <a:defRPr/>
            </a:lvl9pPr>
          </a:lstStyle>
          <a:p>
            <a:endParaRPr/>
          </a:p>
        </p:txBody>
      </p:sp>
      <p:sp>
        <p:nvSpPr>
          <p:cNvPr id="577" name="Google Shape;577;p62"/>
          <p:cNvSpPr txBox="1">
            <a:spLocks noGrp="1"/>
          </p:cNvSpPr>
          <p:nvPr>
            <p:ph type="subTitle" idx="5"/>
          </p:nvPr>
        </p:nvSpPr>
        <p:spPr>
          <a:xfrm>
            <a:off x="3298825" y="2628950"/>
            <a:ext cx="2339400" cy="1424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chemeClr val="dk2"/>
              </a:buClr>
              <a:buSzPts val="2800"/>
              <a:buFont typeface="Calibri"/>
              <a:buNone/>
              <a:defRPr/>
            </a:lvl1pPr>
            <a:lvl2pPr marL="0" marR="0" lvl="1" indent="0" algn="ctr" rtl="0">
              <a:lnSpc>
                <a:spcPct val="100000"/>
              </a:lnSpc>
              <a:spcBef>
                <a:spcPts val="0"/>
              </a:spcBef>
              <a:spcAft>
                <a:spcPts val="0"/>
              </a:spcAft>
              <a:buClr>
                <a:schemeClr val="dk2"/>
              </a:buClr>
              <a:buSzPts val="2800"/>
              <a:buFont typeface="Calibri"/>
              <a:buNone/>
              <a:defRPr/>
            </a:lvl2pPr>
            <a:lvl3pPr marL="0" marR="0" lvl="2" indent="0" algn="ctr" rtl="0">
              <a:lnSpc>
                <a:spcPct val="100000"/>
              </a:lnSpc>
              <a:spcBef>
                <a:spcPts val="0"/>
              </a:spcBef>
              <a:spcAft>
                <a:spcPts val="0"/>
              </a:spcAft>
              <a:buClr>
                <a:schemeClr val="dk2"/>
              </a:buClr>
              <a:buSzPts val="2800"/>
              <a:buFont typeface="Calibri"/>
              <a:buNone/>
              <a:defRPr/>
            </a:lvl3pPr>
            <a:lvl4pPr marL="0" marR="0" lvl="3" indent="0" algn="ctr" rtl="0">
              <a:lnSpc>
                <a:spcPct val="100000"/>
              </a:lnSpc>
              <a:spcBef>
                <a:spcPts val="0"/>
              </a:spcBef>
              <a:spcAft>
                <a:spcPts val="0"/>
              </a:spcAft>
              <a:buClr>
                <a:schemeClr val="dk2"/>
              </a:buClr>
              <a:buSzPts val="2800"/>
              <a:buFont typeface="Calibri"/>
              <a:buNone/>
              <a:defRPr/>
            </a:lvl4pPr>
            <a:lvl5pPr marL="0" marR="0" lvl="4" indent="0" algn="ctr" rtl="0">
              <a:lnSpc>
                <a:spcPct val="100000"/>
              </a:lnSpc>
              <a:spcBef>
                <a:spcPts val="0"/>
              </a:spcBef>
              <a:spcAft>
                <a:spcPts val="0"/>
              </a:spcAft>
              <a:buClr>
                <a:schemeClr val="dk2"/>
              </a:buClr>
              <a:buSzPts val="2800"/>
              <a:buFont typeface="Calibri"/>
              <a:buNone/>
              <a:defRPr/>
            </a:lvl5pPr>
            <a:lvl6pPr marL="0" marR="0" lvl="5" indent="0" algn="ctr" rtl="0">
              <a:lnSpc>
                <a:spcPct val="100000"/>
              </a:lnSpc>
              <a:spcBef>
                <a:spcPts val="0"/>
              </a:spcBef>
              <a:spcAft>
                <a:spcPts val="0"/>
              </a:spcAft>
              <a:buClr>
                <a:schemeClr val="dk2"/>
              </a:buClr>
              <a:buSzPts val="2800"/>
              <a:buFont typeface="Calibri"/>
              <a:buNone/>
              <a:defRPr/>
            </a:lvl6pPr>
            <a:lvl7pPr marL="0" marR="0" lvl="6" indent="0" algn="ctr" rtl="0">
              <a:lnSpc>
                <a:spcPct val="100000"/>
              </a:lnSpc>
              <a:spcBef>
                <a:spcPts val="0"/>
              </a:spcBef>
              <a:spcAft>
                <a:spcPts val="0"/>
              </a:spcAft>
              <a:buClr>
                <a:schemeClr val="dk2"/>
              </a:buClr>
              <a:buSzPts val="2800"/>
              <a:buFont typeface="Calibri"/>
              <a:buNone/>
              <a:defRPr/>
            </a:lvl7pPr>
            <a:lvl8pPr marL="0" marR="0" lvl="7" indent="0" algn="ctr" rtl="0">
              <a:lnSpc>
                <a:spcPct val="100000"/>
              </a:lnSpc>
              <a:spcBef>
                <a:spcPts val="0"/>
              </a:spcBef>
              <a:spcAft>
                <a:spcPts val="0"/>
              </a:spcAft>
              <a:buClr>
                <a:schemeClr val="dk2"/>
              </a:buClr>
              <a:buSzPts val="2800"/>
              <a:buFont typeface="Calibri"/>
              <a:buNone/>
              <a:defRPr/>
            </a:lvl8pPr>
            <a:lvl9pPr marL="0" marR="0" lvl="8" indent="0" algn="ctr" rtl="0">
              <a:lnSpc>
                <a:spcPct val="100000"/>
              </a:lnSpc>
              <a:spcBef>
                <a:spcPts val="0"/>
              </a:spcBef>
              <a:spcAft>
                <a:spcPts val="0"/>
              </a:spcAft>
              <a:buClr>
                <a:schemeClr val="dk2"/>
              </a:buClr>
              <a:buSzPts val="2800"/>
              <a:buFont typeface="Calibri"/>
              <a:buNone/>
              <a:defRPr/>
            </a:lvl9pPr>
          </a:lstStyle>
          <a:p>
            <a:endParaRPr/>
          </a:p>
        </p:txBody>
      </p:sp>
      <p:sp>
        <p:nvSpPr>
          <p:cNvPr id="578" name="Google Shape;578;p62"/>
          <p:cNvSpPr/>
          <p:nvPr/>
        </p:nvSpPr>
        <p:spPr>
          <a:xfrm rot="-8365150" flipH="1">
            <a:off x="5736256" y="3698791"/>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79" name="Google Shape;579;p62"/>
          <p:cNvSpPr/>
          <p:nvPr/>
        </p:nvSpPr>
        <p:spPr>
          <a:xfrm rot="8365150">
            <a:off x="2081570" y="3876716"/>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80" name="Google Shape;580;p62"/>
          <p:cNvSpPr/>
          <p:nvPr/>
        </p:nvSpPr>
        <p:spPr>
          <a:xfrm rot="2434850" flipH="1">
            <a:off x="2506845" y="2198508"/>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581" name="Google Shape;581;p62"/>
          <p:cNvSpPr/>
          <p:nvPr/>
        </p:nvSpPr>
        <p:spPr>
          <a:xfrm rot="-2434850">
            <a:off x="5576431" y="2151383"/>
            <a:ext cx="1002121" cy="881920"/>
          </a:xfrm>
          <a:prstGeom prst="rightArrow">
            <a:avLst>
              <a:gd name="adj1" fmla="val 50000"/>
              <a:gd name="adj2" fmla="val 58031"/>
            </a:avLst>
          </a:prstGeom>
          <a:solidFill>
            <a:srgbClr val="FFF2CC"/>
          </a:solid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2"/>
        <p:cNvGrpSpPr/>
        <p:nvPr/>
      </p:nvGrpSpPr>
      <p:grpSpPr>
        <a:xfrm>
          <a:off x="0" y="0"/>
          <a:ext cx="0" cy="0"/>
          <a:chOff x="0" y="0"/>
          <a:chExt cx="0" cy="0"/>
        </a:xfrm>
      </p:grpSpPr>
      <p:sp>
        <p:nvSpPr>
          <p:cNvPr id="583" name="Google Shape;583;p63"/>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584" name="Google Shape;584;p63"/>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Homework time">
  <p:cSld name="TITLE_AND_BODY_2">
    <p:spTree>
      <p:nvGrpSpPr>
        <p:cNvPr id="1" name="Shape 585"/>
        <p:cNvGrpSpPr/>
        <p:nvPr/>
      </p:nvGrpSpPr>
      <p:grpSpPr>
        <a:xfrm>
          <a:off x="0" y="0"/>
          <a:ext cx="0" cy="0"/>
          <a:chOff x="0" y="0"/>
          <a:chExt cx="0" cy="0"/>
        </a:xfrm>
      </p:grpSpPr>
      <p:pic>
        <p:nvPicPr>
          <p:cNvPr id="586" name="Google Shape;586;p64"/>
          <p:cNvPicPr preferRelativeResize="0"/>
          <p:nvPr/>
        </p:nvPicPr>
        <p:blipFill rotWithShape="1">
          <a:blip r:embed="rId2">
            <a:alphaModFix/>
          </a:blip>
          <a:srcRect r="9788"/>
          <a:stretch/>
        </p:blipFill>
        <p:spPr>
          <a:xfrm>
            <a:off x="0" y="-111225"/>
            <a:ext cx="9144000" cy="4709700"/>
          </a:xfrm>
          <a:prstGeom prst="rect">
            <a:avLst/>
          </a:prstGeom>
          <a:noFill/>
          <a:ln>
            <a:noFill/>
          </a:ln>
        </p:spPr>
      </p:pic>
      <p:sp>
        <p:nvSpPr>
          <p:cNvPr id="587" name="Google Shape;587;p64"/>
          <p:cNvSpPr txBox="1">
            <a:spLocks noGrp="1"/>
          </p:cNvSpPr>
          <p:nvPr>
            <p:ph type="body" idx="1"/>
          </p:nvPr>
        </p:nvSpPr>
        <p:spPr>
          <a:xfrm>
            <a:off x="1836225" y="1292825"/>
            <a:ext cx="5913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
        <p:nvSpPr>
          <p:cNvPr id="588" name="Google Shape;588;p64"/>
          <p:cNvSpPr txBox="1"/>
          <p:nvPr/>
        </p:nvSpPr>
        <p:spPr>
          <a:xfrm rot="-5400000">
            <a:off x="-1989151" y="4803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4000" b="1" u="sng">
                <a:solidFill>
                  <a:schemeClr val="dk2"/>
                </a:solidFill>
                <a:latin typeface="Calibri"/>
                <a:ea typeface="Calibri"/>
                <a:cs typeface="Calibri"/>
                <a:sym typeface="Calibri"/>
              </a:rPr>
              <a:t>Science</a:t>
            </a:r>
            <a:endParaRPr sz="4000">
              <a:solidFill>
                <a:schemeClr val="dk2"/>
              </a:solidFill>
            </a:endParaRPr>
          </a:p>
        </p:txBody>
      </p:sp>
      <p:sp>
        <p:nvSpPr>
          <p:cNvPr id="589" name="Google Shape;589;p64"/>
          <p:cNvSpPr txBox="1">
            <a:spLocks noGrp="1"/>
          </p:cNvSpPr>
          <p:nvPr>
            <p:ph type="body" idx="2"/>
          </p:nvPr>
        </p:nvSpPr>
        <p:spPr>
          <a:xfrm>
            <a:off x="7856025" y="1292825"/>
            <a:ext cx="1221900" cy="3181500"/>
          </a:xfrm>
          <a:prstGeom prst="rect">
            <a:avLst/>
          </a:prstGeom>
          <a:noFill/>
          <a:ln>
            <a:noFill/>
          </a:ln>
        </p:spPr>
        <p:txBody>
          <a:bodyPr spcFirstLastPara="1" wrap="square" lIns="91425" tIns="91425" rIns="91425" bIns="91425" anchor="t" anchorCtr="0"/>
          <a:lstStyle>
            <a:lvl1pPr marL="457200" lvl="0" indent="-393700" rtl="0">
              <a:lnSpc>
                <a:spcPct val="115000"/>
              </a:lnSpc>
              <a:spcBef>
                <a:spcPts val="0"/>
              </a:spcBef>
              <a:spcAft>
                <a:spcPts val="0"/>
              </a:spcAft>
              <a:buSzPts val="2600"/>
              <a:buChar char="●"/>
              <a:defRPr sz="2600">
                <a:solidFill>
                  <a:schemeClr val="dk2"/>
                </a:solidFill>
              </a:defRPr>
            </a:lvl1pPr>
            <a:lvl2pPr marL="914400" lvl="1" indent="-393700" rtl="0">
              <a:lnSpc>
                <a:spcPct val="115000"/>
              </a:lnSpc>
              <a:spcBef>
                <a:spcPts val="0"/>
              </a:spcBef>
              <a:spcAft>
                <a:spcPts val="0"/>
              </a:spcAft>
              <a:buSzPts val="2600"/>
              <a:buChar char="○"/>
              <a:defRPr sz="2600">
                <a:solidFill>
                  <a:schemeClr val="dk2"/>
                </a:solidFill>
              </a:defRPr>
            </a:lvl2pPr>
            <a:lvl3pPr marL="1371600" lvl="2" indent="-393700" rtl="0">
              <a:lnSpc>
                <a:spcPct val="115000"/>
              </a:lnSpc>
              <a:spcBef>
                <a:spcPts val="0"/>
              </a:spcBef>
              <a:spcAft>
                <a:spcPts val="0"/>
              </a:spcAft>
              <a:buSzPts val="2600"/>
              <a:buChar char="■"/>
              <a:defRPr sz="2600">
                <a:solidFill>
                  <a:schemeClr val="dk2"/>
                </a:solidFill>
              </a:defRPr>
            </a:lvl3pPr>
            <a:lvl4pPr marL="1828800" lvl="3" indent="-393700" rtl="0">
              <a:lnSpc>
                <a:spcPct val="115000"/>
              </a:lnSpc>
              <a:spcBef>
                <a:spcPts val="0"/>
              </a:spcBef>
              <a:spcAft>
                <a:spcPts val="0"/>
              </a:spcAft>
              <a:buSzPts val="2600"/>
              <a:buChar char="●"/>
              <a:defRPr sz="2600">
                <a:solidFill>
                  <a:schemeClr val="dk2"/>
                </a:solidFill>
              </a:defRPr>
            </a:lvl4pPr>
            <a:lvl5pPr marL="2286000" lvl="4" indent="-393700" rtl="0">
              <a:lnSpc>
                <a:spcPct val="115000"/>
              </a:lnSpc>
              <a:spcBef>
                <a:spcPts val="0"/>
              </a:spcBef>
              <a:spcAft>
                <a:spcPts val="0"/>
              </a:spcAft>
              <a:buSzPts val="2600"/>
              <a:buChar char="○"/>
              <a:defRPr sz="2600">
                <a:solidFill>
                  <a:schemeClr val="dk2"/>
                </a:solidFill>
              </a:defRPr>
            </a:lvl5pPr>
            <a:lvl6pPr marL="2743200" lvl="5" indent="-393700" rtl="0">
              <a:lnSpc>
                <a:spcPct val="115000"/>
              </a:lnSpc>
              <a:spcBef>
                <a:spcPts val="0"/>
              </a:spcBef>
              <a:spcAft>
                <a:spcPts val="0"/>
              </a:spcAft>
              <a:buSzPts val="2600"/>
              <a:buChar char="■"/>
              <a:defRPr sz="2600">
                <a:solidFill>
                  <a:schemeClr val="dk2"/>
                </a:solidFill>
              </a:defRPr>
            </a:lvl6pPr>
            <a:lvl7pPr marL="3200400" lvl="6" indent="-393700" rtl="0">
              <a:lnSpc>
                <a:spcPct val="115000"/>
              </a:lnSpc>
              <a:spcBef>
                <a:spcPts val="0"/>
              </a:spcBef>
              <a:spcAft>
                <a:spcPts val="0"/>
              </a:spcAft>
              <a:buSzPts val="2600"/>
              <a:buChar char="●"/>
              <a:defRPr sz="2600">
                <a:solidFill>
                  <a:schemeClr val="dk2"/>
                </a:solidFill>
              </a:defRPr>
            </a:lvl7pPr>
            <a:lvl8pPr marL="3657600" lvl="7" indent="-393700" rtl="0">
              <a:lnSpc>
                <a:spcPct val="115000"/>
              </a:lnSpc>
              <a:spcBef>
                <a:spcPts val="0"/>
              </a:spcBef>
              <a:spcAft>
                <a:spcPts val="0"/>
              </a:spcAft>
              <a:buSzPts val="2600"/>
              <a:buChar char="○"/>
              <a:defRPr sz="2600">
                <a:solidFill>
                  <a:schemeClr val="dk2"/>
                </a:solidFill>
              </a:defRPr>
            </a:lvl8pPr>
            <a:lvl9pPr marL="4114800" lvl="8" indent="-393700" rtl="0">
              <a:lnSpc>
                <a:spcPct val="115000"/>
              </a:lnSpc>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lumns and headings">
  <p:cSld name="TITLE_AND_BODY_1_1">
    <p:spTree>
      <p:nvGrpSpPr>
        <p:cNvPr id="1" name="Shape 91"/>
        <p:cNvGrpSpPr/>
        <p:nvPr/>
      </p:nvGrpSpPr>
      <p:grpSpPr>
        <a:xfrm>
          <a:off x="0" y="0"/>
          <a:ext cx="0" cy="0"/>
          <a:chOff x="0" y="0"/>
          <a:chExt cx="0" cy="0"/>
        </a:xfrm>
      </p:grpSpPr>
      <p:sp>
        <p:nvSpPr>
          <p:cNvPr id="92" name="Google Shape;92;p7"/>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93" name="Google Shape;93;p7"/>
          <p:cNvSpPr txBox="1">
            <a:spLocks noGrp="1"/>
          </p:cNvSpPr>
          <p:nvPr>
            <p:ph type="body" idx="1"/>
          </p:nvPr>
        </p:nvSpPr>
        <p:spPr>
          <a:xfrm>
            <a:off x="159825" y="1486700"/>
            <a:ext cx="4252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94" name="Google Shape;94;p7"/>
          <p:cNvSpPr txBox="1">
            <a:spLocks noGrp="1"/>
          </p:cNvSpPr>
          <p:nvPr>
            <p:ph type="body" idx="2"/>
          </p:nvPr>
        </p:nvSpPr>
        <p:spPr>
          <a:xfrm>
            <a:off x="4655625" y="1486625"/>
            <a:ext cx="4348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95" name="Google Shape;95;p7"/>
          <p:cNvSpPr txBox="1">
            <a:spLocks noGrp="1"/>
          </p:cNvSpPr>
          <p:nvPr>
            <p:ph type="body" idx="3"/>
          </p:nvPr>
        </p:nvSpPr>
        <p:spPr>
          <a:xfrm>
            <a:off x="159825" y="911825"/>
            <a:ext cx="4252200" cy="49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
        <p:nvSpPr>
          <p:cNvPr id="96" name="Google Shape;96;p7"/>
          <p:cNvSpPr txBox="1">
            <a:spLocks noGrp="1"/>
          </p:cNvSpPr>
          <p:nvPr>
            <p:ph type="body" idx="4"/>
          </p:nvPr>
        </p:nvSpPr>
        <p:spPr>
          <a:xfrm>
            <a:off x="4655625" y="911825"/>
            <a:ext cx="4348200" cy="49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 columns">
  <p:cSld name="TITLE_AND_BODY_1">
    <p:spTree>
      <p:nvGrpSpPr>
        <p:cNvPr id="1" name="Shape 590"/>
        <p:cNvGrpSpPr/>
        <p:nvPr/>
      </p:nvGrpSpPr>
      <p:grpSpPr>
        <a:xfrm>
          <a:off x="0" y="0"/>
          <a:ext cx="0" cy="0"/>
          <a:chOff x="0" y="0"/>
          <a:chExt cx="0" cy="0"/>
        </a:xfrm>
      </p:grpSpPr>
      <p:sp>
        <p:nvSpPr>
          <p:cNvPr id="591" name="Google Shape;591;p65"/>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592" name="Google Shape;592;p65"/>
          <p:cNvSpPr txBox="1">
            <a:spLocks noGrp="1"/>
          </p:cNvSpPr>
          <p:nvPr>
            <p:ph type="body" idx="1"/>
          </p:nvPr>
        </p:nvSpPr>
        <p:spPr>
          <a:xfrm>
            <a:off x="159825" y="988025"/>
            <a:ext cx="4252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593" name="Google Shape;593;p65"/>
          <p:cNvSpPr txBox="1">
            <a:spLocks noGrp="1"/>
          </p:cNvSpPr>
          <p:nvPr>
            <p:ph type="body" idx="2"/>
          </p:nvPr>
        </p:nvSpPr>
        <p:spPr>
          <a:xfrm>
            <a:off x="4655625" y="988025"/>
            <a:ext cx="43482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lumns and headings">
  <p:cSld name="TITLE_AND_BODY_1_1">
    <p:spTree>
      <p:nvGrpSpPr>
        <p:cNvPr id="1" name="Shape 594"/>
        <p:cNvGrpSpPr/>
        <p:nvPr/>
      </p:nvGrpSpPr>
      <p:grpSpPr>
        <a:xfrm>
          <a:off x="0" y="0"/>
          <a:ext cx="0" cy="0"/>
          <a:chOff x="0" y="0"/>
          <a:chExt cx="0" cy="0"/>
        </a:xfrm>
      </p:grpSpPr>
      <p:sp>
        <p:nvSpPr>
          <p:cNvPr id="595" name="Google Shape;595;p66"/>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596" name="Google Shape;596;p66"/>
          <p:cNvSpPr txBox="1">
            <a:spLocks noGrp="1"/>
          </p:cNvSpPr>
          <p:nvPr>
            <p:ph type="body" idx="1"/>
          </p:nvPr>
        </p:nvSpPr>
        <p:spPr>
          <a:xfrm>
            <a:off x="159825" y="1486700"/>
            <a:ext cx="4252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597" name="Google Shape;597;p66"/>
          <p:cNvSpPr txBox="1">
            <a:spLocks noGrp="1"/>
          </p:cNvSpPr>
          <p:nvPr>
            <p:ph type="body" idx="2"/>
          </p:nvPr>
        </p:nvSpPr>
        <p:spPr>
          <a:xfrm>
            <a:off x="4655625" y="1486625"/>
            <a:ext cx="4348200" cy="50583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sp>
        <p:nvSpPr>
          <p:cNvPr id="598" name="Google Shape;598;p66"/>
          <p:cNvSpPr txBox="1">
            <a:spLocks noGrp="1"/>
          </p:cNvSpPr>
          <p:nvPr>
            <p:ph type="body" idx="3"/>
          </p:nvPr>
        </p:nvSpPr>
        <p:spPr>
          <a:xfrm>
            <a:off x="159825" y="911825"/>
            <a:ext cx="4252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
        <p:nvSpPr>
          <p:cNvPr id="599" name="Google Shape;599;p66"/>
          <p:cNvSpPr txBox="1">
            <a:spLocks noGrp="1"/>
          </p:cNvSpPr>
          <p:nvPr>
            <p:ph type="body" idx="4"/>
          </p:nvPr>
        </p:nvSpPr>
        <p:spPr>
          <a:xfrm>
            <a:off x="4655625" y="911825"/>
            <a:ext cx="4348200" cy="498600"/>
          </a:xfrm>
          <a:prstGeom prst="rect">
            <a:avLst/>
          </a:prstGeom>
          <a:noFill/>
          <a:ln w="38100" cap="flat" cmpd="sng">
            <a:solidFill>
              <a:schemeClr val="dk2"/>
            </a:solidFill>
            <a:prstDash val="solid"/>
            <a:round/>
            <a:headEnd type="none" w="sm" len="sm"/>
            <a:tailEnd type="none" w="sm" len="sm"/>
          </a:ln>
        </p:spPr>
        <p:txBody>
          <a:bodyPr spcFirstLastPara="1" wrap="square" lIns="91425" tIns="91425" rIns="91425" bIns="91425" anchor="t" anchorCtr="0"/>
          <a:lstStyle>
            <a:lvl1pPr marL="457200" lvl="0" indent="-419100" rtl="0">
              <a:spcBef>
                <a:spcPts val="0"/>
              </a:spcBef>
              <a:spcAft>
                <a:spcPts val="0"/>
              </a:spcAft>
              <a:buSzPts val="3000"/>
              <a:buChar char="●"/>
              <a:defRPr sz="3000">
                <a:solidFill>
                  <a:schemeClr val="dk2"/>
                </a:solidFill>
              </a:defRPr>
            </a:lvl1pPr>
            <a:lvl2pPr marL="914400" lvl="1" indent="-419100" rtl="0">
              <a:spcBef>
                <a:spcPts val="0"/>
              </a:spcBef>
              <a:spcAft>
                <a:spcPts val="0"/>
              </a:spcAft>
              <a:buSzPts val="3000"/>
              <a:buChar char="○"/>
              <a:defRPr sz="3000">
                <a:solidFill>
                  <a:schemeClr val="dk2"/>
                </a:solidFill>
              </a:defRPr>
            </a:lvl2pPr>
            <a:lvl3pPr marL="1371600" lvl="2" indent="-419100" rtl="0">
              <a:spcBef>
                <a:spcPts val="0"/>
              </a:spcBef>
              <a:spcAft>
                <a:spcPts val="0"/>
              </a:spcAft>
              <a:buSzPts val="3000"/>
              <a:buChar char="■"/>
              <a:defRPr sz="3000">
                <a:solidFill>
                  <a:schemeClr val="dk2"/>
                </a:solidFill>
              </a:defRPr>
            </a:lvl3pPr>
            <a:lvl4pPr marL="1828800" lvl="3" indent="-419100" rtl="0">
              <a:spcBef>
                <a:spcPts val="0"/>
              </a:spcBef>
              <a:spcAft>
                <a:spcPts val="0"/>
              </a:spcAft>
              <a:buSzPts val="3000"/>
              <a:buChar char="●"/>
              <a:defRPr sz="3000">
                <a:solidFill>
                  <a:schemeClr val="dk2"/>
                </a:solidFill>
              </a:defRPr>
            </a:lvl4pPr>
            <a:lvl5pPr marL="2286000" lvl="4" indent="-419100" rtl="0">
              <a:spcBef>
                <a:spcPts val="0"/>
              </a:spcBef>
              <a:spcAft>
                <a:spcPts val="0"/>
              </a:spcAft>
              <a:buSzPts val="3000"/>
              <a:buChar char="○"/>
              <a:defRPr sz="3000">
                <a:solidFill>
                  <a:schemeClr val="dk2"/>
                </a:solidFill>
              </a:defRPr>
            </a:lvl5pPr>
            <a:lvl6pPr marL="2743200" lvl="5" indent="-419100" rtl="0">
              <a:spcBef>
                <a:spcPts val="0"/>
              </a:spcBef>
              <a:spcAft>
                <a:spcPts val="0"/>
              </a:spcAft>
              <a:buSzPts val="3000"/>
              <a:buChar char="■"/>
              <a:defRPr sz="3000">
                <a:solidFill>
                  <a:schemeClr val="dk2"/>
                </a:solidFill>
              </a:defRPr>
            </a:lvl6pPr>
            <a:lvl7pPr marL="3200400" lvl="6" indent="-419100" rtl="0">
              <a:spcBef>
                <a:spcPts val="0"/>
              </a:spcBef>
              <a:spcAft>
                <a:spcPts val="0"/>
              </a:spcAft>
              <a:buSzPts val="3000"/>
              <a:buChar char="●"/>
              <a:defRPr sz="3000">
                <a:solidFill>
                  <a:schemeClr val="dk2"/>
                </a:solidFill>
              </a:defRPr>
            </a:lvl7pPr>
            <a:lvl8pPr marL="3657600" lvl="7" indent="-419100" rtl="0">
              <a:spcBef>
                <a:spcPts val="0"/>
              </a:spcBef>
              <a:spcAft>
                <a:spcPts val="0"/>
              </a:spcAft>
              <a:buSzPts val="3000"/>
              <a:buChar char="○"/>
              <a:defRPr sz="3000">
                <a:solidFill>
                  <a:schemeClr val="dk2"/>
                </a:solidFill>
              </a:defRPr>
            </a:lvl8pPr>
            <a:lvl9pPr marL="4114800" lvl="8" indent="-419100" rtl="0">
              <a:spcBef>
                <a:spcPts val="0"/>
              </a:spcBef>
              <a:spcAft>
                <a:spcPts val="0"/>
              </a:spcAft>
              <a:buSzPts val="3000"/>
              <a:buChar char="■"/>
              <a:defRPr sz="3000">
                <a:solidFill>
                  <a:schemeClr val="dk2"/>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esson Objectives">
  <p:cSld name="Lesson Objectives">
    <p:spTree>
      <p:nvGrpSpPr>
        <p:cNvPr id="1" name="Shape 600"/>
        <p:cNvGrpSpPr/>
        <p:nvPr/>
      </p:nvGrpSpPr>
      <p:grpSpPr>
        <a:xfrm>
          <a:off x="0" y="0"/>
          <a:ext cx="0" cy="0"/>
          <a:chOff x="0" y="0"/>
          <a:chExt cx="0" cy="0"/>
        </a:xfrm>
      </p:grpSpPr>
      <p:sp>
        <p:nvSpPr>
          <p:cNvPr id="601" name="Google Shape;601;p67"/>
          <p:cNvSpPr/>
          <p:nvPr/>
        </p:nvSpPr>
        <p:spPr>
          <a:xfrm>
            <a:off x="605507" y="1350215"/>
            <a:ext cx="8074800" cy="4519200"/>
          </a:xfrm>
          <a:prstGeom prst="rightArrow">
            <a:avLst>
              <a:gd name="adj1" fmla="val 50000"/>
              <a:gd name="adj2" fmla="val 58031"/>
            </a:avLst>
          </a:prstGeom>
          <a:solidFill>
            <a:srgbClr val="D9EAD3"/>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602" name="Google Shape;602;p67"/>
          <p:cNvSpPr txBox="1">
            <a:spLocks noGrp="1"/>
          </p:cNvSpPr>
          <p:nvPr>
            <p:ph type="title"/>
          </p:nvPr>
        </p:nvSpPr>
        <p:spPr>
          <a:xfrm>
            <a:off x="0" y="0"/>
            <a:ext cx="9144000" cy="8136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algn="ctr" rtl="0">
              <a:spcBef>
                <a:spcPts val="0"/>
              </a:spcBef>
              <a:spcAft>
                <a:spcPts val="0"/>
              </a:spcAft>
              <a:buSzPts val="3600"/>
              <a:buFont typeface="Century Gothic"/>
              <a:buNone/>
              <a:defRPr sz="3600" b="1" u="sng">
                <a:latin typeface="Century Gothic"/>
                <a:ea typeface="Century Gothic"/>
                <a:cs typeface="Century Gothic"/>
                <a:sym typeface="Century Gothic"/>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03" name="Google Shape;603;p67"/>
          <p:cNvSpPr txBox="1"/>
          <p:nvPr/>
        </p:nvSpPr>
        <p:spPr>
          <a:xfrm>
            <a:off x="38782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To Be Able To….</a:t>
            </a:r>
            <a:endParaRPr>
              <a:solidFill>
                <a:schemeClr val="dk2"/>
              </a:solidFill>
              <a:latin typeface="Century Gothic"/>
              <a:ea typeface="Century Gothic"/>
              <a:cs typeface="Century Gothic"/>
              <a:sym typeface="Century Gothic"/>
            </a:endParaRPr>
          </a:p>
        </p:txBody>
      </p:sp>
      <p:sp>
        <p:nvSpPr>
          <p:cNvPr id="604" name="Google Shape;604;p67"/>
          <p:cNvSpPr txBox="1">
            <a:spLocks noGrp="1"/>
          </p:cNvSpPr>
          <p:nvPr>
            <p:ph type="title" idx="2"/>
          </p:nvPr>
        </p:nvSpPr>
        <p:spPr>
          <a:xfrm>
            <a:off x="197750" y="1514950"/>
            <a:ext cx="3196200" cy="3157800"/>
          </a:xfrm>
          <a:prstGeom prst="rect">
            <a:avLst/>
          </a:prstGeom>
          <a:noFill/>
          <a:ln w="152400" cap="flat" cmpd="sng">
            <a:solidFill>
              <a:schemeClr val="dk2"/>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Font typeface="Century Gothic"/>
              <a:buNone/>
              <a:defRPr sz="2800" b="1">
                <a:latin typeface="Century Gothic"/>
                <a:ea typeface="Century Gothic"/>
                <a:cs typeface="Century Gothic"/>
                <a:sym typeface="Century Gothic"/>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605" name="Google Shape;605;p67"/>
          <p:cNvSpPr txBox="1">
            <a:spLocks noGrp="1"/>
          </p:cNvSpPr>
          <p:nvPr>
            <p:ph type="title" idx="3"/>
          </p:nvPr>
        </p:nvSpPr>
        <p:spPr>
          <a:xfrm>
            <a:off x="3660800" y="1519174"/>
            <a:ext cx="5322300" cy="3157800"/>
          </a:xfrm>
          <a:prstGeom prst="rect">
            <a:avLst/>
          </a:prstGeom>
          <a:noFill/>
          <a:ln w="152400" cap="flat" cmpd="sng">
            <a:solidFill>
              <a:srgbClr val="00FFFF"/>
            </a:solidFill>
            <a:prstDash val="solid"/>
            <a:round/>
            <a:headEnd type="none" w="sm" len="sm"/>
            <a:tailEnd type="none" w="sm" len="sm"/>
          </a:ln>
        </p:spPr>
        <p:txBody>
          <a:bodyPr spcFirstLastPara="1" wrap="square" lIns="91425" tIns="91425" rIns="91425" bIns="91425" anchor="ctr" anchorCtr="0"/>
          <a:lstStyle>
            <a:lvl1pPr lvl="0" rtl="0">
              <a:spcBef>
                <a:spcPts val="0"/>
              </a:spcBef>
              <a:spcAft>
                <a:spcPts val="0"/>
              </a:spcAft>
              <a:buSzPts val="2800"/>
              <a:buFont typeface="Century Gothic"/>
              <a:buChar char="●"/>
              <a:defRPr sz="2800" b="1">
                <a:latin typeface="Century Gothic"/>
                <a:ea typeface="Century Gothic"/>
                <a:cs typeface="Century Gothic"/>
                <a:sym typeface="Century Gothic"/>
              </a:defRPr>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606" name="Google Shape;606;p67"/>
          <p:cNvSpPr txBox="1">
            <a:spLocks noGrp="1"/>
          </p:cNvSpPr>
          <p:nvPr>
            <p:ph type="title" idx="4"/>
          </p:nvPr>
        </p:nvSpPr>
        <p:spPr>
          <a:xfrm>
            <a:off x="156125" y="5387275"/>
            <a:ext cx="8842800" cy="1347300"/>
          </a:xfrm>
          <a:prstGeom prst="rect">
            <a:avLst/>
          </a:prstGeom>
          <a:noFill/>
          <a:ln w="152400" cap="flat" cmpd="sng">
            <a:solidFill>
              <a:srgbClr val="00FF00"/>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Font typeface="Century Gothic"/>
              <a:buChar char="●"/>
              <a:defRPr sz="2800" b="1">
                <a:latin typeface="Century Gothic"/>
                <a:ea typeface="Century Gothic"/>
                <a:cs typeface="Century Gothic"/>
                <a:sym typeface="Century Gothic"/>
              </a:defRPr>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607" name="Google Shape;607;p67"/>
          <p:cNvSpPr txBox="1"/>
          <p:nvPr/>
        </p:nvSpPr>
        <p:spPr>
          <a:xfrm>
            <a:off x="2206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Key Words</a:t>
            </a:r>
            <a:endParaRPr sz="3200" b="1" u="sng">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2"/>
              </a:buClr>
              <a:buFont typeface="Calibri"/>
              <a:buNone/>
            </a:pPr>
            <a:endParaRPr sz="3200" b="1" u="sng">
              <a:solidFill>
                <a:schemeClr val="dk2"/>
              </a:solidFill>
              <a:latin typeface="Calibri"/>
              <a:ea typeface="Calibri"/>
              <a:cs typeface="Calibri"/>
              <a:sym typeface="Calibri"/>
            </a:endParaRPr>
          </a:p>
        </p:txBody>
      </p:sp>
      <p:sp>
        <p:nvSpPr>
          <p:cNvPr id="608" name="Google Shape;608;p67"/>
          <p:cNvSpPr txBox="1"/>
          <p:nvPr/>
        </p:nvSpPr>
        <p:spPr>
          <a:xfrm>
            <a:off x="206275" y="4676878"/>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Assessment task</a:t>
            </a:r>
            <a:endParaRPr>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9"/>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 minute timer">
  <p:cSld name="TITLE_AND_BODY_3">
    <p:spTree>
      <p:nvGrpSpPr>
        <p:cNvPr id="1" name="Shape 610"/>
        <p:cNvGrpSpPr/>
        <p:nvPr/>
      </p:nvGrpSpPr>
      <p:grpSpPr>
        <a:xfrm>
          <a:off x="0" y="0"/>
          <a:ext cx="0" cy="0"/>
          <a:chOff x="0" y="0"/>
          <a:chExt cx="0" cy="0"/>
        </a:xfrm>
      </p:grpSpPr>
      <p:sp>
        <p:nvSpPr>
          <p:cNvPr id="611" name="Google Shape;611;p69"/>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612" name="Google Shape;612;p69"/>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613" name="Google Shape;613;p69" descr="This countdown timer is silent until it reaches 0:00, then makes a gentle siren sound." title="1 Minute Timer">
            <a:hlinkClick r:id="rId2"/>
          </p:cNvPr>
          <p:cNvPicPr preferRelativeResize="0"/>
          <p:nvPr/>
        </p:nvPicPr>
        <p:blipFill>
          <a:blip r:embed="rId3">
            <a:alphaModFix/>
          </a:blip>
          <a:stretch>
            <a:fillRect/>
          </a:stretch>
        </p:blipFill>
        <p:spPr>
          <a:xfrm>
            <a:off x="6223900" y="0"/>
            <a:ext cx="2920100" cy="219007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2 minute timer">
  <p:cSld name="TITLE_AND_BODY_3_2">
    <p:spTree>
      <p:nvGrpSpPr>
        <p:cNvPr id="1" name="Shape 614"/>
        <p:cNvGrpSpPr/>
        <p:nvPr/>
      </p:nvGrpSpPr>
      <p:grpSpPr>
        <a:xfrm>
          <a:off x="0" y="0"/>
          <a:ext cx="0" cy="0"/>
          <a:chOff x="0" y="0"/>
          <a:chExt cx="0" cy="0"/>
        </a:xfrm>
      </p:grpSpPr>
      <p:sp>
        <p:nvSpPr>
          <p:cNvPr id="615" name="Google Shape;615;p70"/>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616" name="Google Shape;616;p70"/>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617" name="Google Shape;617;p70" descr="This countdown timer is silent until it reaches 0:00, then makes a gentle siren sound." title="2 Minute Timer">
            <a:hlinkClick r:id="rId2"/>
          </p:cNvPr>
          <p:cNvPicPr preferRelativeResize="0"/>
          <p:nvPr/>
        </p:nvPicPr>
        <p:blipFill>
          <a:blip r:embed="rId3">
            <a:alphaModFix/>
          </a:blip>
          <a:stretch>
            <a:fillRect/>
          </a:stretch>
        </p:blipFill>
        <p:spPr>
          <a:xfrm>
            <a:off x="6314475" y="0"/>
            <a:ext cx="2829524" cy="2122125"/>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 minute timer">
  <p:cSld name="TITLE_AND_BODY_3_2_1">
    <p:spTree>
      <p:nvGrpSpPr>
        <p:cNvPr id="1" name="Shape 618"/>
        <p:cNvGrpSpPr/>
        <p:nvPr/>
      </p:nvGrpSpPr>
      <p:grpSpPr>
        <a:xfrm>
          <a:off x="0" y="0"/>
          <a:ext cx="0" cy="0"/>
          <a:chOff x="0" y="0"/>
          <a:chExt cx="0" cy="0"/>
        </a:xfrm>
      </p:grpSpPr>
      <p:sp>
        <p:nvSpPr>
          <p:cNvPr id="619" name="Google Shape;619;p71"/>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620" name="Google Shape;620;p71"/>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621" name="Google Shape;621;p71" descr="This countdown timer is silent until it reaches 0:00, then makes a gentle siren sound." title="4 Minute Timer">
            <a:hlinkClick r:id="rId2"/>
          </p:cNvPr>
          <p:cNvPicPr preferRelativeResize="0"/>
          <p:nvPr/>
        </p:nvPicPr>
        <p:blipFill>
          <a:blip r:embed="rId3">
            <a:alphaModFix/>
          </a:blip>
          <a:stretch>
            <a:fillRect/>
          </a:stretch>
        </p:blipFill>
        <p:spPr>
          <a:xfrm>
            <a:off x="6133175" y="0"/>
            <a:ext cx="3010825" cy="225811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 minute timer">
  <p:cSld name="TITLE_AND_BODY_3_2_1_1">
    <p:spTree>
      <p:nvGrpSpPr>
        <p:cNvPr id="1" name="Shape 622"/>
        <p:cNvGrpSpPr/>
        <p:nvPr/>
      </p:nvGrpSpPr>
      <p:grpSpPr>
        <a:xfrm>
          <a:off x="0" y="0"/>
          <a:ext cx="0" cy="0"/>
          <a:chOff x="0" y="0"/>
          <a:chExt cx="0" cy="0"/>
        </a:xfrm>
      </p:grpSpPr>
      <p:sp>
        <p:nvSpPr>
          <p:cNvPr id="623" name="Google Shape;623;p72"/>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624" name="Google Shape;624;p72"/>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625" name="Google Shape;625;p72" descr="This countdown timer is silent until it reaches 0:00, then makes a gentle siren sound." title="5 Minute Timer">
            <a:hlinkClick r:id="rId2"/>
          </p:cNvPr>
          <p:cNvPicPr preferRelativeResize="0"/>
          <p:nvPr/>
        </p:nvPicPr>
        <p:blipFill>
          <a:blip r:embed="rId3">
            <a:alphaModFix/>
          </a:blip>
          <a:stretch>
            <a:fillRect/>
          </a:stretch>
        </p:blipFill>
        <p:spPr>
          <a:xfrm>
            <a:off x="6133163" y="0"/>
            <a:ext cx="3010825" cy="22581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0 minute timer">
  <p:cSld name="TITLE_AND_BODY_3_1">
    <p:spTree>
      <p:nvGrpSpPr>
        <p:cNvPr id="1" name="Shape 626"/>
        <p:cNvGrpSpPr/>
        <p:nvPr/>
      </p:nvGrpSpPr>
      <p:grpSpPr>
        <a:xfrm>
          <a:off x="0" y="0"/>
          <a:ext cx="0" cy="0"/>
          <a:chOff x="0" y="0"/>
          <a:chExt cx="0" cy="0"/>
        </a:xfrm>
      </p:grpSpPr>
      <p:sp>
        <p:nvSpPr>
          <p:cNvPr id="627" name="Google Shape;627;p73"/>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628" name="Google Shape;628;p73"/>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629" name="Google Shape;629;p73" descr="This countdown timer is silent until it reaches 0:00, then makes a gentle siren sound." title="10 Minute Timer">
            <a:hlinkClick r:id="rId2"/>
          </p:cNvPr>
          <p:cNvPicPr preferRelativeResize="0"/>
          <p:nvPr/>
        </p:nvPicPr>
        <p:blipFill>
          <a:blip r:embed="rId3">
            <a:alphaModFix/>
          </a:blip>
          <a:stretch>
            <a:fillRect/>
          </a:stretch>
        </p:blipFill>
        <p:spPr>
          <a:xfrm>
            <a:off x="6488505" y="0"/>
            <a:ext cx="2655508" cy="19916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Homework time 1">
  <p:cSld name="Homework time">
    <p:spTree>
      <p:nvGrpSpPr>
        <p:cNvPr id="1" name="Shape 630"/>
        <p:cNvGrpSpPr/>
        <p:nvPr/>
      </p:nvGrpSpPr>
      <p:grpSpPr>
        <a:xfrm>
          <a:off x="0" y="0"/>
          <a:ext cx="0" cy="0"/>
          <a:chOff x="0" y="0"/>
          <a:chExt cx="0" cy="0"/>
        </a:xfrm>
      </p:grpSpPr>
      <p:pic>
        <p:nvPicPr>
          <p:cNvPr id="631" name="Google Shape;631;p74"/>
          <p:cNvPicPr preferRelativeResize="0"/>
          <p:nvPr/>
        </p:nvPicPr>
        <p:blipFill rotWithShape="1">
          <a:blip r:embed="rId2">
            <a:alphaModFix/>
          </a:blip>
          <a:srcRect r="9788"/>
          <a:stretch/>
        </p:blipFill>
        <p:spPr>
          <a:xfrm>
            <a:off x="0" y="-111225"/>
            <a:ext cx="9144000" cy="4709700"/>
          </a:xfrm>
          <a:prstGeom prst="rect">
            <a:avLst/>
          </a:prstGeom>
          <a:noFill/>
          <a:ln>
            <a:noFill/>
          </a:ln>
        </p:spPr>
      </p:pic>
      <p:sp>
        <p:nvSpPr>
          <p:cNvPr id="632" name="Google Shape;632;p74"/>
          <p:cNvSpPr txBox="1">
            <a:spLocks noGrp="1"/>
          </p:cNvSpPr>
          <p:nvPr>
            <p:ph type="body" idx="1"/>
          </p:nvPr>
        </p:nvSpPr>
        <p:spPr>
          <a:xfrm>
            <a:off x="1836225" y="1292825"/>
            <a:ext cx="8824500" cy="5556900"/>
          </a:xfrm>
          <a:prstGeom prst="rect">
            <a:avLst/>
          </a:prstGeom>
          <a:noFill/>
          <a:ln>
            <a:noFill/>
          </a:ln>
        </p:spPr>
        <p:txBody>
          <a:bodyPr spcFirstLastPara="1" wrap="square" lIns="91425" tIns="91425" rIns="91425" bIns="91425" anchor="t" anchorCtr="0"/>
          <a:lstStyle>
            <a:lvl1pPr marL="457200" marR="0" lvl="0"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1pPr>
            <a:lvl2pPr marL="914400" marR="0" lvl="1"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2pPr>
            <a:lvl3pPr marL="1371600" marR="0" lvl="2"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3pPr>
            <a:lvl4pPr marL="1828800" marR="0" lvl="3"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4pPr>
            <a:lvl5pPr marL="2286000" marR="0" lvl="4"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5pPr>
            <a:lvl6pPr marL="2743200" marR="0" lvl="5"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6pPr>
            <a:lvl7pPr marL="3200400" marR="0" lvl="6"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7pPr>
            <a:lvl8pPr marL="3657600" marR="0" lvl="7"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8pPr>
            <a:lvl9pPr marL="4114800" marR="0" lvl="8" indent="-393700" algn="l" rtl="0">
              <a:lnSpc>
                <a:spcPct val="115000"/>
              </a:lnSpc>
              <a:spcBef>
                <a:spcPts val="0"/>
              </a:spcBef>
              <a:spcAft>
                <a:spcPts val="0"/>
              </a:spcAft>
              <a:buClr>
                <a:schemeClr val="dk2"/>
              </a:buClr>
              <a:buSzPts val="2600"/>
              <a:buFont typeface="Arial"/>
              <a:buChar char="■"/>
              <a:defRPr sz="2600" b="0" i="0" u="none" strike="noStrike" cap="none">
                <a:solidFill>
                  <a:schemeClr val="dk2"/>
                </a:solidFill>
                <a:latin typeface="Arial"/>
                <a:ea typeface="Arial"/>
                <a:cs typeface="Arial"/>
                <a:sym typeface="Arial"/>
              </a:defRPr>
            </a:lvl9pPr>
          </a:lstStyle>
          <a:p>
            <a:endParaRPr/>
          </a:p>
        </p:txBody>
      </p:sp>
      <p:sp>
        <p:nvSpPr>
          <p:cNvPr id="633" name="Google Shape;633;p74"/>
          <p:cNvSpPr txBox="1"/>
          <p:nvPr/>
        </p:nvSpPr>
        <p:spPr>
          <a:xfrm rot="-5400000">
            <a:off x="-1989151" y="480336"/>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4000" b="1" i="0" u="sng" strike="noStrike" cap="none">
                <a:solidFill>
                  <a:schemeClr val="dk2"/>
                </a:solidFill>
                <a:latin typeface="Century Gothic"/>
                <a:ea typeface="Century Gothic"/>
                <a:cs typeface="Century Gothic"/>
                <a:sym typeface="Century Gothic"/>
              </a:rPr>
              <a:t>Science</a:t>
            </a:r>
            <a:endParaRPr>
              <a:latin typeface="Century Gothic"/>
              <a:ea typeface="Century Gothic"/>
              <a:cs typeface="Century Gothic"/>
              <a:sym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sson Objectives">
  <p:cSld name="Lesson Objectives">
    <p:spTree>
      <p:nvGrpSpPr>
        <p:cNvPr id="1" name="Shape 97"/>
        <p:cNvGrpSpPr/>
        <p:nvPr/>
      </p:nvGrpSpPr>
      <p:grpSpPr>
        <a:xfrm>
          <a:off x="0" y="0"/>
          <a:ext cx="0" cy="0"/>
          <a:chOff x="0" y="0"/>
          <a:chExt cx="0" cy="0"/>
        </a:xfrm>
      </p:grpSpPr>
      <p:sp>
        <p:nvSpPr>
          <p:cNvPr id="98" name="Google Shape;98;p8"/>
          <p:cNvSpPr/>
          <p:nvPr/>
        </p:nvSpPr>
        <p:spPr>
          <a:xfrm>
            <a:off x="605507" y="1350215"/>
            <a:ext cx="8074800" cy="4519200"/>
          </a:xfrm>
          <a:prstGeom prst="rightArrow">
            <a:avLst>
              <a:gd name="adj1" fmla="val 50000"/>
              <a:gd name="adj2" fmla="val 58031"/>
            </a:avLst>
          </a:prstGeom>
          <a:solidFill>
            <a:srgbClr val="D9EAD3"/>
          </a:solidFill>
          <a:ln w="1905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Calibri"/>
              <a:ea typeface="Calibri"/>
              <a:cs typeface="Calibri"/>
              <a:sym typeface="Calibri"/>
            </a:endParaRPr>
          </a:p>
        </p:txBody>
      </p:sp>
      <p:sp>
        <p:nvSpPr>
          <p:cNvPr id="99" name="Google Shape;99;p8"/>
          <p:cNvSpPr txBox="1">
            <a:spLocks noGrp="1"/>
          </p:cNvSpPr>
          <p:nvPr>
            <p:ph type="title"/>
          </p:nvPr>
        </p:nvSpPr>
        <p:spPr>
          <a:xfrm>
            <a:off x="0" y="0"/>
            <a:ext cx="9144000" cy="8136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algn="ctr" rtl="0">
              <a:spcBef>
                <a:spcPts val="0"/>
              </a:spcBef>
              <a:spcAft>
                <a:spcPts val="0"/>
              </a:spcAft>
              <a:buSzPts val="3600"/>
              <a:buFont typeface="Century Gothic"/>
              <a:buNone/>
              <a:defRPr sz="3600" b="1" u="sng">
                <a:latin typeface="Century Gothic"/>
                <a:ea typeface="Century Gothic"/>
                <a:cs typeface="Century Gothic"/>
                <a:sym typeface="Century Gothic"/>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100" name="Google Shape;100;p8"/>
          <p:cNvSpPr txBox="1"/>
          <p:nvPr/>
        </p:nvSpPr>
        <p:spPr>
          <a:xfrm>
            <a:off x="38782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To Be Able To….</a:t>
            </a:r>
            <a:endParaRPr>
              <a:solidFill>
                <a:schemeClr val="dk2"/>
              </a:solidFill>
              <a:latin typeface="Century Gothic"/>
              <a:ea typeface="Century Gothic"/>
              <a:cs typeface="Century Gothic"/>
              <a:sym typeface="Century Gothic"/>
            </a:endParaRPr>
          </a:p>
        </p:txBody>
      </p:sp>
      <p:sp>
        <p:nvSpPr>
          <p:cNvPr id="101" name="Google Shape;101;p8"/>
          <p:cNvSpPr txBox="1">
            <a:spLocks noGrp="1"/>
          </p:cNvSpPr>
          <p:nvPr>
            <p:ph type="title" idx="2"/>
          </p:nvPr>
        </p:nvSpPr>
        <p:spPr>
          <a:xfrm>
            <a:off x="197750" y="1514950"/>
            <a:ext cx="3196200" cy="3157500"/>
          </a:xfrm>
          <a:prstGeom prst="rect">
            <a:avLst/>
          </a:prstGeom>
          <a:noFill/>
          <a:ln w="152400" cap="flat" cmpd="sng">
            <a:solidFill>
              <a:schemeClr val="dk2"/>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Font typeface="Century Gothic"/>
              <a:buNone/>
              <a:defRPr sz="2800" b="1">
                <a:latin typeface="Century Gothic"/>
                <a:ea typeface="Century Gothic"/>
                <a:cs typeface="Century Gothic"/>
                <a:sym typeface="Century Gothic"/>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a:endParaRPr/>
          </a:p>
        </p:txBody>
      </p:sp>
      <p:sp>
        <p:nvSpPr>
          <p:cNvPr id="102" name="Google Shape;102;p8"/>
          <p:cNvSpPr txBox="1">
            <a:spLocks noGrp="1"/>
          </p:cNvSpPr>
          <p:nvPr>
            <p:ph type="title" idx="3"/>
          </p:nvPr>
        </p:nvSpPr>
        <p:spPr>
          <a:xfrm>
            <a:off x="3660800" y="1519174"/>
            <a:ext cx="5322300" cy="3157500"/>
          </a:xfrm>
          <a:prstGeom prst="rect">
            <a:avLst/>
          </a:prstGeom>
          <a:noFill/>
          <a:ln w="152400" cap="flat" cmpd="sng">
            <a:solidFill>
              <a:srgbClr val="00FFFF"/>
            </a:solidFill>
            <a:prstDash val="solid"/>
            <a:round/>
            <a:headEnd type="none" w="sm" len="sm"/>
            <a:tailEnd type="none" w="sm" len="sm"/>
          </a:ln>
        </p:spPr>
        <p:txBody>
          <a:bodyPr spcFirstLastPara="1" wrap="square" lIns="91425" tIns="91425" rIns="91425" bIns="91425" anchor="ctr" anchorCtr="0"/>
          <a:lstStyle>
            <a:lvl1pPr lvl="0" rtl="0">
              <a:spcBef>
                <a:spcPts val="0"/>
              </a:spcBef>
              <a:spcAft>
                <a:spcPts val="0"/>
              </a:spcAft>
              <a:buSzPts val="2800"/>
              <a:buFont typeface="Century Gothic"/>
              <a:buChar char="●"/>
              <a:defRPr sz="2800" b="1">
                <a:latin typeface="Century Gothic"/>
                <a:ea typeface="Century Gothic"/>
                <a:cs typeface="Century Gothic"/>
                <a:sym typeface="Century Gothic"/>
              </a:defRPr>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103" name="Google Shape;103;p8"/>
          <p:cNvSpPr txBox="1">
            <a:spLocks noGrp="1"/>
          </p:cNvSpPr>
          <p:nvPr>
            <p:ph type="title" idx="4"/>
          </p:nvPr>
        </p:nvSpPr>
        <p:spPr>
          <a:xfrm>
            <a:off x="156125" y="5387275"/>
            <a:ext cx="8842800" cy="1347300"/>
          </a:xfrm>
          <a:prstGeom prst="rect">
            <a:avLst/>
          </a:prstGeom>
          <a:noFill/>
          <a:ln w="152400" cap="flat" cmpd="sng">
            <a:solidFill>
              <a:srgbClr val="00FF00"/>
            </a:solidFill>
            <a:prstDash val="solid"/>
            <a:round/>
            <a:headEnd type="none" w="sm" len="sm"/>
            <a:tailEnd type="none" w="sm" len="sm"/>
          </a:ln>
        </p:spPr>
        <p:txBody>
          <a:bodyPr spcFirstLastPara="1" wrap="square" lIns="91425" tIns="91425" rIns="91425" bIns="91425" anchor="ctr" anchorCtr="0"/>
          <a:lstStyle>
            <a:lvl1pPr lvl="0" algn="ctr" rtl="0">
              <a:spcBef>
                <a:spcPts val="0"/>
              </a:spcBef>
              <a:spcAft>
                <a:spcPts val="0"/>
              </a:spcAft>
              <a:buSzPts val="2800"/>
              <a:buFont typeface="Century Gothic"/>
              <a:buChar char="●"/>
              <a:defRPr sz="2800" b="1">
                <a:latin typeface="Century Gothic"/>
                <a:ea typeface="Century Gothic"/>
                <a:cs typeface="Century Gothic"/>
                <a:sym typeface="Century Gothic"/>
              </a:defRPr>
            </a:lvl1pPr>
            <a:lvl2pPr lvl="1" rtl="0">
              <a:spcBef>
                <a:spcPts val="0"/>
              </a:spcBef>
              <a:spcAft>
                <a:spcPts val="0"/>
              </a:spcAft>
              <a:buSzPts val="2800"/>
              <a:buChar char="○"/>
              <a:defRPr sz="2800"/>
            </a:lvl2pPr>
            <a:lvl3pPr lvl="2" rtl="0">
              <a:spcBef>
                <a:spcPts val="0"/>
              </a:spcBef>
              <a:spcAft>
                <a:spcPts val="0"/>
              </a:spcAft>
              <a:buSzPts val="2800"/>
              <a:buChar char="■"/>
              <a:defRPr sz="2800"/>
            </a:lvl3pPr>
            <a:lvl4pPr lvl="3" rtl="0">
              <a:spcBef>
                <a:spcPts val="0"/>
              </a:spcBef>
              <a:spcAft>
                <a:spcPts val="0"/>
              </a:spcAft>
              <a:buSzPts val="2800"/>
              <a:buChar char="●"/>
              <a:defRPr sz="2800"/>
            </a:lvl4pPr>
            <a:lvl5pPr lvl="4" rtl="0">
              <a:spcBef>
                <a:spcPts val="0"/>
              </a:spcBef>
              <a:spcAft>
                <a:spcPts val="0"/>
              </a:spcAft>
              <a:buSzPts val="2800"/>
              <a:buChar char="○"/>
              <a:defRPr sz="2800"/>
            </a:lvl5pPr>
            <a:lvl6pPr lvl="5" rtl="0">
              <a:spcBef>
                <a:spcPts val="0"/>
              </a:spcBef>
              <a:spcAft>
                <a:spcPts val="0"/>
              </a:spcAft>
              <a:buSzPts val="2800"/>
              <a:buChar char="■"/>
              <a:defRPr sz="2800"/>
            </a:lvl6pPr>
            <a:lvl7pPr lvl="6" rtl="0">
              <a:spcBef>
                <a:spcPts val="0"/>
              </a:spcBef>
              <a:spcAft>
                <a:spcPts val="0"/>
              </a:spcAft>
              <a:buSzPts val="2800"/>
              <a:buChar char="●"/>
              <a:defRPr sz="2800"/>
            </a:lvl7pPr>
            <a:lvl8pPr lvl="7" rtl="0">
              <a:spcBef>
                <a:spcPts val="0"/>
              </a:spcBef>
              <a:spcAft>
                <a:spcPts val="0"/>
              </a:spcAft>
              <a:buSzPts val="2800"/>
              <a:buChar char="○"/>
              <a:defRPr sz="2800"/>
            </a:lvl8pPr>
            <a:lvl9pPr lvl="8" rtl="0">
              <a:spcBef>
                <a:spcPts val="0"/>
              </a:spcBef>
              <a:spcAft>
                <a:spcPts val="0"/>
              </a:spcAft>
              <a:buSzPts val="2800"/>
              <a:buChar char="■"/>
              <a:defRPr sz="2800"/>
            </a:lvl9pPr>
          </a:lstStyle>
          <a:p>
            <a:endParaRPr/>
          </a:p>
        </p:txBody>
      </p:sp>
      <p:sp>
        <p:nvSpPr>
          <p:cNvPr id="104" name="Google Shape;104;p8"/>
          <p:cNvSpPr txBox="1"/>
          <p:nvPr/>
        </p:nvSpPr>
        <p:spPr>
          <a:xfrm>
            <a:off x="220649" y="785137"/>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Key Words</a:t>
            </a:r>
            <a:endParaRPr sz="3200" b="1" u="sng">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2"/>
              </a:buClr>
              <a:buFont typeface="Calibri"/>
              <a:buNone/>
            </a:pPr>
            <a:endParaRPr sz="3200" b="1" u="sng">
              <a:solidFill>
                <a:schemeClr val="dk2"/>
              </a:solidFill>
              <a:latin typeface="Calibri"/>
              <a:ea typeface="Calibri"/>
              <a:cs typeface="Calibri"/>
              <a:sym typeface="Calibri"/>
            </a:endParaRPr>
          </a:p>
        </p:txBody>
      </p:sp>
      <p:sp>
        <p:nvSpPr>
          <p:cNvPr id="105" name="Google Shape;105;p8"/>
          <p:cNvSpPr txBox="1"/>
          <p:nvPr/>
        </p:nvSpPr>
        <p:spPr>
          <a:xfrm>
            <a:off x="206275" y="4676878"/>
            <a:ext cx="5785500" cy="45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2"/>
              </a:buClr>
              <a:buFont typeface="Calibri"/>
              <a:buNone/>
            </a:pPr>
            <a:r>
              <a:rPr lang="en-GB" sz="3200" b="1" u="sng">
                <a:solidFill>
                  <a:schemeClr val="dk2"/>
                </a:solidFill>
                <a:latin typeface="Century Gothic"/>
                <a:ea typeface="Century Gothic"/>
                <a:cs typeface="Century Gothic"/>
                <a:sym typeface="Century Gothic"/>
              </a:rPr>
              <a:t>Assessment task</a:t>
            </a:r>
            <a:endParaRPr>
              <a:solidFill>
                <a:schemeClr val="dk2"/>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6"/>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 minute timer">
  <p:cSld name="TITLE_AND_BODY_3">
    <p:spTree>
      <p:nvGrpSpPr>
        <p:cNvPr id="1" name="Shape 107"/>
        <p:cNvGrpSpPr/>
        <p:nvPr/>
      </p:nvGrpSpPr>
      <p:grpSpPr>
        <a:xfrm>
          <a:off x="0" y="0"/>
          <a:ext cx="0" cy="0"/>
          <a:chOff x="0" y="0"/>
          <a:chExt cx="0" cy="0"/>
        </a:xfrm>
      </p:grpSpPr>
      <p:sp>
        <p:nvSpPr>
          <p:cNvPr id="108" name="Google Shape;108;p10"/>
          <p:cNvSpPr txBox="1">
            <a:spLocks noGrp="1"/>
          </p:cNvSpPr>
          <p:nvPr>
            <p:ph type="title"/>
          </p:nvPr>
        </p:nvSpPr>
        <p:spPr>
          <a:xfrm>
            <a:off x="0" y="0"/>
            <a:ext cx="9144000" cy="755700"/>
          </a:xfrm>
          <a:prstGeom prst="rect">
            <a:avLst/>
          </a:prstGeom>
          <a:noFill/>
          <a:ln w="76200" cap="flat" cmpd="sng">
            <a:solidFill>
              <a:schemeClr val="dk2"/>
            </a:solidFill>
            <a:prstDash val="solid"/>
            <a:round/>
            <a:headEnd type="none" w="sm" len="sm"/>
            <a:tailEnd type="none" w="sm" len="sm"/>
          </a:ln>
        </p:spPr>
        <p:txBody>
          <a:bodyPr spcFirstLastPara="1" wrap="square" lIns="91425" tIns="91425" rIns="91425" bIns="91425" anchor="b" anchorCtr="0"/>
          <a:lstStyle>
            <a:lvl1pPr lvl="0" rtl="0">
              <a:spcBef>
                <a:spcPts val="0"/>
              </a:spcBef>
              <a:spcAft>
                <a:spcPts val="0"/>
              </a:spcAft>
              <a:buClr>
                <a:schemeClr val="dk2"/>
              </a:buClr>
              <a:buSzPts val="3000"/>
              <a:buNone/>
              <a:defRPr sz="3000" u="sng">
                <a:solidFill>
                  <a:schemeClr val="dk2"/>
                </a:solidFill>
              </a:defRPr>
            </a:lvl1pPr>
            <a:lvl2pPr lvl="1" rtl="0">
              <a:spcBef>
                <a:spcPts val="0"/>
              </a:spcBef>
              <a:spcAft>
                <a:spcPts val="0"/>
              </a:spcAft>
              <a:buClr>
                <a:schemeClr val="dk2"/>
              </a:buClr>
              <a:buSzPts val="3200"/>
              <a:buNone/>
              <a:defRPr sz="3200">
                <a:solidFill>
                  <a:schemeClr val="dk2"/>
                </a:solidFill>
              </a:defRPr>
            </a:lvl2pPr>
            <a:lvl3pPr lvl="2" rtl="0">
              <a:spcBef>
                <a:spcPts val="0"/>
              </a:spcBef>
              <a:spcAft>
                <a:spcPts val="0"/>
              </a:spcAft>
              <a:buClr>
                <a:schemeClr val="dk2"/>
              </a:buClr>
              <a:buSzPts val="3200"/>
              <a:buNone/>
              <a:defRPr sz="3200">
                <a:solidFill>
                  <a:schemeClr val="dk2"/>
                </a:solidFill>
              </a:defRPr>
            </a:lvl3pPr>
            <a:lvl4pPr lvl="3" rtl="0">
              <a:spcBef>
                <a:spcPts val="0"/>
              </a:spcBef>
              <a:spcAft>
                <a:spcPts val="0"/>
              </a:spcAft>
              <a:buClr>
                <a:schemeClr val="dk2"/>
              </a:buClr>
              <a:buSzPts val="3200"/>
              <a:buNone/>
              <a:defRPr sz="3200">
                <a:solidFill>
                  <a:schemeClr val="dk2"/>
                </a:solidFill>
              </a:defRPr>
            </a:lvl4pPr>
            <a:lvl5pPr lvl="4" rtl="0">
              <a:spcBef>
                <a:spcPts val="0"/>
              </a:spcBef>
              <a:spcAft>
                <a:spcPts val="0"/>
              </a:spcAft>
              <a:buClr>
                <a:schemeClr val="dk2"/>
              </a:buClr>
              <a:buSzPts val="3200"/>
              <a:buNone/>
              <a:defRPr sz="3200">
                <a:solidFill>
                  <a:schemeClr val="dk2"/>
                </a:solidFill>
              </a:defRPr>
            </a:lvl5pPr>
            <a:lvl6pPr lvl="5" rtl="0">
              <a:spcBef>
                <a:spcPts val="0"/>
              </a:spcBef>
              <a:spcAft>
                <a:spcPts val="0"/>
              </a:spcAft>
              <a:buClr>
                <a:schemeClr val="dk2"/>
              </a:buClr>
              <a:buSzPts val="3200"/>
              <a:buNone/>
              <a:defRPr sz="3200">
                <a:solidFill>
                  <a:schemeClr val="dk2"/>
                </a:solidFill>
              </a:defRPr>
            </a:lvl6pPr>
            <a:lvl7pPr lvl="6" rtl="0">
              <a:spcBef>
                <a:spcPts val="0"/>
              </a:spcBef>
              <a:spcAft>
                <a:spcPts val="0"/>
              </a:spcAft>
              <a:buClr>
                <a:schemeClr val="dk2"/>
              </a:buClr>
              <a:buSzPts val="3200"/>
              <a:buNone/>
              <a:defRPr sz="3200">
                <a:solidFill>
                  <a:schemeClr val="dk2"/>
                </a:solidFill>
              </a:defRPr>
            </a:lvl7pPr>
            <a:lvl8pPr lvl="7" rtl="0">
              <a:spcBef>
                <a:spcPts val="0"/>
              </a:spcBef>
              <a:spcAft>
                <a:spcPts val="0"/>
              </a:spcAft>
              <a:buClr>
                <a:schemeClr val="dk2"/>
              </a:buClr>
              <a:buSzPts val="3200"/>
              <a:buNone/>
              <a:defRPr sz="3200">
                <a:solidFill>
                  <a:schemeClr val="dk2"/>
                </a:solidFill>
              </a:defRPr>
            </a:lvl8pPr>
            <a:lvl9pPr lvl="8" rtl="0">
              <a:spcBef>
                <a:spcPts val="0"/>
              </a:spcBef>
              <a:spcAft>
                <a:spcPts val="0"/>
              </a:spcAft>
              <a:buClr>
                <a:schemeClr val="dk2"/>
              </a:buClr>
              <a:buSzPts val="3200"/>
              <a:buNone/>
              <a:defRPr sz="3200">
                <a:solidFill>
                  <a:schemeClr val="dk2"/>
                </a:solidFill>
              </a:defRPr>
            </a:lvl9pPr>
          </a:lstStyle>
          <a:p>
            <a:endParaRPr/>
          </a:p>
        </p:txBody>
      </p:sp>
      <p:sp>
        <p:nvSpPr>
          <p:cNvPr id="109" name="Google Shape;109;p10"/>
          <p:cNvSpPr txBox="1">
            <a:spLocks noGrp="1"/>
          </p:cNvSpPr>
          <p:nvPr>
            <p:ph type="body" idx="1"/>
          </p:nvPr>
        </p:nvSpPr>
        <p:spPr>
          <a:xfrm>
            <a:off x="159825" y="988025"/>
            <a:ext cx="8824500" cy="5556900"/>
          </a:xfrm>
          <a:prstGeom prst="rect">
            <a:avLst/>
          </a:prstGeom>
          <a:noFill/>
          <a:ln>
            <a:noFill/>
          </a:ln>
        </p:spPr>
        <p:txBody>
          <a:bodyPr spcFirstLastPara="1" wrap="square" lIns="91425" tIns="91425" rIns="91425" bIns="91425" anchor="t" anchorCtr="0"/>
          <a:lstStyle>
            <a:lvl1pPr marL="457200" lvl="0" indent="-393700" rtl="0">
              <a:spcBef>
                <a:spcPts val="0"/>
              </a:spcBef>
              <a:spcAft>
                <a:spcPts val="0"/>
              </a:spcAft>
              <a:buSzPts val="2600"/>
              <a:buChar char="●"/>
              <a:defRPr sz="2600">
                <a:solidFill>
                  <a:schemeClr val="dk2"/>
                </a:solidFill>
              </a:defRPr>
            </a:lvl1pPr>
            <a:lvl2pPr marL="914400" lvl="1" indent="-393700" rtl="0">
              <a:spcBef>
                <a:spcPts val="0"/>
              </a:spcBef>
              <a:spcAft>
                <a:spcPts val="0"/>
              </a:spcAft>
              <a:buSzPts val="2600"/>
              <a:buChar char="○"/>
              <a:defRPr sz="2600">
                <a:solidFill>
                  <a:schemeClr val="dk2"/>
                </a:solidFill>
              </a:defRPr>
            </a:lvl2pPr>
            <a:lvl3pPr marL="1371600" lvl="2" indent="-393700" rtl="0">
              <a:spcBef>
                <a:spcPts val="0"/>
              </a:spcBef>
              <a:spcAft>
                <a:spcPts val="0"/>
              </a:spcAft>
              <a:buSzPts val="2600"/>
              <a:buChar char="■"/>
              <a:defRPr sz="2600">
                <a:solidFill>
                  <a:schemeClr val="dk2"/>
                </a:solidFill>
              </a:defRPr>
            </a:lvl3pPr>
            <a:lvl4pPr marL="1828800" lvl="3" indent="-393700" rtl="0">
              <a:spcBef>
                <a:spcPts val="0"/>
              </a:spcBef>
              <a:spcAft>
                <a:spcPts val="0"/>
              </a:spcAft>
              <a:buSzPts val="2600"/>
              <a:buChar char="●"/>
              <a:defRPr sz="2600">
                <a:solidFill>
                  <a:schemeClr val="dk2"/>
                </a:solidFill>
              </a:defRPr>
            </a:lvl4pPr>
            <a:lvl5pPr marL="2286000" lvl="4" indent="-393700" rtl="0">
              <a:spcBef>
                <a:spcPts val="0"/>
              </a:spcBef>
              <a:spcAft>
                <a:spcPts val="0"/>
              </a:spcAft>
              <a:buSzPts val="2600"/>
              <a:buChar char="○"/>
              <a:defRPr sz="2600">
                <a:solidFill>
                  <a:schemeClr val="dk2"/>
                </a:solidFill>
              </a:defRPr>
            </a:lvl5pPr>
            <a:lvl6pPr marL="2743200" lvl="5" indent="-393700" rtl="0">
              <a:spcBef>
                <a:spcPts val="0"/>
              </a:spcBef>
              <a:spcAft>
                <a:spcPts val="0"/>
              </a:spcAft>
              <a:buSzPts val="2600"/>
              <a:buChar char="■"/>
              <a:defRPr sz="2600">
                <a:solidFill>
                  <a:schemeClr val="dk2"/>
                </a:solidFill>
              </a:defRPr>
            </a:lvl6pPr>
            <a:lvl7pPr marL="3200400" lvl="6" indent="-393700" rtl="0">
              <a:spcBef>
                <a:spcPts val="0"/>
              </a:spcBef>
              <a:spcAft>
                <a:spcPts val="0"/>
              </a:spcAft>
              <a:buSzPts val="2600"/>
              <a:buChar char="●"/>
              <a:defRPr sz="2600">
                <a:solidFill>
                  <a:schemeClr val="dk2"/>
                </a:solidFill>
              </a:defRPr>
            </a:lvl7pPr>
            <a:lvl8pPr marL="3657600" lvl="7" indent="-393700" rtl="0">
              <a:spcBef>
                <a:spcPts val="0"/>
              </a:spcBef>
              <a:spcAft>
                <a:spcPts val="0"/>
              </a:spcAft>
              <a:buSzPts val="2600"/>
              <a:buChar char="○"/>
              <a:defRPr sz="2600">
                <a:solidFill>
                  <a:schemeClr val="dk2"/>
                </a:solidFill>
              </a:defRPr>
            </a:lvl8pPr>
            <a:lvl9pPr marL="4114800" lvl="8" indent="-393700" rtl="0">
              <a:spcBef>
                <a:spcPts val="0"/>
              </a:spcBef>
              <a:spcAft>
                <a:spcPts val="0"/>
              </a:spcAft>
              <a:buSzPts val="2600"/>
              <a:buChar char="■"/>
              <a:defRPr sz="2600">
                <a:solidFill>
                  <a:schemeClr val="dk2"/>
                </a:solidFill>
              </a:defRPr>
            </a:lvl9pPr>
          </a:lstStyle>
          <a:p>
            <a:endParaRPr/>
          </a:p>
        </p:txBody>
      </p:sp>
      <p:pic>
        <p:nvPicPr>
          <p:cNvPr id="110" name="Google Shape;110;p10" descr="This countdown timer is silent until it reaches 0:00, then makes a gentle siren sound." title="1 Minute Timer">
            <a:hlinkClick r:id="rId2"/>
          </p:cNvPr>
          <p:cNvPicPr preferRelativeResize="0"/>
          <p:nvPr/>
        </p:nvPicPr>
        <p:blipFill>
          <a:blip r:embed="rId3">
            <a:alphaModFix/>
          </a:blip>
          <a:stretch>
            <a:fillRect/>
          </a:stretch>
        </p:blipFill>
        <p:spPr>
          <a:xfrm>
            <a:off x="6223900" y="0"/>
            <a:ext cx="1642556" cy="123191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F79"/>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33867" y="-95"/>
            <a:ext cx="3409812" cy="2810238"/>
            <a:chOff x="0" y="1492"/>
            <a:chExt cx="3409812" cy="2810238"/>
          </a:xfrm>
        </p:grpSpPr>
        <p:cxnSp>
          <p:nvCxnSpPr>
            <p:cNvPr id="7" name="Google Shape;7;p1"/>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8" name="Google Shape;8;p1"/>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9" name="Google Shape;9;p1"/>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0" name="Google Shape;10;p1"/>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1" name="Google Shape;11;p1"/>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2" name="Google Shape;12;p1"/>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 name="Google Shape;13;p1"/>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 name="Google Shape;14;p1"/>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 name="Google Shape;15;p1"/>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 name="Google Shape;16;p1"/>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 name="Google Shape;17;p1"/>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 name="Google Shape;18;p1"/>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9" name="Google Shape;19;p1"/>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0" name="Google Shape;20;p1"/>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1" name="Google Shape;21;p1"/>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2" name="Google Shape;22;p1"/>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3" name="Google Shape;23;p1"/>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4" name="Google Shape;24;p1"/>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5" name="Google Shape;25;p1"/>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 name="Google Shape;26;p1"/>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 name="Google Shape;27;p1"/>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 name="Google Shape;28;p1"/>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 name="Google Shape;29;p1"/>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 name="Google Shape;30;p1"/>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1" name="Google Shape;31;p1"/>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
        <p:nvSpPr>
          <p:cNvPr id="32" name="Google Shape;32;p1"/>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None/>
              <a:defRPr sz="4000">
                <a:solidFill>
                  <a:schemeClr val="dk2"/>
                </a:solidFill>
              </a:defRPr>
            </a:lvl1pPr>
            <a:lvl2pPr marL="0" marR="0" lvl="1" indent="0" algn="l" rtl="0">
              <a:lnSpc>
                <a:spcPct val="100000"/>
              </a:lnSpc>
              <a:spcBef>
                <a:spcPts val="0"/>
              </a:spcBef>
              <a:spcAft>
                <a:spcPts val="0"/>
              </a:spcAft>
              <a:buClr>
                <a:schemeClr val="dk2"/>
              </a:buClr>
              <a:buSzPts val="4000"/>
              <a:buNone/>
              <a:defRPr sz="4000">
                <a:solidFill>
                  <a:schemeClr val="dk2"/>
                </a:solidFill>
              </a:defRPr>
            </a:lvl2pPr>
            <a:lvl3pPr marL="0" marR="0" lvl="2" indent="0" algn="l" rtl="0">
              <a:spcBef>
                <a:spcPts val="0"/>
              </a:spcBef>
              <a:spcAft>
                <a:spcPts val="0"/>
              </a:spcAft>
              <a:buClr>
                <a:schemeClr val="dk2"/>
              </a:buClr>
              <a:buSzPts val="4000"/>
              <a:buNone/>
              <a:defRPr sz="4000">
                <a:solidFill>
                  <a:schemeClr val="dk2"/>
                </a:solidFill>
              </a:defRPr>
            </a:lvl3pPr>
            <a:lvl4pPr marL="0" marR="0" lvl="3" indent="0" algn="l" rtl="0">
              <a:spcBef>
                <a:spcPts val="0"/>
              </a:spcBef>
              <a:spcAft>
                <a:spcPts val="0"/>
              </a:spcAft>
              <a:buClr>
                <a:schemeClr val="dk2"/>
              </a:buClr>
              <a:buSzPts val="4000"/>
              <a:buNone/>
              <a:defRPr sz="4000">
                <a:solidFill>
                  <a:schemeClr val="dk2"/>
                </a:solidFill>
              </a:defRPr>
            </a:lvl4pPr>
            <a:lvl5pPr marL="0" marR="0" lvl="4" indent="0" algn="l" rtl="0">
              <a:spcBef>
                <a:spcPts val="0"/>
              </a:spcBef>
              <a:spcAft>
                <a:spcPts val="0"/>
              </a:spcAft>
              <a:buClr>
                <a:schemeClr val="dk2"/>
              </a:buClr>
              <a:buSzPts val="4000"/>
              <a:buNone/>
              <a:defRPr sz="4000">
                <a:solidFill>
                  <a:schemeClr val="dk2"/>
                </a:solidFill>
              </a:defRPr>
            </a:lvl5pPr>
            <a:lvl6pPr marL="0" marR="0" lvl="5" indent="0" algn="l" rtl="0">
              <a:spcBef>
                <a:spcPts val="0"/>
              </a:spcBef>
              <a:spcAft>
                <a:spcPts val="0"/>
              </a:spcAft>
              <a:buClr>
                <a:schemeClr val="dk2"/>
              </a:buClr>
              <a:buSzPts val="4000"/>
              <a:buNone/>
              <a:defRPr sz="4000">
                <a:solidFill>
                  <a:schemeClr val="dk2"/>
                </a:solidFill>
              </a:defRPr>
            </a:lvl6pPr>
            <a:lvl7pPr marL="0" marR="0" lvl="6" indent="0" algn="l" rtl="0">
              <a:spcBef>
                <a:spcPts val="0"/>
              </a:spcBef>
              <a:spcAft>
                <a:spcPts val="0"/>
              </a:spcAft>
              <a:buClr>
                <a:schemeClr val="dk2"/>
              </a:buClr>
              <a:buSzPts val="4000"/>
              <a:buNone/>
              <a:defRPr sz="4000">
                <a:solidFill>
                  <a:schemeClr val="dk2"/>
                </a:solidFill>
              </a:defRPr>
            </a:lvl7pPr>
            <a:lvl8pPr marL="0" marR="0" lvl="7" indent="0" algn="l" rtl="0">
              <a:spcBef>
                <a:spcPts val="0"/>
              </a:spcBef>
              <a:spcAft>
                <a:spcPts val="0"/>
              </a:spcAft>
              <a:buClr>
                <a:schemeClr val="dk2"/>
              </a:buClr>
              <a:buSzPts val="4000"/>
              <a:buNone/>
              <a:defRPr sz="4000">
                <a:solidFill>
                  <a:schemeClr val="dk2"/>
                </a:solidFill>
              </a:defRPr>
            </a:lvl8pPr>
            <a:lvl9pPr marL="0" marR="0" lvl="8" indent="0" algn="l" rtl="0">
              <a:spcBef>
                <a:spcPts val="0"/>
              </a:spcBef>
              <a:spcAft>
                <a:spcPts val="0"/>
              </a:spcAft>
              <a:buClr>
                <a:schemeClr val="dk2"/>
              </a:buClr>
              <a:buSzPts val="4000"/>
              <a:buNone/>
              <a:defRPr sz="4000">
                <a:solidFill>
                  <a:schemeClr val="dk2"/>
                </a:solidFill>
              </a:defRPr>
            </a:lvl9pPr>
          </a:lstStyle>
          <a:p>
            <a:endParaRPr/>
          </a:p>
        </p:txBody>
      </p:sp>
      <p:sp>
        <p:nvSpPr>
          <p:cNvPr id="33" name="Google Shape;33;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2"/>
              </a:buClr>
              <a:buSzPts val="2800"/>
              <a:buNone/>
              <a:defRPr sz="2800">
                <a:solidFill>
                  <a:schemeClr val="dk2"/>
                </a:solidFill>
              </a:defRPr>
            </a:lvl1pPr>
            <a:lvl2pPr marL="914400" marR="0" lvl="1" indent="-228600" algn="l" rtl="0">
              <a:lnSpc>
                <a:spcPct val="100000"/>
              </a:lnSpc>
              <a:spcBef>
                <a:spcPts val="360"/>
              </a:spcBef>
              <a:spcAft>
                <a:spcPts val="0"/>
              </a:spcAft>
              <a:buClr>
                <a:schemeClr val="dk2"/>
              </a:buClr>
              <a:buSzPts val="2800"/>
              <a:buNone/>
              <a:defRPr sz="2800">
                <a:solidFill>
                  <a:schemeClr val="dk2"/>
                </a:solidFill>
              </a:defRPr>
            </a:lvl2pPr>
            <a:lvl3pPr marL="1371600" marR="0" lvl="2" indent="-228600" algn="l" rtl="0">
              <a:lnSpc>
                <a:spcPct val="100000"/>
              </a:lnSpc>
              <a:spcBef>
                <a:spcPts val="360"/>
              </a:spcBef>
              <a:spcAft>
                <a:spcPts val="0"/>
              </a:spcAft>
              <a:buClr>
                <a:schemeClr val="dk2"/>
              </a:buClr>
              <a:buSzPts val="2800"/>
              <a:buNone/>
              <a:defRPr sz="2800">
                <a:solidFill>
                  <a:schemeClr val="dk2"/>
                </a:solidFill>
              </a:defRPr>
            </a:lvl3pPr>
            <a:lvl4pPr marL="1828800" marR="0" lvl="3" indent="-228600" algn="l" rtl="0">
              <a:lnSpc>
                <a:spcPct val="100000"/>
              </a:lnSpc>
              <a:spcBef>
                <a:spcPts val="360"/>
              </a:spcBef>
              <a:spcAft>
                <a:spcPts val="0"/>
              </a:spcAft>
              <a:buClr>
                <a:schemeClr val="dk2"/>
              </a:buClr>
              <a:buSzPts val="2800"/>
              <a:buNone/>
              <a:defRPr sz="2800">
                <a:solidFill>
                  <a:schemeClr val="dk2"/>
                </a:solidFill>
              </a:defRPr>
            </a:lvl4pPr>
            <a:lvl5pPr marL="2286000" marR="0" lvl="4" indent="-228600" algn="l" rtl="0">
              <a:lnSpc>
                <a:spcPct val="100000"/>
              </a:lnSpc>
              <a:spcBef>
                <a:spcPts val="360"/>
              </a:spcBef>
              <a:spcAft>
                <a:spcPts val="0"/>
              </a:spcAft>
              <a:buClr>
                <a:schemeClr val="dk2"/>
              </a:buClr>
              <a:buSzPts val="2800"/>
              <a:buNone/>
              <a:defRPr sz="2800">
                <a:solidFill>
                  <a:schemeClr val="dk2"/>
                </a:solidFill>
              </a:defRPr>
            </a:lvl5pPr>
            <a:lvl6pPr marL="2743200" marR="0" lvl="5" indent="-228600" algn="l" rtl="0">
              <a:lnSpc>
                <a:spcPct val="100000"/>
              </a:lnSpc>
              <a:spcBef>
                <a:spcPts val="360"/>
              </a:spcBef>
              <a:spcAft>
                <a:spcPts val="0"/>
              </a:spcAft>
              <a:buClr>
                <a:schemeClr val="dk2"/>
              </a:buClr>
              <a:buSzPts val="2800"/>
              <a:buNone/>
              <a:defRPr sz="2800">
                <a:solidFill>
                  <a:schemeClr val="dk2"/>
                </a:solidFill>
              </a:defRPr>
            </a:lvl6pPr>
            <a:lvl7pPr marL="3200400" marR="0" lvl="6" indent="-228600" algn="l" rtl="0">
              <a:lnSpc>
                <a:spcPct val="100000"/>
              </a:lnSpc>
              <a:spcBef>
                <a:spcPts val="360"/>
              </a:spcBef>
              <a:spcAft>
                <a:spcPts val="0"/>
              </a:spcAft>
              <a:buClr>
                <a:schemeClr val="dk2"/>
              </a:buClr>
              <a:buSzPts val="2800"/>
              <a:buNone/>
              <a:defRPr sz="2800">
                <a:solidFill>
                  <a:schemeClr val="dk2"/>
                </a:solidFill>
              </a:defRPr>
            </a:lvl7pPr>
            <a:lvl8pPr marL="3657600" marR="0" lvl="7" indent="-228600" algn="l" rtl="0">
              <a:lnSpc>
                <a:spcPct val="100000"/>
              </a:lnSpc>
              <a:spcBef>
                <a:spcPts val="360"/>
              </a:spcBef>
              <a:spcAft>
                <a:spcPts val="0"/>
              </a:spcAft>
              <a:buClr>
                <a:schemeClr val="dk2"/>
              </a:buClr>
              <a:buSzPts val="2800"/>
              <a:buNone/>
              <a:defRPr sz="2800">
                <a:solidFill>
                  <a:schemeClr val="dk2"/>
                </a:solidFill>
              </a:defRPr>
            </a:lvl8pPr>
            <a:lvl9pPr marL="4114800" marR="0" lvl="8" indent="-228600" algn="l" rtl="0">
              <a:lnSpc>
                <a:spcPct val="100000"/>
              </a:lnSpc>
              <a:spcBef>
                <a:spcPts val="360"/>
              </a:spcBef>
              <a:spcAft>
                <a:spcPts val="0"/>
              </a:spcAft>
              <a:buClr>
                <a:schemeClr val="dk2"/>
              </a:buClr>
              <a:buSzPts val="2800"/>
              <a:buNone/>
              <a:defRPr sz="2800">
                <a:solidFill>
                  <a:schemeClr val="dk2"/>
                </a:solidFill>
              </a:defRPr>
            </a:lvl9pPr>
          </a:lstStyle>
          <a:p>
            <a:endParaRPr/>
          </a:p>
        </p:txBody>
      </p:sp>
      <p:grpSp>
        <p:nvGrpSpPr>
          <p:cNvPr id="34" name="Google Shape;34;p1"/>
          <p:cNvGrpSpPr/>
          <p:nvPr/>
        </p:nvGrpSpPr>
        <p:grpSpPr>
          <a:xfrm rot="10800000">
            <a:off x="5734187" y="4047857"/>
            <a:ext cx="3409812" cy="2810238"/>
            <a:chOff x="0" y="1492"/>
            <a:chExt cx="3409812" cy="2810238"/>
          </a:xfrm>
        </p:grpSpPr>
        <p:cxnSp>
          <p:nvCxnSpPr>
            <p:cNvPr id="35" name="Google Shape;35;p1"/>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6" name="Google Shape;36;p1"/>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7" name="Google Shape;37;p1"/>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 name="Google Shape;38;p1"/>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 name="Google Shape;39;p1"/>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 name="Google Shape;40;p1"/>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 name="Google Shape;41;p1"/>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 name="Google Shape;42;p1"/>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3" name="Google Shape;43;p1"/>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4" name="Google Shape;44;p1"/>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5" name="Google Shape;45;p1"/>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6" name="Google Shape;46;p1"/>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7" name="Google Shape;47;p1"/>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8" name="Google Shape;48;p1"/>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9" name="Google Shape;49;p1"/>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0" name="Google Shape;50;p1"/>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 name="Google Shape;51;p1"/>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 name="Google Shape;52;p1"/>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 name="Google Shape;53;p1"/>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 name="Google Shape;54;p1"/>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 name="Google Shape;55;p1"/>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6" name="Google Shape;56;p1"/>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7" name="Google Shape;57;p1"/>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8" name="Google Shape;58;p1"/>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9" name="Google Shape;59;p1"/>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AFF79"/>
        </a:solidFill>
        <a:effectLst/>
      </p:bgPr>
    </p:bg>
    <p:spTree>
      <p:nvGrpSpPr>
        <p:cNvPr id="1" name="Shape 131"/>
        <p:cNvGrpSpPr/>
        <p:nvPr/>
      </p:nvGrpSpPr>
      <p:grpSpPr>
        <a:xfrm>
          <a:off x="0" y="0"/>
          <a:ext cx="0" cy="0"/>
          <a:chOff x="0" y="0"/>
          <a:chExt cx="0" cy="0"/>
        </a:xfrm>
      </p:grpSpPr>
      <p:grpSp>
        <p:nvGrpSpPr>
          <p:cNvPr id="132" name="Google Shape;132;p16"/>
          <p:cNvGrpSpPr/>
          <p:nvPr/>
        </p:nvGrpSpPr>
        <p:grpSpPr>
          <a:xfrm>
            <a:off x="33867" y="-95"/>
            <a:ext cx="3409812" cy="2810238"/>
            <a:chOff x="0" y="1492"/>
            <a:chExt cx="3409812" cy="2810238"/>
          </a:xfrm>
        </p:grpSpPr>
        <p:cxnSp>
          <p:nvCxnSpPr>
            <p:cNvPr id="133" name="Google Shape;133;p16"/>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4" name="Google Shape;134;p16"/>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5" name="Google Shape;135;p16"/>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6" name="Google Shape;136;p16"/>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7" name="Google Shape;137;p16"/>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8" name="Google Shape;138;p16"/>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39" name="Google Shape;139;p16"/>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0" name="Google Shape;140;p16"/>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1" name="Google Shape;141;p16"/>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2" name="Google Shape;142;p16"/>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3" name="Google Shape;143;p16"/>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4" name="Google Shape;144;p16"/>
            <p:cNvCxnSpPr/>
            <p:nvPr/>
          </p:nvCxnSpPr>
          <p:spPr>
            <a:xfrm rot="-5400000">
              <a:off x="-814261"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5" name="Google Shape;145;p16"/>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6" name="Google Shape;146;p16"/>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7" name="Google Shape;147;p16"/>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8" name="Google Shape;148;p16"/>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49" name="Google Shape;149;p16"/>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0" name="Google Shape;150;p16"/>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1" name="Google Shape;151;p16"/>
            <p:cNvCxnSpPr/>
            <p:nvPr/>
          </p:nvCxnSpPr>
          <p:spPr>
            <a:xfrm rot="-5400000">
              <a:off x="1590397" y="440776"/>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2" name="Google Shape;152;p16"/>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3" name="Google Shape;153;p16"/>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4" name="Google Shape;154;p16"/>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5" name="Google Shape;155;p16"/>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6" name="Google Shape;156;p16"/>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57" name="Google Shape;157;p16"/>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
        <p:nvSpPr>
          <p:cNvPr id="158" name="Google Shape;158;p16"/>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None/>
              <a:defRPr sz="4000">
                <a:solidFill>
                  <a:schemeClr val="dk2"/>
                </a:solidFill>
              </a:defRPr>
            </a:lvl1pPr>
            <a:lvl2pPr marL="0" marR="0" lvl="1" indent="0" algn="l" rtl="0">
              <a:lnSpc>
                <a:spcPct val="100000"/>
              </a:lnSpc>
              <a:spcBef>
                <a:spcPts val="0"/>
              </a:spcBef>
              <a:spcAft>
                <a:spcPts val="0"/>
              </a:spcAft>
              <a:buClr>
                <a:schemeClr val="dk2"/>
              </a:buClr>
              <a:buSzPts val="4000"/>
              <a:buNone/>
              <a:defRPr sz="4000">
                <a:solidFill>
                  <a:schemeClr val="dk2"/>
                </a:solidFill>
              </a:defRPr>
            </a:lvl2pPr>
            <a:lvl3pPr marL="0" marR="0" lvl="2" indent="0" algn="l" rtl="0">
              <a:spcBef>
                <a:spcPts val="0"/>
              </a:spcBef>
              <a:spcAft>
                <a:spcPts val="0"/>
              </a:spcAft>
              <a:buClr>
                <a:schemeClr val="dk2"/>
              </a:buClr>
              <a:buSzPts val="4000"/>
              <a:buNone/>
              <a:defRPr sz="4000">
                <a:solidFill>
                  <a:schemeClr val="dk2"/>
                </a:solidFill>
              </a:defRPr>
            </a:lvl3pPr>
            <a:lvl4pPr marL="0" marR="0" lvl="3" indent="0" algn="l" rtl="0">
              <a:spcBef>
                <a:spcPts val="0"/>
              </a:spcBef>
              <a:spcAft>
                <a:spcPts val="0"/>
              </a:spcAft>
              <a:buClr>
                <a:schemeClr val="dk2"/>
              </a:buClr>
              <a:buSzPts val="4000"/>
              <a:buNone/>
              <a:defRPr sz="4000">
                <a:solidFill>
                  <a:schemeClr val="dk2"/>
                </a:solidFill>
              </a:defRPr>
            </a:lvl4pPr>
            <a:lvl5pPr marL="0" marR="0" lvl="4" indent="0" algn="l" rtl="0">
              <a:spcBef>
                <a:spcPts val="0"/>
              </a:spcBef>
              <a:spcAft>
                <a:spcPts val="0"/>
              </a:spcAft>
              <a:buClr>
                <a:schemeClr val="dk2"/>
              </a:buClr>
              <a:buSzPts val="4000"/>
              <a:buNone/>
              <a:defRPr sz="4000">
                <a:solidFill>
                  <a:schemeClr val="dk2"/>
                </a:solidFill>
              </a:defRPr>
            </a:lvl5pPr>
            <a:lvl6pPr marL="0" marR="0" lvl="5" indent="0" algn="l" rtl="0">
              <a:spcBef>
                <a:spcPts val="0"/>
              </a:spcBef>
              <a:spcAft>
                <a:spcPts val="0"/>
              </a:spcAft>
              <a:buClr>
                <a:schemeClr val="dk2"/>
              </a:buClr>
              <a:buSzPts val="4000"/>
              <a:buNone/>
              <a:defRPr sz="4000">
                <a:solidFill>
                  <a:schemeClr val="dk2"/>
                </a:solidFill>
              </a:defRPr>
            </a:lvl6pPr>
            <a:lvl7pPr marL="0" marR="0" lvl="6" indent="0" algn="l" rtl="0">
              <a:spcBef>
                <a:spcPts val="0"/>
              </a:spcBef>
              <a:spcAft>
                <a:spcPts val="0"/>
              </a:spcAft>
              <a:buClr>
                <a:schemeClr val="dk2"/>
              </a:buClr>
              <a:buSzPts val="4000"/>
              <a:buNone/>
              <a:defRPr sz="4000">
                <a:solidFill>
                  <a:schemeClr val="dk2"/>
                </a:solidFill>
              </a:defRPr>
            </a:lvl7pPr>
            <a:lvl8pPr marL="0" marR="0" lvl="7" indent="0" algn="l" rtl="0">
              <a:spcBef>
                <a:spcPts val="0"/>
              </a:spcBef>
              <a:spcAft>
                <a:spcPts val="0"/>
              </a:spcAft>
              <a:buClr>
                <a:schemeClr val="dk2"/>
              </a:buClr>
              <a:buSzPts val="4000"/>
              <a:buNone/>
              <a:defRPr sz="4000">
                <a:solidFill>
                  <a:schemeClr val="dk2"/>
                </a:solidFill>
              </a:defRPr>
            </a:lvl8pPr>
            <a:lvl9pPr marL="0" marR="0" lvl="8" indent="0" algn="l" rtl="0">
              <a:spcBef>
                <a:spcPts val="0"/>
              </a:spcBef>
              <a:spcAft>
                <a:spcPts val="0"/>
              </a:spcAft>
              <a:buClr>
                <a:schemeClr val="dk2"/>
              </a:buClr>
              <a:buSzPts val="4000"/>
              <a:buNone/>
              <a:defRPr sz="4000">
                <a:solidFill>
                  <a:schemeClr val="dk2"/>
                </a:solidFill>
              </a:defRPr>
            </a:lvl9pPr>
          </a:lstStyle>
          <a:p>
            <a:endParaRPr/>
          </a:p>
        </p:txBody>
      </p:sp>
      <p:sp>
        <p:nvSpPr>
          <p:cNvPr id="159" name="Google Shape;159;p16"/>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2"/>
              </a:buClr>
              <a:buSzPts val="2800"/>
              <a:buNone/>
              <a:defRPr sz="2800">
                <a:solidFill>
                  <a:schemeClr val="dk2"/>
                </a:solidFill>
              </a:defRPr>
            </a:lvl1pPr>
            <a:lvl2pPr marL="914400" marR="0" lvl="1" indent="-228600" algn="l" rtl="0">
              <a:lnSpc>
                <a:spcPct val="100000"/>
              </a:lnSpc>
              <a:spcBef>
                <a:spcPts val="360"/>
              </a:spcBef>
              <a:spcAft>
                <a:spcPts val="0"/>
              </a:spcAft>
              <a:buClr>
                <a:schemeClr val="dk2"/>
              </a:buClr>
              <a:buSzPts val="2800"/>
              <a:buNone/>
              <a:defRPr sz="2800">
                <a:solidFill>
                  <a:schemeClr val="dk2"/>
                </a:solidFill>
              </a:defRPr>
            </a:lvl2pPr>
            <a:lvl3pPr marL="1371600" marR="0" lvl="2" indent="-228600" algn="l" rtl="0">
              <a:lnSpc>
                <a:spcPct val="100000"/>
              </a:lnSpc>
              <a:spcBef>
                <a:spcPts val="360"/>
              </a:spcBef>
              <a:spcAft>
                <a:spcPts val="0"/>
              </a:spcAft>
              <a:buClr>
                <a:schemeClr val="dk2"/>
              </a:buClr>
              <a:buSzPts val="2800"/>
              <a:buNone/>
              <a:defRPr sz="2800">
                <a:solidFill>
                  <a:schemeClr val="dk2"/>
                </a:solidFill>
              </a:defRPr>
            </a:lvl3pPr>
            <a:lvl4pPr marL="1828800" marR="0" lvl="3" indent="-228600" algn="l" rtl="0">
              <a:lnSpc>
                <a:spcPct val="100000"/>
              </a:lnSpc>
              <a:spcBef>
                <a:spcPts val="360"/>
              </a:spcBef>
              <a:spcAft>
                <a:spcPts val="0"/>
              </a:spcAft>
              <a:buClr>
                <a:schemeClr val="dk2"/>
              </a:buClr>
              <a:buSzPts val="2800"/>
              <a:buNone/>
              <a:defRPr sz="2800">
                <a:solidFill>
                  <a:schemeClr val="dk2"/>
                </a:solidFill>
              </a:defRPr>
            </a:lvl4pPr>
            <a:lvl5pPr marL="2286000" marR="0" lvl="4" indent="-228600" algn="l" rtl="0">
              <a:lnSpc>
                <a:spcPct val="100000"/>
              </a:lnSpc>
              <a:spcBef>
                <a:spcPts val="360"/>
              </a:spcBef>
              <a:spcAft>
                <a:spcPts val="0"/>
              </a:spcAft>
              <a:buClr>
                <a:schemeClr val="dk2"/>
              </a:buClr>
              <a:buSzPts val="2800"/>
              <a:buNone/>
              <a:defRPr sz="2800">
                <a:solidFill>
                  <a:schemeClr val="dk2"/>
                </a:solidFill>
              </a:defRPr>
            </a:lvl5pPr>
            <a:lvl6pPr marL="2743200" marR="0" lvl="5" indent="-228600" algn="l" rtl="0">
              <a:lnSpc>
                <a:spcPct val="100000"/>
              </a:lnSpc>
              <a:spcBef>
                <a:spcPts val="360"/>
              </a:spcBef>
              <a:spcAft>
                <a:spcPts val="0"/>
              </a:spcAft>
              <a:buClr>
                <a:schemeClr val="dk2"/>
              </a:buClr>
              <a:buSzPts val="2800"/>
              <a:buNone/>
              <a:defRPr sz="2800">
                <a:solidFill>
                  <a:schemeClr val="dk2"/>
                </a:solidFill>
              </a:defRPr>
            </a:lvl6pPr>
            <a:lvl7pPr marL="3200400" marR="0" lvl="6" indent="-228600" algn="l" rtl="0">
              <a:lnSpc>
                <a:spcPct val="100000"/>
              </a:lnSpc>
              <a:spcBef>
                <a:spcPts val="360"/>
              </a:spcBef>
              <a:spcAft>
                <a:spcPts val="0"/>
              </a:spcAft>
              <a:buClr>
                <a:schemeClr val="dk2"/>
              </a:buClr>
              <a:buSzPts val="2800"/>
              <a:buNone/>
              <a:defRPr sz="2800">
                <a:solidFill>
                  <a:schemeClr val="dk2"/>
                </a:solidFill>
              </a:defRPr>
            </a:lvl7pPr>
            <a:lvl8pPr marL="3657600" marR="0" lvl="7" indent="-228600" algn="l" rtl="0">
              <a:lnSpc>
                <a:spcPct val="100000"/>
              </a:lnSpc>
              <a:spcBef>
                <a:spcPts val="360"/>
              </a:spcBef>
              <a:spcAft>
                <a:spcPts val="0"/>
              </a:spcAft>
              <a:buClr>
                <a:schemeClr val="dk2"/>
              </a:buClr>
              <a:buSzPts val="2800"/>
              <a:buNone/>
              <a:defRPr sz="2800">
                <a:solidFill>
                  <a:schemeClr val="dk2"/>
                </a:solidFill>
              </a:defRPr>
            </a:lvl8pPr>
            <a:lvl9pPr marL="4114800" marR="0" lvl="8" indent="-228600" algn="l" rtl="0">
              <a:lnSpc>
                <a:spcPct val="100000"/>
              </a:lnSpc>
              <a:spcBef>
                <a:spcPts val="360"/>
              </a:spcBef>
              <a:spcAft>
                <a:spcPts val="0"/>
              </a:spcAft>
              <a:buClr>
                <a:schemeClr val="dk2"/>
              </a:buClr>
              <a:buSzPts val="2800"/>
              <a:buNone/>
              <a:defRPr sz="2800">
                <a:solidFill>
                  <a:schemeClr val="dk2"/>
                </a:solidFill>
              </a:defRPr>
            </a:lvl9pPr>
          </a:lstStyle>
          <a:p>
            <a:endParaRPr/>
          </a:p>
        </p:txBody>
      </p:sp>
      <p:grpSp>
        <p:nvGrpSpPr>
          <p:cNvPr id="160" name="Google Shape;160;p16"/>
          <p:cNvGrpSpPr/>
          <p:nvPr/>
        </p:nvGrpSpPr>
        <p:grpSpPr>
          <a:xfrm rot="10800000">
            <a:off x="5734187" y="4047857"/>
            <a:ext cx="3409812" cy="2810238"/>
            <a:chOff x="0" y="1492"/>
            <a:chExt cx="3409812" cy="2810238"/>
          </a:xfrm>
        </p:grpSpPr>
        <p:cxnSp>
          <p:nvCxnSpPr>
            <p:cNvPr id="161" name="Google Shape;161;p16"/>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2" name="Google Shape;162;p16"/>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3" name="Google Shape;163;p16"/>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4" name="Google Shape;164;p16"/>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5" name="Google Shape;165;p16"/>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6" name="Google Shape;166;p16"/>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7" name="Google Shape;167;p16"/>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8" name="Google Shape;168;p16"/>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69" name="Google Shape;169;p16"/>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0" name="Google Shape;170;p16"/>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1" name="Google Shape;171;p16"/>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2" name="Google Shape;172;p16"/>
            <p:cNvCxnSpPr/>
            <p:nvPr/>
          </p:nvCxnSpPr>
          <p:spPr>
            <a:xfrm rot="-5400000">
              <a:off x="-814261"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3" name="Google Shape;173;p16"/>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4" name="Google Shape;174;p16"/>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5" name="Google Shape;175;p16"/>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6" name="Google Shape;176;p16"/>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7" name="Google Shape;177;p16"/>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8" name="Google Shape;178;p16"/>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79" name="Google Shape;179;p16"/>
            <p:cNvCxnSpPr/>
            <p:nvPr/>
          </p:nvCxnSpPr>
          <p:spPr>
            <a:xfrm rot="-5400000">
              <a:off x="1590397" y="440776"/>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0" name="Google Shape;180;p16"/>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1" name="Google Shape;181;p16"/>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2" name="Google Shape;182;p16"/>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3" name="Google Shape;183;p16"/>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4" name="Google Shape;184;p16"/>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185" name="Google Shape;185;p16"/>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AFF79"/>
        </a:solidFill>
        <a:effectLst/>
      </p:bgPr>
    </p:bg>
    <p:spTree>
      <p:nvGrpSpPr>
        <p:cNvPr id="1" name="Shape 253"/>
        <p:cNvGrpSpPr/>
        <p:nvPr/>
      </p:nvGrpSpPr>
      <p:grpSpPr>
        <a:xfrm>
          <a:off x="0" y="0"/>
          <a:ext cx="0" cy="0"/>
          <a:chOff x="0" y="0"/>
          <a:chExt cx="0" cy="0"/>
        </a:xfrm>
      </p:grpSpPr>
      <p:grpSp>
        <p:nvGrpSpPr>
          <p:cNvPr id="254" name="Google Shape;254;p30"/>
          <p:cNvGrpSpPr/>
          <p:nvPr/>
        </p:nvGrpSpPr>
        <p:grpSpPr>
          <a:xfrm>
            <a:off x="33867" y="-95"/>
            <a:ext cx="3409812" cy="2810238"/>
            <a:chOff x="0" y="1492"/>
            <a:chExt cx="3409812" cy="2810238"/>
          </a:xfrm>
        </p:grpSpPr>
        <p:cxnSp>
          <p:nvCxnSpPr>
            <p:cNvPr id="255" name="Google Shape;255;p30"/>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56" name="Google Shape;256;p30"/>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57" name="Google Shape;257;p30"/>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58" name="Google Shape;258;p30"/>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59" name="Google Shape;259;p30"/>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0" name="Google Shape;260;p30"/>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1" name="Google Shape;261;p30"/>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2" name="Google Shape;262;p30"/>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3" name="Google Shape;263;p30"/>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4" name="Google Shape;264;p30"/>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5" name="Google Shape;265;p30"/>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6" name="Google Shape;266;p30"/>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7" name="Google Shape;267;p30"/>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8" name="Google Shape;268;p30"/>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69" name="Google Shape;269;p30"/>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0" name="Google Shape;270;p30"/>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1" name="Google Shape;271;p30"/>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2" name="Google Shape;272;p30"/>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3" name="Google Shape;273;p30"/>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4" name="Google Shape;274;p30"/>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5" name="Google Shape;275;p30"/>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6" name="Google Shape;276;p30"/>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7" name="Google Shape;277;p30"/>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8" name="Google Shape;278;p30"/>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79" name="Google Shape;279;p30"/>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
        <p:nvSpPr>
          <p:cNvPr id="280" name="Google Shape;280;p30"/>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None/>
              <a:defRPr sz="4000">
                <a:solidFill>
                  <a:schemeClr val="dk2"/>
                </a:solidFill>
              </a:defRPr>
            </a:lvl1pPr>
            <a:lvl2pPr marL="0" marR="0" lvl="1" indent="0" algn="l" rtl="0">
              <a:lnSpc>
                <a:spcPct val="100000"/>
              </a:lnSpc>
              <a:spcBef>
                <a:spcPts val="0"/>
              </a:spcBef>
              <a:spcAft>
                <a:spcPts val="0"/>
              </a:spcAft>
              <a:buClr>
                <a:schemeClr val="dk2"/>
              </a:buClr>
              <a:buSzPts val="4000"/>
              <a:buNone/>
              <a:defRPr sz="4000">
                <a:solidFill>
                  <a:schemeClr val="dk2"/>
                </a:solidFill>
              </a:defRPr>
            </a:lvl2pPr>
            <a:lvl3pPr marL="0" marR="0" lvl="2" indent="0" algn="l" rtl="0">
              <a:spcBef>
                <a:spcPts val="0"/>
              </a:spcBef>
              <a:spcAft>
                <a:spcPts val="0"/>
              </a:spcAft>
              <a:buClr>
                <a:schemeClr val="dk2"/>
              </a:buClr>
              <a:buSzPts val="4000"/>
              <a:buNone/>
              <a:defRPr sz="4000">
                <a:solidFill>
                  <a:schemeClr val="dk2"/>
                </a:solidFill>
              </a:defRPr>
            </a:lvl3pPr>
            <a:lvl4pPr marL="0" marR="0" lvl="3" indent="0" algn="l" rtl="0">
              <a:spcBef>
                <a:spcPts val="0"/>
              </a:spcBef>
              <a:spcAft>
                <a:spcPts val="0"/>
              </a:spcAft>
              <a:buClr>
                <a:schemeClr val="dk2"/>
              </a:buClr>
              <a:buSzPts val="4000"/>
              <a:buNone/>
              <a:defRPr sz="4000">
                <a:solidFill>
                  <a:schemeClr val="dk2"/>
                </a:solidFill>
              </a:defRPr>
            </a:lvl4pPr>
            <a:lvl5pPr marL="0" marR="0" lvl="4" indent="0" algn="l" rtl="0">
              <a:spcBef>
                <a:spcPts val="0"/>
              </a:spcBef>
              <a:spcAft>
                <a:spcPts val="0"/>
              </a:spcAft>
              <a:buClr>
                <a:schemeClr val="dk2"/>
              </a:buClr>
              <a:buSzPts val="4000"/>
              <a:buNone/>
              <a:defRPr sz="4000">
                <a:solidFill>
                  <a:schemeClr val="dk2"/>
                </a:solidFill>
              </a:defRPr>
            </a:lvl5pPr>
            <a:lvl6pPr marL="0" marR="0" lvl="5" indent="0" algn="l" rtl="0">
              <a:spcBef>
                <a:spcPts val="0"/>
              </a:spcBef>
              <a:spcAft>
                <a:spcPts val="0"/>
              </a:spcAft>
              <a:buClr>
                <a:schemeClr val="dk2"/>
              </a:buClr>
              <a:buSzPts val="4000"/>
              <a:buNone/>
              <a:defRPr sz="4000">
                <a:solidFill>
                  <a:schemeClr val="dk2"/>
                </a:solidFill>
              </a:defRPr>
            </a:lvl6pPr>
            <a:lvl7pPr marL="0" marR="0" lvl="6" indent="0" algn="l" rtl="0">
              <a:spcBef>
                <a:spcPts val="0"/>
              </a:spcBef>
              <a:spcAft>
                <a:spcPts val="0"/>
              </a:spcAft>
              <a:buClr>
                <a:schemeClr val="dk2"/>
              </a:buClr>
              <a:buSzPts val="4000"/>
              <a:buNone/>
              <a:defRPr sz="4000">
                <a:solidFill>
                  <a:schemeClr val="dk2"/>
                </a:solidFill>
              </a:defRPr>
            </a:lvl7pPr>
            <a:lvl8pPr marL="0" marR="0" lvl="7" indent="0" algn="l" rtl="0">
              <a:spcBef>
                <a:spcPts val="0"/>
              </a:spcBef>
              <a:spcAft>
                <a:spcPts val="0"/>
              </a:spcAft>
              <a:buClr>
                <a:schemeClr val="dk2"/>
              </a:buClr>
              <a:buSzPts val="4000"/>
              <a:buNone/>
              <a:defRPr sz="4000">
                <a:solidFill>
                  <a:schemeClr val="dk2"/>
                </a:solidFill>
              </a:defRPr>
            </a:lvl8pPr>
            <a:lvl9pPr marL="0" marR="0" lvl="8" indent="0" algn="l" rtl="0">
              <a:spcBef>
                <a:spcPts val="0"/>
              </a:spcBef>
              <a:spcAft>
                <a:spcPts val="0"/>
              </a:spcAft>
              <a:buClr>
                <a:schemeClr val="dk2"/>
              </a:buClr>
              <a:buSzPts val="4000"/>
              <a:buNone/>
              <a:defRPr sz="4000">
                <a:solidFill>
                  <a:schemeClr val="dk2"/>
                </a:solidFill>
              </a:defRPr>
            </a:lvl9pPr>
          </a:lstStyle>
          <a:p>
            <a:endParaRPr/>
          </a:p>
        </p:txBody>
      </p:sp>
      <p:sp>
        <p:nvSpPr>
          <p:cNvPr id="281" name="Google Shape;281;p3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2"/>
              </a:buClr>
              <a:buSzPts val="2800"/>
              <a:buNone/>
              <a:defRPr sz="2800">
                <a:solidFill>
                  <a:schemeClr val="dk2"/>
                </a:solidFill>
              </a:defRPr>
            </a:lvl1pPr>
            <a:lvl2pPr marL="914400" marR="0" lvl="1" indent="-228600" algn="l" rtl="0">
              <a:lnSpc>
                <a:spcPct val="100000"/>
              </a:lnSpc>
              <a:spcBef>
                <a:spcPts val="360"/>
              </a:spcBef>
              <a:spcAft>
                <a:spcPts val="0"/>
              </a:spcAft>
              <a:buClr>
                <a:schemeClr val="dk2"/>
              </a:buClr>
              <a:buSzPts val="2800"/>
              <a:buNone/>
              <a:defRPr sz="2800">
                <a:solidFill>
                  <a:schemeClr val="dk2"/>
                </a:solidFill>
              </a:defRPr>
            </a:lvl2pPr>
            <a:lvl3pPr marL="1371600" marR="0" lvl="2" indent="-228600" algn="l" rtl="0">
              <a:lnSpc>
                <a:spcPct val="100000"/>
              </a:lnSpc>
              <a:spcBef>
                <a:spcPts val="360"/>
              </a:spcBef>
              <a:spcAft>
                <a:spcPts val="0"/>
              </a:spcAft>
              <a:buClr>
                <a:schemeClr val="dk2"/>
              </a:buClr>
              <a:buSzPts val="2800"/>
              <a:buNone/>
              <a:defRPr sz="2800">
                <a:solidFill>
                  <a:schemeClr val="dk2"/>
                </a:solidFill>
              </a:defRPr>
            </a:lvl3pPr>
            <a:lvl4pPr marL="1828800" marR="0" lvl="3" indent="-228600" algn="l" rtl="0">
              <a:lnSpc>
                <a:spcPct val="100000"/>
              </a:lnSpc>
              <a:spcBef>
                <a:spcPts val="360"/>
              </a:spcBef>
              <a:spcAft>
                <a:spcPts val="0"/>
              </a:spcAft>
              <a:buClr>
                <a:schemeClr val="dk2"/>
              </a:buClr>
              <a:buSzPts val="2800"/>
              <a:buNone/>
              <a:defRPr sz="2800">
                <a:solidFill>
                  <a:schemeClr val="dk2"/>
                </a:solidFill>
              </a:defRPr>
            </a:lvl4pPr>
            <a:lvl5pPr marL="2286000" marR="0" lvl="4" indent="-228600" algn="l" rtl="0">
              <a:lnSpc>
                <a:spcPct val="100000"/>
              </a:lnSpc>
              <a:spcBef>
                <a:spcPts val="360"/>
              </a:spcBef>
              <a:spcAft>
                <a:spcPts val="0"/>
              </a:spcAft>
              <a:buClr>
                <a:schemeClr val="dk2"/>
              </a:buClr>
              <a:buSzPts val="2800"/>
              <a:buNone/>
              <a:defRPr sz="2800">
                <a:solidFill>
                  <a:schemeClr val="dk2"/>
                </a:solidFill>
              </a:defRPr>
            </a:lvl5pPr>
            <a:lvl6pPr marL="2743200" marR="0" lvl="5" indent="-228600" algn="l" rtl="0">
              <a:lnSpc>
                <a:spcPct val="100000"/>
              </a:lnSpc>
              <a:spcBef>
                <a:spcPts val="360"/>
              </a:spcBef>
              <a:spcAft>
                <a:spcPts val="0"/>
              </a:spcAft>
              <a:buClr>
                <a:schemeClr val="dk2"/>
              </a:buClr>
              <a:buSzPts val="2800"/>
              <a:buNone/>
              <a:defRPr sz="2800">
                <a:solidFill>
                  <a:schemeClr val="dk2"/>
                </a:solidFill>
              </a:defRPr>
            </a:lvl6pPr>
            <a:lvl7pPr marL="3200400" marR="0" lvl="6" indent="-228600" algn="l" rtl="0">
              <a:lnSpc>
                <a:spcPct val="100000"/>
              </a:lnSpc>
              <a:spcBef>
                <a:spcPts val="360"/>
              </a:spcBef>
              <a:spcAft>
                <a:spcPts val="0"/>
              </a:spcAft>
              <a:buClr>
                <a:schemeClr val="dk2"/>
              </a:buClr>
              <a:buSzPts val="2800"/>
              <a:buNone/>
              <a:defRPr sz="2800">
                <a:solidFill>
                  <a:schemeClr val="dk2"/>
                </a:solidFill>
              </a:defRPr>
            </a:lvl7pPr>
            <a:lvl8pPr marL="3657600" marR="0" lvl="7" indent="-228600" algn="l" rtl="0">
              <a:lnSpc>
                <a:spcPct val="100000"/>
              </a:lnSpc>
              <a:spcBef>
                <a:spcPts val="360"/>
              </a:spcBef>
              <a:spcAft>
                <a:spcPts val="0"/>
              </a:spcAft>
              <a:buClr>
                <a:schemeClr val="dk2"/>
              </a:buClr>
              <a:buSzPts val="2800"/>
              <a:buNone/>
              <a:defRPr sz="2800">
                <a:solidFill>
                  <a:schemeClr val="dk2"/>
                </a:solidFill>
              </a:defRPr>
            </a:lvl8pPr>
            <a:lvl9pPr marL="4114800" marR="0" lvl="8" indent="-228600" algn="l" rtl="0">
              <a:lnSpc>
                <a:spcPct val="100000"/>
              </a:lnSpc>
              <a:spcBef>
                <a:spcPts val="360"/>
              </a:spcBef>
              <a:spcAft>
                <a:spcPts val="0"/>
              </a:spcAft>
              <a:buClr>
                <a:schemeClr val="dk2"/>
              </a:buClr>
              <a:buSzPts val="2800"/>
              <a:buNone/>
              <a:defRPr sz="2800">
                <a:solidFill>
                  <a:schemeClr val="dk2"/>
                </a:solidFill>
              </a:defRPr>
            </a:lvl9pPr>
          </a:lstStyle>
          <a:p>
            <a:endParaRPr/>
          </a:p>
        </p:txBody>
      </p:sp>
      <p:grpSp>
        <p:nvGrpSpPr>
          <p:cNvPr id="282" name="Google Shape;282;p30"/>
          <p:cNvGrpSpPr/>
          <p:nvPr/>
        </p:nvGrpSpPr>
        <p:grpSpPr>
          <a:xfrm rot="10800000">
            <a:off x="5734187" y="4047857"/>
            <a:ext cx="3409812" cy="2810238"/>
            <a:chOff x="0" y="1492"/>
            <a:chExt cx="3409812" cy="2810238"/>
          </a:xfrm>
        </p:grpSpPr>
        <p:cxnSp>
          <p:nvCxnSpPr>
            <p:cNvPr id="283" name="Google Shape;283;p30"/>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4" name="Google Shape;284;p30"/>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5" name="Google Shape;285;p30"/>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6" name="Google Shape;286;p30"/>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7" name="Google Shape;287;p30"/>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8" name="Google Shape;288;p30"/>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89" name="Google Shape;289;p30"/>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0" name="Google Shape;290;p30"/>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1" name="Google Shape;291;p30"/>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2" name="Google Shape;292;p30"/>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3" name="Google Shape;293;p30"/>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4" name="Google Shape;294;p30"/>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5" name="Google Shape;295;p30"/>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6" name="Google Shape;296;p30"/>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7" name="Google Shape;297;p30"/>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8" name="Google Shape;298;p30"/>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299" name="Google Shape;299;p30"/>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0" name="Google Shape;300;p30"/>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1" name="Google Shape;301;p30"/>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2" name="Google Shape;302;p30"/>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3" name="Google Shape;303;p30"/>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4" name="Google Shape;304;p30"/>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5" name="Google Shape;305;p30"/>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6" name="Google Shape;306;p30"/>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07" name="Google Shape;307;p30"/>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AFF79"/>
        </a:solidFill>
        <a:effectLst/>
      </p:bgPr>
    </p:bg>
    <p:spTree>
      <p:nvGrpSpPr>
        <p:cNvPr id="1" name="Shape 375"/>
        <p:cNvGrpSpPr/>
        <p:nvPr/>
      </p:nvGrpSpPr>
      <p:grpSpPr>
        <a:xfrm>
          <a:off x="0" y="0"/>
          <a:ext cx="0" cy="0"/>
          <a:chOff x="0" y="0"/>
          <a:chExt cx="0" cy="0"/>
        </a:xfrm>
      </p:grpSpPr>
      <p:grpSp>
        <p:nvGrpSpPr>
          <p:cNvPr id="376" name="Google Shape;376;p44"/>
          <p:cNvGrpSpPr/>
          <p:nvPr/>
        </p:nvGrpSpPr>
        <p:grpSpPr>
          <a:xfrm>
            <a:off x="33867" y="-95"/>
            <a:ext cx="3409812" cy="2810238"/>
            <a:chOff x="0" y="1492"/>
            <a:chExt cx="3409812" cy="2810238"/>
          </a:xfrm>
        </p:grpSpPr>
        <p:cxnSp>
          <p:nvCxnSpPr>
            <p:cNvPr id="377" name="Google Shape;377;p44"/>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78" name="Google Shape;378;p44"/>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79" name="Google Shape;379;p44"/>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0" name="Google Shape;380;p44"/>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1" name="Google Shape;381;p44"/>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2" name="Google Shape;382;p44"/>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3" name="Google Shape;383;p44"/>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4" name="Google Shape;384;p44"/>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5" name="Google Shape;385;p44"/>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6" name="Google Shape;386;p44"/>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7" name="Google Shape;387;p44"/>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8" name="Google Shape;388;p44"/>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89" name="Google Shape;389;p44"/>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0" name="Google Shape;390;p44"/>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1" name="Google Shape;391;p44"/>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2" name="Google Shape;392;p44"/>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3" name="Google Shape;393;p44"/>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4" name="Google Shape;394;p44"/>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5" name="Google Shape;395;p44"/>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6" name="Google Shape;396;p44"/>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7" name="Google Shape;397;p44"/>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8" name="Google Shape;398;p44"/>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399" name="Google Shape;399;p44"/>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0" name="Google Shape;400;p44"/>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1" name="Google Shape;401;p44"/>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
        <p:nvSpPr>
          <p:cNvPr id="402" name="Google Shape;402;p44"/>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None/>
              <a:defRPr sz="4000">
                <a:solidFill>
                  <a:schemeClr val="dk2"/>
                </a:solidFill>
              </a:defRPr>
            </a:lvl1pPr>
            <a:lvl2pPr marL="0" marR="0" lvl="1" indent="0" algn="l" rtl="0">
              <a:lnSpc>
                <a:spcPct val="100000"/>
              </a:lnSpc>
              <a:spcBef>
                <a:spcPts val="0"/>
              </a:spcBef>
              <a:spcAft>
                <a:spcPts val="0"/>
              </a:spcAft>
              <a:buClr>
                <a:schemeClr val="dk2"/>
              </a:buClr>
              <a:buSzPts val="4000"/>
              <a:buNone/>
              <a:defRPr sz="4000">
                <a:solidFill>
                  <a:schemeClr val="dk2"/>
                </a:solidFill>
              </a:defRPr>
            </a:lvl2pPr>
            <a:lvl3pPr marL="0" marR="0" lvl="2" indent="0" algn="l" rtl="0">
              <a:spcBef>
                <a:spcPts val="0"/>
              </a:spcBef>
              <a:spcAft>
                <a:spcPts val="0"/>
              </a:spcAft>
              <a:buClr>
                <a:schemeClr val="dk2"/>
              </a:buClr>
              <a:buSzPts val="4000"/>
              <a:buNone/>
              <a:defRPr sz="4000">
                <a:solidFill>
                  <a:schemeClr val="dk2"/>
                </a:solidFill>
              </a:defRPr>
            </a:lvl3pPr>
            <a:lvl4pPr marL="0" marR="0" lvl="3" indent="0" algn="l" rtl="0">
              <a:spcBef>
                <a:spcPts val="0"/>
              </a:spcBef>
              <a:spcAft>
                <a:spcPts val="0"/>
              </a:spcAft>
              <a:buClr>
                <a:schemeClr val="dk2"/>
              </a:buClr>
              <a:buSzPts val="4000"/>
              <a:buNone/>
              <a:defRPr sz="4000">
                <a:solidFill>
                  <a:schemeClr val="dk2"/>
                </a:solidFill>
              </a:defRPr>
            </a:lvl4pPr>
            <a:lvl5pPr marL="0" marR="0" lvl="4" indent="0" algn="l" rtl="0">
              <a:spcBef>
                <a:spcPts val="0"/>
              </a:spcBef>
              <a:spcAft>
                <a:spcPts val="0"/>
              </a:spcAft>
              <a:buClr>
                <a:schemeClr val="dk2"/>
              </a:buClr>
              <a:buSzPts val="4000"/>
              <a:buNone/>
              <a:defRPr sz="4000">
                <a:solidFill>
                  <a:schemeClr val="dk2"/>
                </a:solidFill>
              </a:defRPr>
            </a:lvl5pPr>
            <a:lvl6pPr marL="0" marR="0" lvl="5" indent="0" algn="l" rtl="0">
              <a:spcBef>
                <a:spcPts val="0"/>
              </a:spcBef>
              <a:spcAft>
                <a:spcPts val="0"/>
              </a:spcAft>
              <a:buClr>
                <a:schemeClr val="dk2"/>
              </a:buClr>
              <a:buSzPts val="4000"/>
              <a:buNone/>
              <a:defRPr sz="4000">
                <a:solidFill>
                  <a:schemeClr val="dk2"/>
                </a:solidFill>
              </a:defRPr>
            </a:lvl6pPr>
            <a:lvl7pPr marL="0" marR="0" lvl="6" indent="0" algn="l" rtl="0">
              <a:spcBef>
                <a:spcPts val="0"/>
              </a:spcBef>
              <a:spcAft>
                <a:spcPts val="0"/>
              </a:spcAft>
              <a:buClr>
                <a:schemeClr val="dk2"/>
              </a:buClr>
              <a:buSzPts val="4000"/>
              <a:buNone/>
              <a:defRPr sz="4000">
                <a:solidFill>
                  <a:schemeClr val="dk2"/>
                </a:solidFill>
              </a:defRPr>
            </a:lvl7pPr>
            <a:lvl8pPr marL="0" marR="0" lvl="7" indent="0" algn="l" rtl="0">
              <a:spcBef>
                <a:spcPts val="0"/>
              </a:spcBef>
              <a:spcAft>
                <a:spcPts val="0"/>
              </a:spcAft>
              <a:buClr>
                <a:schemeClr val="dk2"/>
              </a:buClr>
              <a:buSzPts val="4000"/>
              <a:buNone/>
              <a:defRPr sz="4000">
                <a:solidFill>
                  <a:schemeClr val="dk2"/>
                </a:solidFill>
              </a:defRPr>
            </a:lvl8pPr>
            <a:lvl9pPr marL="0" marR="0" lvl="8" indent="0" algn="l" rtl="0">
              <a:spcBef>
                <a:spcPts val="0"/>
              </a:spcBef>
              <a:spcAft>
                <a:spcPts val="0"/>
              </a:spcAft>
              <a:buClr>
                <a:schemeClr val="dk2"/>
              </a:buClr>
              <a:buSzPts val="4000"/>
              <a:buNone/>
              <a:defRPr sz="4000">
                <a:solidFill>
                  <a:schemeClr val="dk2"/>
                </a:solidFill>
              </a:defRPr>
            </a:lvl9pPr>
          </a:lstStyle>
          <a:p>
            <a:endParaRPr/>
          </a:p>
        </p:txBody>
      </p:sp>
      <p:sp>
        <p:nvSpPr>
          <p:cNvPr id="403" name="Google Shape;403;p4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2"/>
              </a:buClr>
              <a:buSzPts val="2800"/>
              <a:buNone/>
              <a:defRPr sz="2800">
                <a:solidFill>
                  <a:schemeClr val="dk2"/>
                </a:solidFill>
              </a:defRPr>
            </a:lvl1pPr>
            <a:lvl2pPr marL="914400" marR="0" lvl="1" indent="-228600" algn="l" rtl="0">
              <a:lnSpc>
                <a:spcPct val="100000"/>
              </a:lnSpc>
              <a:spcBef>
                <a:spcPts val="360"/>
              </a:spcBef>
              <a:spcAft>
                <a:spcPts val="0"/>
              </a:spcAft>
              <a:buClr>
                <a:schemeClr val="dk2"/>
              </a:buClr>
              <a:buSzPts val="2800"/>
              <a:buNone/>
              <a:defRPr sz="2800">
                <a:solidFill>
                  <a:schemeClr val="dk2"/>
                </a:solidFill>
              </a:defRPr>
            </a:lvl2pPr>
            <a:lvl3pPr marL="1371600" marR="0" lvl="2" indent="-228600" algn="l" rtl="0">
              <a:lnSpc>
                <a:spcPct val="100000"/>
              </a:lnSpc>
              <a:spcBef>
                <a:spcPts val="360"/>
              </a:spcBef>
              <a:spcAft>
                <a:spcPts val="0"/>
              </a:spcAft>
              <a:buClr>
                <a:schemeClr val="dk2"/>
              </a:buClr>
              <a:buSzPts val="2800"/>
              <a:buNone/>
              <a:defRPr sz="2800">
                <a:solidFill>
                  <a:schemeClr val="dk2"/>
                </a:solidFill>
              </a:defRPr>
            </a:lvl3pPr>
            <a:lvl4pPr marL="1828800" marR="0" lvl="3" indent="-228600" algn="l" rtl="0">
              <a:lnSpc>
                <a:spcPct val="100000"/>
              </a:lnSpc>
              <a:spcBef>
                <a:spcPts val="360"/>
              </a:spcBef>
              <a:spcAft>
                <a:spcPts val="0"/>
              </a:spcAft>
              <a:buClr>
                <a:schemeClr val="dk2"/>
              </a:buClr>
              <a:buSzPts val="2800"/>
              <a:buNone/>
              <a:defRPr sz="2800">
                <a:solidFill>
                  <a:schemeClr val="dk2"/>
                </a:solidFill>
              </a:defRPr>
            </a:lvl4pPr>
            <a:lvl5pPr marL="2286000" marR="0" lvl="4" indent="-228600" algn="l" rtl="0">
              <a:lnSpc>
                <a:spcPct val="100000"/>
              </a:lnSpc>
              <a:spcBef>
                <a:spcPts val="360"/>
              </a:spcBef>
              <a:spcAft>
                <a:spcPts val="0"/>
              </a:spcAft>
              <a:buClr>
                <a:schemeClr val="dk2"/>
              </a:buClr>
              <a:buSzPts val="2800"/>
              <a:buNone/>
              <a:defRPr sz="2800">
                <a:solidFill>
                  <a:schemeClr val="dk2"/>
                </a:solidFill>
              </a:defRPr>
            </a:lvl5pPr>
            <a:lvl6pPr marL="2743200" marR="0" lvl="5" indent="-228600" algn="l" rtl="0">
              <a:lnSpc>
                <a:spcPct val="100000"/>
              </a:lnSpc>
              <a:spcBef>
                <a:spcPts val="360"/>
              </a:spcBef>
              <a:spcAft>
                <a:spcPts val="0"/>
              </a:spcAft>
              <a:buClr>
                <a:schemeClr val="dk2"/>
              </a:buClr>
              <a:buSzPts val="2800"/>
              <a:buNone/>
              <a:defRPr sz="2800">
                <a:solidFill>
                  <a:schemeClr val="dk2"/>
                </a:solidFill>
              </a:defRPr>
            </a:lvl6pPr>
            <a:lvl7pPr marL="3200400" marR="0" lvl="6" indent="-228600" algn="l" rtl="0">
              <a:lnSpc>
                <a:spcPct val="100000"/>
              </a:lnSpc>
              <a:spcBef>
                <a:spcPts val="360"/>
              </a:spcBef>
              <a:spcAft>
                <a:spcPts val="0"/>
              </a:spcAft>
              <a:buClr>
                <a:schemeClr val="dk2"/>
              </a:buClr>
              <a:buSzPts val="2800"/>
              <a:buNone/>
              <a:defRPr sz="2800">
                <a:solidFill>
                  <a:schemeClr val="dk2"/>
                </a:solidFill>
              </a:defRPr>
            </a:lvl7pPr>
            <a:lvl8pPr marL="3657600" marR="0" lvl="7" indent="-228600" algn="l" rtl="0">
              <a:lnSpc>
                <a:spcPct val="100000"/>
              </a:lnSpc>
              <a:spcBef>
                <a:spcPts val="360"/>
              </a:spcBef>
              <a:spcAft>
                <a:spcPts val="0"/>
              </a:spcAft>
              <a:buClr>
                <a:schemeClr val="dk2"/>
              </a:buClr>
              <a:buSzPts val="2800"/>
              <a:buNone/>
              <a:defRPr sz="2800">
                <a:solidFill>
                  <a:schemeClr val="dk2"/>
                </a:solidFill>
              </a:defRPr>
            </a:lvl8pPr>
            <a:lvl9pPr marL="4114800" marR="0" lvl="8" indent="-228600" algn="l" rtl="0">
              <a:lnSpc>
                <a:spcPct val="100000"/>
              </a:lnSpc>
              <a:spcBef>
                <a:spcPts val="360"/>
              </a:spcBef>
              <a:spcAft>
                <a:spcPts val="0"/>
              </a:spcAft>
              <a:buClr>
                <a:schemeClr val="dk2"/>
              </a:buClr>
              <a:buSzPts val="2800"/>
              <a:buNone/>
              <a:defRPr sz="2800">
                <a:solidFill>
                  <a:schemeClr val="dk2"/>
                </a:solidFill>
              </a:defRPr>
            </a:lvl9pPr>
          </a:lstStyle>
          <a:p>
            <a:endParaRPr/>
          </a:p>
        </p:txBody>
      </p:sp>
      <p:grpSp>
        <p:nvGrpSpPr>
          <p:cNvPr id="404" name="Google Shape;404;p44"/>
          <p:cNvGrpSpPr/>
          <p:nvPr/>
        </p:nvGrpSpPr>
        <p:grpSpPr>
          <a:xfrm rot="10800000">
            <a:off x="5734187" y="4047857"/>
            <a:ext cx="3409812" cy="2810238"/>
            <a:chOff x="0" y="1492"/>
            <a:chExt cx="3409812" cy="2810238"/>
          </a:xfrm>
        </p:grpSpPr>
        <p:cxnSp>
          <p:nvCxnSpPr>
            <p:cNvPr id="405" name="Google Shape;405;p44"/>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6" name="Google Shape;406;p44"/>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7" name="Google Shape;407;p44"/>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8" name="Google Shape;408;p44"/>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09" name="Google Shape;409;p44"/>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0" name="Google Shape;410;p44"/>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1" name="Google Shape;411;p44"/>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2" name="Google Shape;412;p44"/>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3" name="Google Shape;413;p44"/>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4" name="Google Shape;414;p44"/>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5" name="Google Shape;415;p44"/>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6" name="Google Shape;416;p44"/>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7" name="Google Shape;417;p44"/>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8" name="Google Shape;418;p44"/>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19" name="Google Shape;419;p44"/>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0" name="Google Shape;420;p44"/>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1" name="Google Shape;421;p44"/>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2" name="Google Shape;422;p44"/>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3" name="Google Shape;423;p44"/>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4" name="Google Shape;424;p44"/>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5" name="Google Shape;425;p44"/>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6" name="Google Shape;426;p44"/>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7" name="Google Shape;427;p44"/>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8" name="Google Shape;428;p44"/>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429" name="Google Shape;429;p44"/>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AFF79"/>
        </a:solidFill>
        <a:effectLst/>
      </p:bgPr>
    </p:bg>
    <p:spTree>
      <p:nvGrpSpPr>
        <p:cNvPr id="1" name="Shape 508"/>
        <p:cNvGrpSpPr/>
        <p:nvPr/>
      </p:nvGrpSpPr>
      <p:grpSpPr>
        <a:xfrm>
          <a:off x="0" y="0"/>
          <a:ext cx="0" cy="0"/>
          <a:chOff x="0" y="0"/>
          <a:chExt cx="0" cy="0"/>
        </a:xfrm>
      </p:grpSpPr>
      <p:grpSp>
        <p:nvGrpSpPr>
          <p:cNvPr id="509" name="Google Shape;509;p60"/>
          <p:cNvGrpSpPr/>
          <p:nvPr/>
        </p:nvGrpSpPr>
        <p:grpSpPr>
          <a:xfrm>
            <a:off x="33867" y="-95"/>
            <a:ext cx="3409812" cy="2810238"/>
            <a:chOff x="0" y="1492"/>
            <a:chExt cx="3409812" cy="2810238"/>
          </a:xfrm>
        </p:grpSpPr>
        <p:cxnSp>
          <p:nvCxnSpPr>
            <p:cNvPr id="510" name="Google Shape;510;p60"/>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1" name="Google Shape;511;p60"/>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2" name="Google Shape;512;p60"/>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3" name="Google Shape;513;p60"/>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4" name="Google Shape;514;p60"/>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5" name="Google Shape;515;p60"/>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6" name="Google Shape;516;p60"/>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7" name="Google Shape;517;p60"/>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8" name="Google Shape;518;p60"/>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19" name="Google Shape;519;p60"/>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0" name="Google Shape;520;p60"/>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1" name="Google Shape;521;p60"/>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2" name="Google Shape;522;p60"/>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3" name="Google Shape;523;p60"/>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4" name="Google Shape;524;p60"/>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5" name="Google Shape;525;p60"/>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6" name="Google Shape;526;p60"/>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7" name="Google Shape;527;p60"/>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8" name="Google Shape;528;p60"/>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29" name="Google Shape;529;p60"/>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0" name="Google Shape;530;p60"/>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1" name="Google Shape;531;p60"/>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2" name="Google Shape;532;p60"/>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3" name="Google Shape;533;p60"/>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4" name="Google Shape;534;p60"/>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
        <p:nvSpPr>
          <p:cNvPr id="535" name="Google Shape;535;p60"/>
          <p:cNvSpPr txBox="1">
            <a:spLocks noGrp="1"/>
          </p:cNvSpPr>
          <p:nvPr>
            <p:ph type="title"/>
          </p:nvPr>
        </p:nvSpPr>
        <p:spPr>
          <a:xfrm>
            <a:off x="457200" y="274637"/>
            <a:ext cx="8229600" cy="11433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None/>
              <a:defRPr sz="4000">
                <a:solidFill>
                  <a:schemeClr val="dk2"/>
                </a:solidFill>
              </a:defRPr>
            </a:lvl1pPr>
            <a:lvl2pPr marL="0" marR="0" lvl="1" indent="0" algn="l" rtl="0">
              <a:lnSpc>
                <a:spcPct val="100000"/>
              </a:lnSpc>
              <a:spcBef>
                <a:spcPts val="0"/>
              </a:spcBef>
              <a:spcAft>
                <a:spcPts val="0"/>
              </a:spcAft>
              <a:buClr>
                <a:schemeClr val="dk2"/>
              </a:buClr>
              <a:buSzPts val="4000"/>
              <a:buNone/>
              <a:defRPr sz="4000">
                <a:solidFill>
                  <a:schemeClr val="dk2"/>
                </a:solidFill>
              </a:defRPr>
            </a:lvl2pPr>
            <a:lvl3pPr marL="0" marR="0" lvl="2" indent="0" algn="l" rtl="0">
              <a:spcBef>
                <a:spcPts val="0"/>
              </a:spcBef>
              <a:spcAft>
                <a:spcPts val="0"/>
              </a:spcAft>
              <a:buClr>
                <a:schemeClr val="dk2"/>
              </a:buClr>
              <a:buSzPts val="4000"/>
              <a:buNone/>
              <a:defRPr sz="4000">
                <a:solidFill>
                  <a:schemeClr val="dk2"/>
                </a:solidFill>
              </a:defRPr>
            </a:lvl3pPr>
            <a:lvl4pPr marL="0" marR="0" lvl="3" indent="0" algn="l" rtl="0">
              <a:spcBef>
                <a:spcPts val="0"/>
              </a:spcBef>
              <a:spcAft>
                <a:spcPts val="0"/>
              </a:spcAft>
              <a:buClr>
                <a:schemeClr val="dk2"/>
              </a:buClr>
              <a:buSzPts val="4000"/>
              <a:buNone/>
              <a:defRPr sz="4000">
                <a:solidFill>
                  <a:schemeClr val="dk2"/>
                </a:solidFill>
              </a:defRPr>
            </a:lvl4pPr>
            <a:lvl5pPr marL="0" marR="0" lvl="4" indent="0" algn="l" rtl="0">
              <a:spcBef>
                <a:spcPts val="0"/>
              </a:spcBef>
              <a:spcAft>
                <a:spcPts val="0"/>
              </a:spcAft>
              <a:buClr>
                <a:schemeClr val="dk2"/>
              </a:buClr>
              <a:buSzPts val="4000"/>
              <a:buNone/>
              <a:defRPr sz="4000">
                <a:solidFill>
                  <a:schemeClr val="dk2"/>
                </a:solidFill>
              </a:defRPr>
            </a:lvl5pPr>
            <a:lvl6pPr marL="0" marR="0" lvl="5" indent="0" algn="l" rtl="0">
              <a:spcBef>
                <a:spcPts val="0"/>
              </a:spcBef>
              <a:spcAft>
                <a:spcPts val="0"/>
              </a:spcAft>
              <a:buClr>
                <a:schemeClr val="dk2"/>
              </a:buClr>
              <a:buSzPts val="4000"/>
              <a:buNone/>
              <a:defRPr sz="4000">
                <a:solidFill>
                  <a:schemeClr val="dk2"/>
                </a:solidFill>
              </a:defRPr>
            </a:lvl6pPr>
            <a:lvl7pPr marL="0" marR="0" lvl="6" indent="0" algn="l" rtl="0">
              <a:spcBef>
                <a:spcPts val="0"/>
              </a:spcBef>
              <a:spcAft>
                <a:spcPts val="0"/>
              </a:spcAft>
              <a:buClr>
                <a:schemeClr val="dk2"/>
              </a:buClr>
              <a:buSzPts val="4000"/>
              <a:buNone/>
              <a:defRPr sz="4000">
                <a:solidFill>
                  <a:schemeClr val="dk2"/>
                </a:solidFill>
              </a:defRPr>
            </a:lvl7pPr>
            <a:lvl8pPr marL="0" marR="0" lvl="7" indent="0" algn="l" rtl="0">
              <a:spcBef>
                <a:spcPts val="0"/>
              </a:spcBef>
              <a:spcAft>
                <a:spcPts val="0"/>
              </a:spcAft>
              <a:buClr>
                <a:schemeClr val="dk2"/>
              </a:buClr>
              <a:buSzPts val="4000"/>
              <a:buNone/>
              <a:defRPr sz="4000">
                <a:solidFill>
                  <a:schemeClr val="dk2"/>
                </a:solidFill>
              </a:defRPr>
            </a:lvl8pPr>
            <a:lvl9pPr marL="0" marR="0" lvl="8" indent="0" algn="l" rtl="0">
              <a:spcBef>
                <a:spcPts val="0"/>
              </a:spcBef>
              <a:spcAft>
                <a:spcPts val="0"/>
              </a:spcAft>
              <a:buClr>
                <a:schemeClr val="dk2"/>
              </a:buClr>
              <a:buSzPts val="4000"/>
              <a:buNone/>
              <a:defRPr sz="4000">
                <a:solidFill>
                  <a:schemeClr val="dk2"/>
                </a:solidFill>
              </a:defRPr>
            </a:lvl9pPr>
          </a:lstStyle>
          <a:p>
            <a:endParaRPr/>
          </a:p>
        </p:txBody>
      </p:sp>
      <p:sp>
        <p:nvSpPr>
          <p:cNvPr id="536" name="Google Shape;536;p60"/>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chemeClr val="dk2"/>
              </a:buClr>
              <a:buSzPts val="2800"/>
              <a:buNone/>
              <a:defRPr sz="2800">
                <a:solidFill>
                  <a:schemeClr val="dk2"/>
                </a:solidFill>
              </a:defRPr>
            </a:lvl1pPr>
            <a:lvl2pPr marL="914400" marR="0" lvl="1" indent="-228600" algn="l" rtl="0">
              <a:lnSpc>
                <a:spcPct val="100000"/>
              </a:lnSpc>
              <a:spcBef>
                <a:spcPts val="360"/>
              </a:spcBef>
              <a:spcAft>
                <a:spcPts val="0"/>
              </a:spcAft>
              <a:buClr>
                <a:schemeClr val="dk2"/>
              </a:buClr>
              <a:buSzPts val="2800"/>
              <a:buNone/>
              <a:defRPr sz="2800">
                <a:solidFill>
                  <a:schemeClr val="dk2"/>
                </a:solidFill>
              </a:defRPr>
            </a:lvl2pPr>
            <a:lvl3pPr marL="1371600" marR="0" lvl="2" indent="-228600" algn="l" rtl="0">
              <a:lnSpc>
                <a:spcPct val="100000"/>
              </a:lnSpc>
              <a:spcBef>
                <a:spcPts val="360"/>
              </a:spcBef>
              <a:spcAft>
                <a:spcPts val="0"/>
              </a:spcAft>
              <a:buClr>
                <a:schemeClr val="dk2"/>
              </a:buClr>
              <a:buSzPts val="2800"/>
              <a:buNone/>
              <a:defRPr sz="2800">
                <a:solidFill>
                  <a:schemeClr val="dk2"/>
                </a:solidFill>
              </a:defRPr>
            </a:lvl3pPr>
            <a:lvl4pPr marL="1828800" marR="0" lvl="3" indent="-228600" algn="l" rtl="0">
              <a:lnSpc>
                <a:spcPct val="100000"/>
              </a:lnSpc>
              <a:spcBef>
                <a:spcPts val="360"/>
              </a:spcBef>
              <a:spcAft>
                <a:spcPts val="0"/>
              </a:spcAft>
              <a:buClr>
                <a:schemeClr val="dk2"/>
              </a:buClr>
              <a:buSzPts val="2800"/>
              <a:buNone/>
              <a:defRPr sz="2800">
                <a:solidFill>
                  <a:schemeClr val="dk2"/>
                </a:solidFill>
              </a:defRPr>
            </a:lvl4pPr>
            <a:lvl5pPr marL="2286000" marR="0" lvl="4" indent="-228600" algn="l" rtl="0">
              <a:lnSpc>
                <a:spcPct val="100000"/>
              </a:lnSpc>
              <a:spcBef>
                <a:spcPts val="360"/>
              </a:spcBef>
              <a:spcAft>
                <a:spcPts val="0"/>
              </a:spcAft>
              <a:buClr>
                <a:schemeClr val="dk2"/>
              </a:buClr>
              <a:buSzPts val="2800"/>
              <a:buNone/>
              <a:defRPr sz="2800">
                <a:solidFill>
                  <a:schemeClr val="dk2"/>
                </a:solidFill>
              </a:defRPr>
            </a:lvl5pPr>
            <a:lvl6pPr marL="2743200" marR="0" lvl="5" indent="-228600" algn="l" rtl="0">
              <a:lnSpc>
                <a:spcPct val="100000"/>
              </a:lnSpc>
              <a:spcBef>
                <a:spcPts val="360"/>
              </a:spcBef>
              <a:spcAft>
                <a:spcPts val="0"/>
              </a:spcAft>
              <a:buClr>
                <a:schemeClr val="dk2"/>
              </a:buClr>
              <a:buSzPts val="2800"/>
              <a:buNone/>
              <a:defRPr sz="2800">
                <a:solidFill>
                  <a:schemeClr val="dk2"/>
                </a:solidFill>
              </a:defRPr>
            </a:lvl6pPr>
            <a:lvl7pPr marL="3200400" marR="0" lvl="6" indent="-228600" algn="l" rtl="0">
              <a:lnSpc>
                <a:spcPct val="100000"/>
              </a:lnSpc>
              <a:spcBef>
                <a:spcPts val="360"/>
              </a:spcBef>
              <a:spcAft>
                <a:spcPts val="0"/>
              </a:spcAft>
              <a:buClr>
                <a:schemeClr val="dk2"/>
              </a:buClr>
              <a:buSzPts val="2800"/>
              <a:buNone/>
              <a:defRPr sz="2800">
                <a:solidFill>
                  <a:schemeClr val="dk2"/>
                </a:solidFill>
              </a:defRPr>
            </a:lvl7pPr>
            <a:lvl8pPr marL="3657600" marR="0" lvl="7" indent="-228600" algn="l" rtl="0">
              <a:lnSpc>
                <a:spcPct val="100000"/>
              </a:lnSpc>
              <a:spcBef>
                <a:spcPts val="360"/>
              </a:spcBef>
              <a:spcAft>
                <a:spcPts val="0"/>
              </a:spcAft>
              <a:buClr>
                <a:schemeClr val="dk2"/>
              </a:buClr>
              <a:buSzPts val="2800"/>
              <a:buNone/>
              <a:defRPr sz="2800">
                <a:solidFill>
                  <a:schemeClr val="dk2"/>
                </a:solidFill>
              </a:defRPr>
            </a:lvl8pPr>
            <a:lvl9pPr marL="4114800" marR="0" lvl="8" indent="-228600" algn="l" rtl="0">
              <a:lnSpc>
                <a:spcPct val="100000"/>
              </a:lnSpc>
              <a:spcBef>
                <a:spcPts val="360"/>
              </a:spcBef>
              <a:spcAft>
                <a:spcPts val="0"/>
              </a:spcAft>
              <a:buClr>
                <a:schemeClr val="dk2"/>
              </a:buClr>
              <a:buSzPts val="2800"/>
              <a:buNone/>
              <a:defRPr sz="2800">
                <a:solidFill>
                  <a:schemeClr val="dk2"/>
                </a:solidFill>
              </a:defRPr>
            </a:lvl9pPr>
          </a:lstStyle>
          <a:p>
            <a:endParaRPr/>
          </a:p>
        </p:txBody>
      </p:sp>
      <p:grpSp>
        <p:nvGrpSpPr>
          <p:cNvPr id="537" name="Google Shape;537;p60"/>
          <p:cNvGrpSpPr/>
          <p:nvPr/>
        </p:nvGrpSpPr>
        <p:grpSpPr>
          <a:xfrm rot="10800000">
            <a:off x="5734187" y="4047857"/>
            <a:ext cx="3409812" cy="2810238"/>
            <a:chOff x="0" y="1492"/>
            <a:chExt cx="3409812" cy="2810238"/>
          </a:xfrm>
        </p:grpSpPr>
        <p:cxnSp>
          <p:nvCxnSpPr>
            <p:cNvPr id="538" name="Google Shape;538;p60"/>
            <p:cNvCxnSpPr/>
            <p:nvPr/>
          </p:nvCxnSpPr>
          <p:spPr>
            <a:xfrm>
              <a:off x="0" y="245542"/>
              <a:ext cx="3251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39" name="Google Shape;539;p60"/>
            <p:cNvCxnSpPr/>
            <p:nvPr/>
          </p:nvCxnSpPr>
          <p:spPr>
            <a:xfrm rot="-5400000">
              <a:off x="-1212177" y="1407880"/>
              <a:ext cx="2806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0" name="Google Shape;540;p60"/>
            <p:cNvCxnSpPr/>
            <p:nvPr/>
          </p:nvCxnSpPr>
          <p:spPr>
            <a:xfrm>
              <a:off x="0" y="474143"/>
              <a:ext cx="2667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1" name="Google Shape;541;p60"/>
            <p:cNvCxnSpPr/>
            <p:nvPr/>
          </p:nvCxnSpPr>
          <p:spPr>
            <a:xfrm>
              <a:off x="0" y="702743"/>
              <a:ext cx="2167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2" name="Google Shape;542;p60"/>
            <p:cNvCxnSpPr/>
            <p:nvPr/>
          </p:nvCxnSpPr>
          <p:spPr>
            <a:xfrm>
              <a:off x="0" y="931342"/>
              <a:ext cx="186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3" name="Google Shape;543;p60"/>
            <p:cNvCxnSpPr/>
            <p:nvPr/>
          </p:nvCxnSpPr>
          <p:spPr>
            <a:xfrm>
              <a:off x="0" y="1159942"/>
              <a:ext cx="1490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4" name="Google Shape;544;p60"/>
            <p:cNvCxnSpPr/>
            <p:nvPr/>
          </p:nvCxnSpPr>
          <p:spPr>
            <a:xfrm>
              <a:off x="0" y="1388542"/>
              <a:ext cx="1219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5" name="Google Shape;545;p60"/>
            <p:cNvCxnSpPr/>
            <p:nvPr/>
          </p:nvCxnSpPr>
          <p:spPr>
            <a:xfrm>
              <a:off x="0" y="1617142"/>
              <a:ext cx="990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6" name="Google Shape;546;p60"/>
            <p:cNvCxnSpPr/>
            <p:nvPr/>
          </p:nvCxnSpPr>
          <p:spPr>
            <a:xfrm>
              <a:off x="0" y="1845742"/>
              <a:ext cx="745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7" name="Google Shape;547;p60"/>
            <p:cNvCxnSpPr/>
            <p:nvPr/>
          </p:nvCxnSpPr>
          <p:spPr>
            <a:xfrm>
              <a:off x="0" y="2074342"/>
              <a:ext cx="533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8" name="Google Shape;548;p60"/>
            <p:cNvCxnSpPr/>
            <p:nvPr/>
          </p:nvCxnSpPr>
          <p:spPr>
            <a:xfrm>
              <a:off x="0" y="2302943"/>
              <a:ext cx="262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49" name="Google Shape;549;p60"/>
            <p:cNvCxnSpPr/>
            <p:nvPr/>
          </p:nvCxnSpPr>
          <p:spPr>
            <a:xfrm rot="-5400000">
              <a:off x="-814262" y="1238114"/>
              <a:ext cx="24684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0" name="Google Shape;550;p60"/>
            <p:cNvCxnSpPr/>
            <p:nvPr/>
          </p:nvCxnSpPr>
          <p:spPr>
            <a:xfrm rot="-5400000">
              <a:off x="-357712" y="1014527"/>
              <a:ext cx="20181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1" name="Google Shape;551;p60"/>
            <p:cNvCxnSpPr/>
            <p:nvPr/>
          </p:nvCxnSpPr>
          <p:spPr>
            <a:xfrm rot="-5400000">
              <a:off x="-854" y="887576"/>
              <a:ext cx="17640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2" name="Google Shape;552;p60"/>
            <p:cNvCxnSpPr/>
            <p:nvPr/>
          </p:nvCxnSpPr>
          <p:spPr>
            <a:xfrm rot="-5400000">
              <a:off x="326307" y="790194"/>
              <a:ext cx="1569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3" name="Google Shape;553;p60"/>
            <p:cNvCxnSpPr/>
            <p:nvPr/>
          </p:nvCxnSpPr>
          <p:spPr>
            <a:xfrm rot="-5400000">
              <a:off x="636516" y="709726"/>
              <a:ext cx="1408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4" name="Google Shape;554;p60"/>
            <p:cNvCxnSpPr/>
            <p:nvPr/>
          </p:nvCxnSpPr>
          <p:spPr>
            <a:xfrm rot="-5400000">
              <a:off x="972228" y="603961"/>
              <a:ext cx="1196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5" name="Google Shape;555;p60"/>
            <p:cNvCxnSpPr/>
            <p:nvPr/>
          </p:nvCxnSpPr>
          <p:spPr>
            <a:xfrm rot="-5400000">
              <a:off x="1278236" y="527761"/>
              <a:ext cx="10443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6" name="Google Shape;556;p60"/>
            <p:cNvCxnSpPr/>
            <p:nvPr/>
          </p:nvCxnSpPr>
          <p:spPr>
            <a:xfrm rot="-5400000">
              <a:off x="1590397" y="440775"/>
              <a:ext cx="879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7" name="Google Shape;557;p60"/>
            <p:cNvCxnSpPr/>
            <p:nvPr/>
          </p:nvCxnSpPr>
          <p:spPr>
            <a:xfrm rot="-5400000">
              <a:off x="1883657" y="377227"/>
              <a:ext cx="7527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8" name="Google Shape;558;p60"/>
            <p:cNvCxnSpPr/>
            <p:nvPr/>
          </p:nvCxnSpPr>
          <p:spPr>
            <a:xfrm rot="-5400000">
              <a:off x="2198065" y="292492"/>
              <a:ext cx="583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59" name="Google Shape;559;p60"/>
            <p:cNvCxnSpPr/>
            <p:nvPr/>
          </p:nvCxnSpPr>
          <p:spPr>
            <a:xfrm rot="-5400000">
              <a:off x="2521027" y="199376"/>
              <a:ext cx="3972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60" name="Google Shape;560;p60"/>
            <p:cNvCxnSpPr/>
            <p:nvPr/>
          </p:nvCxnSpPr>
          <p:spPr>
            <a:xfrm rot="-5400000">
              <a:off x="2801688" y="148626"/>
              <a:ext cx="2955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61" name="Google Shape;561;p60"/>
            <p:cNvCxnSpPr/>
            <p:nvPr/>
          </p:nvCxnSpPr>
          <p:spPr>
            <a:xfrm rot="-5400000">
              <a:off x="3079241" y="102444"/>
              <a:ext cx="201600" cy="1500"/>
            </a:xfrm>
            <a:prstGeom prst="straightConnector1">
              <a:avLst/>
            </a:prstGeom>
            <a:noFill/>
            <a:ln w="12700" cap="flat" cmpd="sng">
              <a:solidFill>
                <a:srgbClr val="B7CCE4">
                  <a:alpha val="53330"/>
                </a:srgbClr>
              </a:solidFill>
              <a:prstDash val="solid"/>
              <a:round/>
              <a:headEnd type="none" w="sm" len="sm"/>
              <a:tailEnd type="none" w="sm" len="sm"/>
            </a:ln>
          </p:spPr>
        </p:cxnSp>
        <p:cxnSp>
          <p:nvCxnSpPr>
            <p:cNvPr id="562" name="Google Shape;562;p60"/>
            <p:cNvCxnSpPr/>
            <p:nvPr/>
          </p:nvCxnSpPr>
          <p:spPr>
            <a:xfrm rot="-5400000">
              <a:off x="3324762" y="85076"/>
              <a:ext cx="168600" cy="1500"/>
            </a:xfrm>
            <a:prstGeom prst="straightConnector1">
              <a:avLst/>
            </a:prstGeom>
            <a:noFill/>
            <a:ln w="12700" cap="flat" cmpd="sng">
              <a:solidFill>
                <a:srgbClr val="B7CCE4">
                  <a:alpha val="53330"/>
                </a:srgbClr>
              </a:solidFill>
              <a:prstDash val="solid"/>
              <a:round/>
              <a:headEnd type="none" w="sm" len="sm"/>
              <a:tailEnd type="none" w="sm" len="sm"/>
            </a:ln>
          </p:spPr>
        </p:cxnSp>
      </p:gr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6.xml"/><Relationship Id="rId1" Type="http://schemas.openxmlformats.org/officeDocument/2006/relationships/tags" Target="../tags/tag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0.xml"/><Relationship Id="rId1" Type="http://schemas.openxmlformats.org/officeDocument/2006/relationships/slideLayout" Target="../slideLayouts/slideLayout58.xml"/><Relationship Id="rId4" Type="http://schemas.openxmlformats.org/officeDocument/2006/relationships/image" Target="../media/image44.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8.xml"/><Relationship Id="rId1" Type="http://schemas.openxmlformats.org/officeDocument/2006/relationships/tags" Target="../tags/tag6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58.xml"/><Relationship Id="rId1" Type="http://schemas.openxmlformats.org/officeDocument/2006/relationships/tags" Target="../tags/tag69.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58.xml"/><Relationship Id="rId1" Type="http://schemas.openxmlformats.org/officeDocument/2006/relationships/tags" Target="../tags/tag70.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10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6.xml"/><Relationship Id="rId1" Type="http://schemas.openxmlformats.org/officeDocument/2006/relationships/slideLayout" Target="../slideLayouts/slideLayout58.xml"/><Relationship Id="rId4" Type="http://schemas.openxmlformats.org/officeDocument/2006/relationships/image" Target="../media/image4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58.xml"/><Relationship Id="rId1" Type="http://schemas.openxmlformats.org/officeDocument/2006/relationships/tags" Target="../tags/tag71.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58.xml"/><Relationship Id="rId1" Type="http://schemas.openxmlformats.org/officeDocument/2006/relationships/tags" Target="../tags/tag7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58.xml"/><Relationship Id="rId1" Type="http://schemas.openxmlformats.org/officeDocument/2006/relationships/tags" Target="../tags/tag7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58.xml"/><Relationship Id="rId1" Type="http://schemas.openxmlformats.org/officeDocument/2006/relationships/tags" Target="../tags/tag74.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58.xml"/><Relationship Id="rId1" Type="http://schemas.openxmlformats.org/officeDocument/2006/relationships/tags" Target="../tags/tag7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8.xml"/><Relationship Id="rId1" Type="http://schemas.openxmlformats.org/officeDocument/2006/relationships/tags" Target="../tags/tag76.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58.xml"/><Relationship Id="rId1" Type="http://schemas.openxmlformats.org/officeDocument/2006/relationships/tags" Target="../tags/tag77.xml"/><Relationship Id="rId5" Type="http://schemas.openxmlformats.org/officeDocument/2006/relationships/image" Target="../media/image46.jpg"/><Relationship Id="rId4" Type="http://schemas.openxmlformats.org/officeDocument/2006/relationships/hyperlink" Target="http://www.youtube.com/watch?v=m_3JrA-sDEg"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58.xml"/><Relationship Id="rId1" Type="http://schemas.openxmlformats.org/officeDocument/2006/relationships/tags" Target="../tags/tag7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58.xml"/><Relationship Id="rId1" Type="http://schemas.openxmlformats.org/officeDocument/2006/relationships/tags" Target="../tags/tag79.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58.xml"/><Relationship Id="rId1" Type="http://schemas.openxmlformats.org/officeDocument/2006/relationships/tags" Target="../tags/tag80.xml"/><Relationship Id="rId4" Type="http://schemas.openxmlformats.org/officeDocument/2006/relationships/image" Target="../media/image47.png"/></Relationships>
</file>

<file path=ppt/slides/_rels/slide1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8.xml"/><Relationship Id="rId1" Type="http://schemas.openxmlformats.org/officeDocument/2006/relationships/slideLayout" Target="../slideLayouts/slideLayout5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58.xml"/><Relationship Id="rId1" Type="http://schemas.openxmlformats.org/officeDocument/2006/relationships/tags" Target="../tags/tag8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21.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58.xml"/><Relationship Id="rId1" Type="http://schemas.openxmlformats.org/officeDocument/2006/relationships/tags" Target="../tags/tag82.xml"/><Relationship Id="rId4" Type="http://schemas.openxmlformats.org/officeDocument/2006/relationships/image" Target="../media/image4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58.xml"/><Relationship Id="rId1" Type="http://schemas.openxmlformats.org/officeDocument/2006/relationships/tags" Target="../tags/tag83.xml"/><Relationship Id="rId5" Type="http://schemas.openxmlformats.org/officeDocument/2006/relationships/image" Target="../media/image50.jpg"/><Relationship Id="rId4" Type="http://schemas.openxmlformats.org/officeDocument/2006/relationships/hyperlink" Target="http://www.youtube.com/watch?v=ksPfzUjMbBk" TargetMode="Externa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58.xml"/><Relationship Id="rId1" Type="http://schemas.openxmlformats.org/officeDocument/2006/relationships/tags" Target="../tags/tag84.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58.xml"/><Relationship Id="rId1" Type="http://schemas.openxmlformats.org/officeDocument/2006/relationships/tags" Target="../tags/tag8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58.xml"/><Relationship Id="rId1" Type="http://schemas.openxmlformats.org/officeDocument/2006/relationships/tags" Target="../tags/tag86.xml"/><Relationship Id="rId4" Type="http://schemas.openxmlformats.org/officeDocument/2006/relationships/image" Target="../media/image51.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58.xml"/><Relationship Id="rId1" Type="http://schemas.openxmlformats.org/officeDocument/2006/relationships/tags" Target="../tags/tag87.xml"/><Relationship Id="rId4" Type="http://schemas.openxmlformats.org/officeDocument/2006/relationships/image" Target="../media/image5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58.xml"/><Relationship Id="rId1" Type="http://schemas.openxmlformats.org/officeDocument/2006/relationships/tags" Target="../tags/tag88.xml"/><Relationship Id="rId4" Type="http://schemas.openxmlformats.org/officeDocument/2006/relationships/image" Target="../media/image5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58.xml"/><Relationship Id="rId1" Type="http://schemas.openxmlformats.org/officeDocument/2006/relationships/tags" Target="../tags/tag89.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58.xml"/><Relationship Id="rId1" Type="http://schemas.openxmlformats.org/officeDocument/2006/relationships/tags" Target="../tags/tag90.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58.xml"/><Relationship Id="rId1" Type="http://schemas.openxmlformats.org/officeDocument/2006/relationships/tags" Target="../tags/tag9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58.xml"/><Relationship Id="rId1" Type="http://schemas.openxmlformats.org/officeDocument/2006/relationships/tags" Target="../tags/tag92.xml"/><Relationship Id="rId4" Type="http://schemas.openxmlformats.org/officeDocument/2006/relationships/image" Target="../media/image54.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58.xml"/><Relationship Id="rId1" Type="http://schemas.openxmlformats.org/officeDocument/2006/relationships/tags" Target="../tags/tag93.xml"/><Relationship Id="rId4" Type="http://schemas.openxmlformats.org/officeDocument/2006/relationships/image" Target="../media/image55.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58.xml"/><Relationship Id="rId1" Type="http://schemas.openxmlformats.org/officeDocument/2006/relationships/tags" Target="../tags/tag9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58.xml"/><Relationship Id="rId1" Type="http://schemas.openxmlformats.org/officeDocument/2006/relationships/tags" Target="../tags/tag95.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58.xml"/><Relationship Id="rId1" Type="http://schemas.openxmlformats.org/officeDocument/2006/relationships/tags" Target="../tags/tag96.xml"/><Relationship Id="rId4" Type="http://schemas.openxmlformats.org/officeDocument/2006/relationships/image" Target="../media/image56.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58.xml"/><Relationship Id="rId1" Type="http://schemas.openxmlformats.org/officeDocument/2006/relationships/tags" Target="../tags/tag97.xml"/><Relationship Id="rId4" Type="http://schemas.openxmlformats.org/officeDocument/2006/relationships/image" Target="../media/image57.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58.xml"/><Relationship Id="rId1" Type="http://schemas.openxmlformats.org/officeDocument/2006/relationships/tags" Target="../tags/tag98.xml"/><Relationship Id="rId4" Type="http://schemas.openxmlformats.org/officeDocument/2006/relationships/image" Target="../media/image58.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58.xml"/><Relationship Id="rId1" Type="http://schemas.openxmlformats.org/officeDocument/2006/relationships/tags" Target="../tags/tag99.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58.xml"/><Relationship Id="rId1" Type="http://schemas.openxmlformats.org/officeDocument/2006/relationships/tags" Target="../tags/tag100.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58.xml"/><Relationship Id="rId1" Type="http://schemas.openxmlformats.org/officeDocument/2006/relationships/tags" Target="../tags/tag101.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8.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23.png"/></Relationships>
</file>

<file path=ppt/slides/_rels/slide1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0.xml"/><Relationship Id="rId1" Type="http://schemas.openxmlformats.org/officeDocument/2006/relationships/slideLayout" Target="../slideLayouts/slideLayout58.xml"/><Relationship Id="rId4" Type="http://schemas.openxmlformats.org/officeDocument/2006/relationships/image" Target="../media/image61.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0.xml"/><Relationship Id="rId1" Type="http://schemas.openxmlformats.org/officeDocument/2006/relationships/tags" Target="../tags/tag10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58.xml"/><Relationship Id="rId1" Type="http://schemas.openxmlformats.org/officeDocument/2006/relationships/tags" Target="../tags/tag103.xml"/><Relationship Id="rId5" Type="http://schemas.openxmlformats.org/officeDocument/2006/relationships/image" Target="../media/image62.jpg"/><Relationship Id="rId4" Type="http://schemas.openxmlformats.org/officeDocument/2006/relationships/hyperlink" Target="http://www.youtube.com/watch?v=51mSWRfAsAw" TargetMode="Externa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58.xml"/><Relationship Id="rId1" Type="http://schemas.openxmlformats.org/officeDocument/2006/relationships/tags" Target="../tags/tag10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58.xml"/><Relationship Id="rId1" Type="http://schemas.openxmlformats.org/officeDocument/2006/relationships/tags" Target="../tags/tag105.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58.xml"/><Relationship Id="rId1" Type="http://schemas.openxmlformats.org/officeDocument/2006/relationships/tags" Target="../tags/tag106.xml"/></Relationships>
</file>

<file path=ppt/slides/_rels/slide1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8.xml"/><Relationship Id="rId1" Type="http://schemas.openxmlformats.org/officeDocument/2006/relationships/slideLayout" Target="../slideLayouts/slideLayout5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58.xml"/><Relationship Id="rId1" Type="http://schemas.openxmlformats.org/officeDocument/2006/relationships/tags" Target="../tags/tag10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8.xml"/><Relationship Id="rId4" Type="http://schemas.openxmlformats.org/officeDocument/2006/relationships/image" Target="../media/image26.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58.xml"/><Relationship Id="rId1" Type="http://schemas.openxmlformats.org/officeDocument/2006/relationships/tags" Target="../tags/tag108.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58.xml"/><Relationship Id="rId1" Type="http://schemas.openxmlformats.org/officeDocument/2006/relationships/tags" Target="../tags/tag109.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58.xml"/><Relationship Id="rId1" Type="http://schemas.openxmlformats.org/officeDocument/2006/relationships/tags" Target="../tags/tag110.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58.xml"/><Relationship Id="rId1" Type="http://schemas.openxmlformats.org/officeDocument/2006/relationships/tags" Target="../tags/tag111.xml"/><Relationship Id="rId4" Type="http://schemas.openxmlformats.org/officeDocument/2006/relationships/image" Target="../media/image64.png"/></Relationships>
</file>

<file path=ppt/slides/_rels/slide1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4.xml"/><Relationship Id="rId1" Type="http://schemas.openxmlformats.org/officeDocument/2006/relationships/slideLayout" Target="../slideLayouts/slideLayout58.xml"/></Relationships>
</file>

<file path=ppt/slides/_rels/slide1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5.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1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6.xml"/><Relationship Id="rId1" Type="http://schemas.openxmlformats.org/officeDocument/2006/relationships/slideLayout" Target="../slideLayouts/slideLayout58.xml"/><Relationship Id="rId4" Type="http://schemas.openxmlformats.org/officeDocument/2006/relationships/image" Target="../media/image66.pn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58.xml"/><Relationship Id="rId1" Type="http://schemas.openxmlformats.org/officeDocument/2006/relationships/tags" Target="../tags/tag112.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58.xml"/><Relationship Id="rId1" Type="http://schemas.openxmlformats.org/officeDocument/2006/relationships/tags" Target="../tags/tag11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58.xml"/><Relationship Id="rId1" Type="http://schemas.openxmlformats.org/officeDocument/2006/relationships/tags" Target="../tags/tag1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58.xml"/><Relationship Id="rId1" Type="http://schemas.openxmlformats.org/officeDocument/2006/relationships/tags" Target="../tags/tag115.xml"/></Relationships>
</file>

<file path=ppt/slides/_rels/slide1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1.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16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2.xml"/><Relationship Id="rId1" Type="http://schemas.openxmlformats.org/officeDocument/2006/relationships/slideLayout" Target="../slideLayouts/slideLayout58.xml"/><Relationship Id="rId4" Type="http://schemas.openxmlformats.org/officeDocument/2006/relationships/image" Target="../media/image67.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58.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58.xml"/><Relationship Id="rId1" Type="http://schemas.openxmlformats.org/officeDocument/2006/relationships/tags" Target="../tags/tag11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58.xml"/><Relationship Id="rId1" Type="http://schemas.openxmlformats.org/officeDocument/2006/relationships/tags" Target="../tags/tag117.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58.xml"/><Relationship Id="rId1" Type="http://schemas.openxmlformats.org/officeDocument/2006/relationships/tags" Target="../tags/tag118.xml"/></Relationships>
</file>

<file path=ppt/slides/_rels/slide1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7.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1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8.xml"/><Relationship Id="rId1" Type="http://schemas.openxmlformats.org/officeDocument/2006/relationships/slideLayout" Target="../slideLayouts/slideLayout58.xml"/><Relationship Id="rId4" Type="http://schemas.openxmlformats.org/officeDocument/2006/relationships/image" Target="../media/image68.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58.xml"/><Relationship Id="rId1" Type="http://schemas.openxmlformats.org/officeDocument/2006/relationships/tags" Target="../tags/tag1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8.xml"/><Relationship Id="rId1" Type="http://schemas.openxmlformats.org/officeDocument/2006/relationships/tags" Target="../tags/tag9.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58.xml"/><Relationship Id="rId1" Type="http://schemas.openxmlformats.org/officeDocument/2006/relationships/tags" Target="../tags/tag120.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58.xml"/><Relationship Id="rId1" Type="http://schemas.openxmlformats.org/officeDocument/2006/relationships/tags" Target="../tags/tag121.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58.xml"/><Relationship Id="rId1" Type="http://schemas.openxmlformats.org/officeDocument/2006/relationships/tags" Target="../tags/tag12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58.xml"/><Relationship Id="rId1" Type="http://schemas.openxmlformats.org/officeDocument/2006/relationships/tags" Target="../tags/tag123.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58.xml"/><Relationship Id="rId1" Type="http://schemas.openxmlformats.org/officeDocument/2006/relationships/tags" Target="../tags/tag12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58.xml"/><Relationship Id="rId1" Type="http://schemas.openxmlformats.org/officeDocument/2006/relationships/tags" Target="../tags/tag125.xml"/></Relationships>
</file>

<file path=ppt/slides/_rels/slide1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6.xml"/><Relationship Id="rId1" Type="http://schemas.openxmlformats.org/officeDocument/2006/relationships/slideLayout" Target="../slideLayouts/slideLayout58.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58.xml"/><Relationship Id="rId1" Type="http://schemas.openxmlformats.org/officeDocument/2006/relationships/tags" Target="../tags/tag12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58.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58.xml"/><Relationship Id="rId1" Type="http://schemas.openxmlformats.org/officeDocument/2006/relationships/tags" Target="../tags/tag12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8.xml"/><Relationship Id="rId1" Type="http://schemas.openxmlformats.org/officeDocument/2006/relationships/tags" Target="../tags/tag10.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80.xml"/><Relationship Id="rId7" Type="http://schemas.openxmlformats.org/officeDocument/2006/relationships/image" Target="../media/image73.png"/><Relationship Id="rId2" Type="http://schemas.openxmlformats.org/officeDocument/2006/relationships/slideLayout" Target="../slideLayouts/slideLayout58.xml"/><Relationship Id="rId1" Type="http://schemas.openxmlformats.org/officeDocument/2006/relationships/tags" Target="../tags/tag12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58.xml"/><Relationship Id="rId1" Type="http://schemas.openxmlformats.org/officeDocument/2006/relationships/tags" Target="../tags/tag129.xml"/><Relationship Id="rId4" Type="http://schemas.openxmlformats.org/officeDocument/2006/relationships/image" Target="../media/image74.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58.xml"/><Relationship Id="rId1" Type="http://schemas.openxmlformats.org/officeDocument/2006/relationships/tags" Target="../tags/tag13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58.xml"/><Relationship Id="rId1" Type="http://schemas.openxmlformats.org/officeDocument/2006/relationships/tags" Target="../tags/tag13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58.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58.xml"/><Relationship Id="rId1" Type="http://schemas.openxmlformats.org/officeDocument/2006/relationships/tags" Target="../tags/tag132.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58.xml"/><Relationship Id="rId1" Type="http://schemas.openxmlformats.org/officeDocument/2006/relationships/tags" Target="../tags/tag133.xml"/><Relationship Id="rId5" Type="http://schemas.openxmlformats.org/officeDocument/2006/relationships/image" Target="../media/image27.png"/><Relationship Id="rId4" Type="http://schemas.openxmlformats.org/officeDocument/2006/relationships/image" Target="../media/image33.png"/></Relationships>
</file>

<file path=ppt/slides/_rels/slide1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7.xml"/><Relationship Id="rId1" Type="http://schemas.openxmlformats.org/officeDocument/2006/relationships/slideLayout" Target="../slideLayouts/slideLayout58.xml"/><Relationship Id="rId5" Type="http://schemas.openxmlformats.org/officeDocument/2006/relationships/image" Target="../media/image76.png"/><Relationship Id="rId4" Type="http://schemas.openxmlformats.org/officeDocument/2006/relationships/image" Target="../media/image75.png"/></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58.xml"/><Relationship Id="rId1" Type="http://schemas.openxmlformats.org/officeDocument/2006/relationships/tags" Target="../tags/tag134.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58.xml"/><Relationship Id="rId1" Type="http://schemas.openxmlformats.org/officeDocument/2006/relationships/tags" Target="../tags/tag13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8.xml"/><Relationship Id="rId1" Type="http://schemas.openxmlformats.org/officeDocument/2006/relationships/tags" Target="../tags/tag11.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58.xml"/><Relationship Id="rId1" Type="http://schemas.openxmlformats.org/officeDocument/2006/relationships/tags" Target="../tags/tag136.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58.xml"/><Relationship Id="rId1" Type="http://schemas.openxmlformats.org/officeDocument/2006/relationships/tags" Target="../tags/tag137.xml"/></Relationships>
</file>

<file path=ppt/slides/_rels/slide192.xml.rels><?xml version="1.0" encoding="UTF-8" standalone="yes"?>
<Relationships xmlns="http://schemas.openxmlformats.org/package/2006/relationships"><Relationship Id="rId3" Type="http://schemas.openxmlformats.org/officeDocument/2006/relationships/hyperlink" Target="http://www.youtube.com/watch?v=lvqu6JAbaKc" TargetMode="External"/><Relationship Id="rId2" Type="http://schemas.openxmlformats.org/officeDocument/2006/relationships/notesSlide" Target="../notesSlides/notesSlide192.xml"/><Relationship Id="rId1" Type="http://schemas.openxmlformats.org/officeDocument/2006/relationships/slideLayout" Target="../slideLayouts/slideLayout58.xml"/><Relationship Id="rId4" Type="http://schemas.openxmlformats.org/officeDocument/2006/relationships/image" Target="../media/image77.jpg"/></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58.xml"/><Relationship Id="rId1" Type="http://schemas.openxmlformats.org/officeDocument/2006/relationships/tags" Target="../tags/tag13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58.xml"/><Relationship Id="rId1" Type="http://schemas.openxmlformats.org/officeDocument/2006/relationships/tags" Target="../tags/tag139.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5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58.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58.xml"/><Relationship Id="rId1" Type="http://schemas.openxmlformats.org/officeDocument/2006/relationships/tags" Target="../tags/tag140.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58.xml"/><Relationship Id="rId1" Type="http://schemas.openxmlformats.org/officeDocument/2006/relationships/tags" Target="../tags/tag141.xml"/></Relationships>
</file>

<file path=ppt/slides/_rels/slide19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8.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58.xml"/><Relationship Id="rId5" Type="http://schemas.openxmlformats.org/officeDocument/2006/relationships/image" Target="../media/image28.png"/><Relationship Id="rId4" Type="http://schemas.openxmlformats.org/officeDocument/2006/relationships/image" Target="../media/image23.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58.xml"/></Relationships>
</file>

<file path=ppt/slides/_rels/slide2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1.xml"/><Relationship Id="rId1" Type="http://schemas.openxmlformats.org/officeDocument/2006/relationships/slideLayout" Target="../slideLayouts/slideLayout58.xml"/></Relationships>
</file>

<file path=ppt/slides/_rels/slide2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2.xml"/><Relationship Id="rId1" Type="http://schemas.openxmlformats.org/officeDocument/2006/relationships/slideLayout" Target="../slideLayouts/slideLayout58.xml"/></Relationships>
</file>

<file path=ppt/slides/_rels/slide2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3.xml"/><Relationship Id="rId1" Type="http://schemas.openxmlformats.org/officeDocument/2006/relationships/slideLayout" Target="../slideLayouts/slideLayout58.xml"/></Relationships>
</file>

<file path=ppt/slides/_rels/slide2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4.xml"/><Relationship Id="rId1" Type="http://schemas.openxmlformats.org/officeDocument/2006/relationships/slideLayout" Target="../slideLayouts/slideLayout58.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58.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58.xml"/><Relationship Id="rId1" Type="http://schemas.openxmlformats.org/officeDocument/2006/relationships/tags" Target="../tags/tag142.xml"/></Relationships>
</file>

<file path=ppt/slides/_rels/slide2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7.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2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8.xml"/><Relationship Id="rId1" Type="http://schemas.openxmlformats.org/officeDocument/2006/relationships/slideLayout" Target="../slideLayouts/slideLayout58.xml"/><Relationship Id="rId4" Type="http://schemas.openxmlformats.org/officeDocument/2006/relationships/image" Target="../media/image82.png"/></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58.xml"/><Relationship Id="rId4" Type="http://schemas.openxmlformats.org/officeDocument/2006/relationships/image" Target="../media/image29.pn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58.xml"/><Relationship Id="rId1" Type="http://schemas.openxmlformats.org/officeDocument/2006/relationships/tags" Target="../tags/tag143.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58.xml"/><Relationship Id="rId1" Type="http://schemas.openxmlformats.org/officeDocument/2006/relationships/tags" Target="../tags/tag14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58.xml"/><Relationship Id="rId1" Type="http://schemas.openxmlformats.org/officeDocument/2006/relationships/tags" Target="../tags/tag145.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58.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58.xml"/><Relationship Id="rId1" Type="http://schemas.openxmlformats.org/officeDocument/2006/relationships/tags" Target="../tags/tag146.xml"/></Relationships>
</file>

<file path=ppt/slides/_rels/slide2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5.xml"/><Relationship Id="rId1" Type="http://schemas.openxmlformats.org/officeDocument/2006/relationships/slideLayout" Target="../slideLayouts/slideLayout58.xml"/></Relationships>
</file>

<file path=ppt/slides/_rels/slide2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16.xml"/><Relationship Id="rId1" Type="http://schemas.openxmlformats.org/officeDocument/2006/relationships/slideLayout" Target="../slideLayouts/slideLayout58.xml"/><Relationship Id="rId4" Type="http://schemas.openxmlformats.org/officeDocument/2006/relationships/image" Target="../media/image84.png"/></Relationships>
</file>

<file path=ppt/slides/_rels/slide2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7.xml"/><Relationship Id="rId1" Type="http://schemas.openxmlformats.org/officeDocument/2006/relationships/slideLayout" Target="../slideLayouts/slideLayout58.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58.xml"/><Relationship Id="rId1" Type="http://schemas.openxmlformats.org/officeDocument/2006/relationships/tags" Target="../tags/tag147.xml"/><Relationship Id="rId4" Type="http://schemas.openxmlformats.org/officeDocument/2006/relationships/image" Target="../media/image86.pn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58.xml"/><Relationship Id="rId1" Type="http://schemas.openxmlformats.org/officeDocument/2006/relationships/tags" Target="../tags/tag148.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58.xml"/><Relationship Id="rId1" Type="http://schemas.openxmlformats.org/officeDocument/2006/relationships/tags" Target="../tags/tag149.xml"/><Relationship Id="rId4" Type="http://schemas.openxmlformats.org/officeDocument/2006/relationships/image" Target="../media/image88.pn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58.xml"/><Relationship Id="rId1" Type="http://schemas.openxmlformats.org/officeDocument/2006/relationships/tags" Target="../tags/tag150.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58.xml"/><Relationship Id="rId1" Type="http://schemas.openxmlformats.org/officeDocument/2006/relationships/tags" Target="../tags/tag151.xml"/></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58.xml"/><Relationship Id="rId1" Type="http://schemas.openxmlformats.org/officeDocument/2006/relationships/tags" Target="../tags/tag152.xml"/><Relationship Id="rId4" Type="http://schemas.openxmlformats.org/officeDocument/2006/relationships/image" Target="../media/image89.png"/></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58.xml"/><Relationship Id="rId1" Type="http://schemas.openxmlformats.org/officeDocument/2006/relationships/tags" Target="../tags/tag153.xml"/><Relationship Id="rId4" Type="http://schemas.openxmlformats.org/officeDocument/2006/relationships/image" Target="../media/image90.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58.xml"/><Relationship Id="rId1" Type="http://schemas.openxmlformats.org/officeDocument/2006/relationships/tags" Target="../tags/tag154.xml"/><Relationship Id="rId4" Type="http://schemas.openxmlformats.org/officeDocument/2006/relationships/image" Target="../media/image90.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58.xml"/><Relationship Id="rId1" Type="http://schemas.openxmlformats.org/officeDocument/2006/relationships/tags" Target="../tags/tag155.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58.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58.xml"/><Relationship Id="rId1" Type="http://schemas.openxmlformats.org/officeDocument/2006/relationships/tags" Target="../tags/tag156.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58.xml"/><Relationship Id="rId1" Type="http://schemas.openxmlformats.org/officeDocument/2006/relationships/tags" Target="../tags/tag157.xml"/><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8.xml"/><Relationship Id="rId1" Type="http://schemas.openxmlformats.org/officeDocument/2006/relationships/tags" Target="../tags/tag1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58.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43.xml"/><Relationship Id="rId1" Type="http://schemas.openxmlformats.org/officeDocument/2006/relationships/tags" Target="../tags/tag158.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43.xml"/><Relationship Id="rId1" Type="http://schemas.openxmlformats.org/officeDocument/2006/relationships/tags" Target="../tags/tag159.xml"/><Relationship Id="rId4" Type="http://schemas.openxmlformats.org/officeDocument/2006/relationships/image" Target="../media/image92.pn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43.xml"/><Relationship Id="rId1" Type="http://schemas.openxmlformats.org/officeDocument/2006/relationships/tags" Target="../tags/tag160.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43.xml"/><Relationship Id="rId1" Type="http://schemas.openxmlformats.org/officeDocument/2006/relationships/tags" Target="../tags/tag161.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43.xml"/><Relationship Id="rId1" Type="http://schemas.openxmlformats.org/officeDocument/2006/relationships/tags" Target="../tags/tag162.xml"/><Relationship Id="rId4" Type="http://schemas.openxmlformats.org/officeDocument/2006/relationships/image" Target="../media/image93.pn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3.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58.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58.xml"/><Relationship Id="rId1" Type="http://schemas.openxmlformats.org/officeDocument/2006/relationships/tags" Target="../tags/tag163.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58.xml"/><Relationship Id="rId1" Type="http://schemas.openxmlformats.org/officeDocument/2006/relationships/tags" Target="../tags/tag16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8.xml"/><Relationship Id="rId1" Type="http://schemas.openxmlformats.org/officeDocument/2006/relationships/tags" Target="../tags/tag13.xml"/></Relationships>
</file>

<file path=ppt/slides/_rels/slide2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0.xml"/><Relationship Id="rId1" Type="http://schemas.openxmlformats.org/officeDocument/2006/relationships/slideLayout" Target="../slideLayouts/slideLayout58.xml"/></Relationships>
</file>

<file path=ppt/slides/_rels/slide2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1.xml"/><Relationship Id="rId1" Type="http://schemas.openxmlformats.org/officeDocument/2006/relationships/slideLayout" Target="../slideLayouts/slideLayout58.xml"/></Relationships>
</file>

<file path=ppt/slides/_rels/slide2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2.xml"/><Relationship Id="rId1" Type="http://schemas.openxmlformats.org/officeDocument/2006/relationships/slideLayout" Target="../slideLayouts/slideLayout58.xml"/></Relationships>
</file>

<file path=ppt/slides/_rels/slide2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3.xml"/><Relationship Id="rId1" Type="http://schemas.openxmlformats.org/officeDocument/2006/relationships/slideLayout" Target="../slideLayouts/slideLayout58.xml"/></Relationships>
</file>

<file path=ppt/slides/_rels/slide2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4.xml"/><Relationship Id="rId1" Type="http://schemas.openxmlformats.org/officeDocument/2006/relationships/slideLayout" Target="../slideLayouts/slideLayout58.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58.xml"/><Relationship Id="rId1" Type="http://schemas.openxmlformats.org/officeDocument/2006/relationships/tags" Target="../tags/tag165.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58.xml"/><Relationship Id="rId1" Type="http://schemas.openxmlformats.org/officeDocument/2006/relationships/tags" Target="../tags/tag166.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58.xml"/><Relationship Id="rId1" Type="http://schemas.openxmlformats.org/officeDocument/2006/relationships/tags" Target="../tags/tag167.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58.xml"/><Relationship Id="rId1" Type="http://schemas.openxmlformats.org/officeDocument/2006/relationships/tags" Target="../tags/tag168.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58.xml"/><Relationship Id="rId1" Type="http://schemas.openxmlformats.org/officeDocument/2006/relationships/tags" Target="../tags/tag16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8.xml"/><Relationship Id="rId1" Type="http://schemas.openxmlformats.org/officeDocument/2006/relationships/tags" Target="../tags/tag14.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58.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58.xml"/><Relationship Id="rId1" Type="http://schemas.openxmlformats.org/officeDocument/2006/relationships/tags" Target="../tags/tag17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8.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8.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8.xml"/><Relationship Id="rId1" Type="http://schemas.openxmlformats.org/officeDocument/2006/relationships/tags" Target="../tags/tag1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8.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8.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8.xml"/><Relationship Id="rId1" Type="http://schemas.openxmlformats.org/officeDocument/2006/relationships/tags" Target="../tags/tag18.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8.xml"/><Relationship Id="rId1" Type="http://schemas.openxmlformats.org/officeDocument/2006/relationships/tags" Target="../tags/tag1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8.xml"/><Relationship Id="rId1" Type="http://schemas.openxmlformats.org/officeDocument/2006/relationships/tags" Target="../tags/tag20.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8.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58.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58.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58.xml"/><Relationship Id="rId1" Type="http://schemas.openxmlformats.org/officeDocument/2006/relationships/tags" Target="../tags/tag2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8.xml"/><Relationship Id="rId1" Type="http://schemas.openxmlformats.org/officeDocument/2006/relationships/tags" Target="../tags/tag2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58.xml"/><Relationship Id="rId1" Type="http://schemas.openxmlformats.org/officeDocument/2006/relationships/tags" Target="../tags/tag24.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8.xml"/><Relationship Id="rId1" Type="http://schemas.openxmlformats.org/officeDocument/2006/relationships/tags" Target="../tags/tag2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8.xml"/><Relationship Id="rId1" Type="http://schemas.openxmlformats.org/officeDocument/2006/relationships/tags" Target="../tags/tag26.xml"/><Relationship Id="rId5" Type="http://schemas.openxmlformats.org/officeDocument/2006/relationships/image" Target="../media/image23.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8.xml"/><Relationship Id="rId1" Type="http://schemas.openxmlformats.org/officeDocument/2006/relationships/tags" Target="../tags/tag27.xml"/><Relationship Id="rId5" Type="http://schemas.openxmlformats.org/officeDocument/2006/relationships/image" Target="../media/image36.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58.xml"/><Relationship Id="rId1" Type="http://schemas.openxmlformats.org/officeDocument/2006/relationships/tags" Target="../tags/tag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58.xml"/><Relationship Id="rId1" Type="http://schemas.openxmlformats.org/officeDocument/2006/relationships/tags" Target="../tags/tag2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8.xml"/><Relationship Id="rId1" Type="http://schemas.openxmlformats.org/officeDocument/2006/relationships/tags" Target="../tags/tag3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58.xml"/><Relationship Id="rId1" Type="http://schemas.openxmlformats.org/officeDocument/2006/relationships/tags" Target="../tags/tag3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8.xml"/><Relationship Id="rId1" Type="http://schemas.openxmlformats.org/officeDocument/2006/relationships/tags" Target="../tags/tag3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8.xml"/><Relationship Id="rId1" Type="http://schemas.openxmlformats.org/officeDocument/2006/relationships/tags" Target="../tags/tag3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8.xml"/><Relationship Id="rId1" Type="http://schemas.openxmlformats.org/officeDocument/2006/relationships/tags" Target="../tags/tag3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8.xml"/><Relationship Id="rId1" Type="http://schemas.openxmlformats.org/officeDocument/2006/relationships/tags" Target="../tags/tag3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8.xml"/><Relationship Id="rId1" Type="http://schemas.openxmlformats.org/officeDocument/2006/relationships/tags" Target="../tags/tag3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8.xml"/><Relationship Id="rId1" Type="http://schemas.openxmlformats.org/officeDocument/2006/relationships/tags" Target="../tags/tag37.xml"/><Relationship Id="rId5" Type="http://schemas.openxmlformats.org/officeDocument/2006/relationships/image" Target="../media/image37.jpg"/><Relationship Id="rId4" Type="http://schemas.openxmlformats.org/officeDocument/2006/relationships/hyperlink" Target="http://www.youtube.com/watch?v=loeRLKNeUsc" TargetMode="Externa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8.xml"/><Relationship Id="rId1" Type="http://schemas.openxmlformats.org/officeDocument/2006/relationships/tags" Target="../tags/tag3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8.xml"/><Relationship Id="rId1" Type="http://schemas.openxmlformats.org/officeDocument/2006/relationships/tags" Target="../tags/tag3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58.xml"/><Relationship Id="rId1" Type="http://schemas.openxmlformats.org/officeDocument/2006/relationships/tags" Target="../tags/tag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8.xml"/><Relationship Id="rId1" Type="http://schemas.openxmlformats.org/officeDocument/2006/relationships/tags" Target="../tags/tag4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58.xml"/><Relationship Id="rId1" Type="http://schemas.openxmlformats.org/officeDocument/2006/relationships/tags" Target="../tags/tag42.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58.xml"/><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58.xml"/><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8.xml"/><Relationship Id="rId1" Type="http://schemas.openxmlformats.org/officeDocument/2006/relationships/tags" Target="../tags/tag4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58.xml"/><Relationship Id="rId1" Type="http://schemas.openxmlformats.org/officeDocument/2006/relationships/tags" Target="../tags/tag4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8.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8.xml"/><Relationship Id="rId1" Type="http://schemas.openxmlformats.org/officeDocument/2006/relationships/tags" Target="../tags/tag4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8.xml"/><Relationship Id="rId1" Type="http://schemas.openxmlformats.org/officeDocument/2006/relationships/tags" Target="../tags/tag4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8.xml"/><Relationship Id="rId1" Type="http://schemas.openxmlformats.org/officeDocument/2006/relationships/tags" Target="../tags/tag4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8.xml"/><Relationship Id="rId1" Type="http://schemas.openxmlformats.org/officeDocument/2006/relationships/tags" Target="../tags/tag4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8.xml"/><Relationship Id="rId1" Type="http://schemas.openxmlformats.org/officeDocument/2006/relationships/tags" Target="../tags/tag5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8.xml"/><Relationship Id="rId1" Type="http://schemas.openxmlformats.org/officeDocument/2006/relationships/tags" Target="../tags/tag5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8.xml"/><Relationship Id="rId1" Type="http://schemas.openxmlformats.org/officeDocument/2006/relationships/tags" Target="../tags/tag5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58.xml"/><Relationship Id="rId1" Type="http://schemas.openxmlformats.org/officeDocument/2006/relationships/tags" Target="../tags/tag5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8.xml"/><Relationship Id="rId1" Type="http://schemas.openxmlformats.org/officeDocument/2006/relationships/tags" Target="../tags/tag5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8.xml"/><Relationship Id="rId1" Type="http://schemas.openxmlformats.org/officeDocument/2006/relationships/tags" Target="../tags/tag5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58.xml"/><Relationship Id="rId1" Type="http://schemas.openxmlformats.org/officeDocument/2006/relationships/tags" Target="../tags/tag56.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58.xml"/><Relationship Id="rId1" Type="http://schemas.openxmlformats.org/officeDocument/2006/relationships/tags" Target="../tags/tag57.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58.xml"/><Relationship Id="rId1" Type="http://schemas.openxmlformats.org/officeDocument/2006/relationships/tags" Target="../tags/tag58.xml"/><Relationship Id="rId4" Type="http://schemas.openxmlformats.org/officeDocument/2006/relationships/image" Target="../media/image42.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58.xml"/><Relationship Id="rId1" Type="http://schemas.openxmlformats.org/officeDocument/2006/relationships/tags" Target="../tags/tag59.xml"/><Relationship Id="rId4" Type="http://schemas.openxmlformats.org/officeDocument/2006/relationships/image" Target="../media/image4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8.xml"/><Relationship Id="rId1" Type="http://schemas.openxmlformats.org/officeDocument/2006/relationships/tags" Target="../tags/tag60.xml"/><Relationship Id="rId4" Type="http://schemas.openxmlformats.org/officeDocument/2006/relationships/image" Target="../media/image42.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58.xml"/><Relationship Id="rId1" Type="http://schemas.openxmlformats.org/officeDocument/2006/relationships/tags" Target="../tags/tag61.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8.xml"/><Relationship Id="rId1" Type="http://schemas.openxmlformats.org/officeDocument/2006/relationships/tags" Target="../tags/tag6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58.xml"/><Relationship Id="rId1" Type="http://schemas.openxmlformats.org/officeDocument/2006/relationships/tags" Target="../tags/tag63.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58.xml"/><Relationship Id="rId1" Type="http://schemas.openxmlformats.org/officeDocument/2006/relationships/tags" Target="../tags/tag6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8.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58.xml"/><Relationship Id="rId1" Type="http://schemas.openxmlformats.org/officeDocument/2006/relationships/tags" Target="../tags/tag65.xml"/></Relationships>
</file>

<file path=ppt/slides/_rels/slide9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58.xml"/><Relationship Id="rId1" Type="http://schemas.openxmlformats.org/officeDocument/2006/relationships/tags" Target="../tags/tag6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58.xml"/><Relationship Id="rId1" Type="http://schemas.openxmlformats.org/officeDocument/2006/relationships/tags" Target="../tags/tag67.xml"/></Relationships>
</file>

<file path=ppt/slides/_rels/slide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9.xml"/><Relationship Id="rId1" Type="http://schemas.openxmlformats.org/officeDocument/2006/relationships/slideLayout" Target="../slideLayouts/slideLayout58.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75"/>
          <p:cNvSpPr txBox="1">
            <a:spLocks noGrp="1"/>
          </p:cNvSpPr>
          <p:nvPr>
            <p:ph type="subTitle" idx="1"/>
          </p:nvPr>
        </p:nvSpPr>
        <p:spPr>
          <a:xfrm>
            <a:off x="118000" y="2186250"/>
            <a:ext cx="5206200" cy="429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600" b="0" u="none">
                <a:latin typeface="Century Gothic"/>
                <a:ea typeface="Century Gothic"/>
                <a:cs typeface="Century Gothic"/>
                <a:sym typeface="Century Gothic"/>
              </a:rPr>
              <a:t>Topic 1: Energy</a:t>
            </a:r>
            <a:endParaRPr sz="3600" b="0" u="none">
              <a:latin typeface="Century Gothic"/>
              <a:ea typeface="Century Gothic"/>
              <a:cs typeface="Century Gothic"/>
              <a:sym typeface="Century Gothic"/>
            </a:endParaRPr>
          </a:p>
          <a:p>
            <a:pPr marL="0" lvl="0" indent="0" algn="l" rtl="0">
              <a:spcBef>
                <a:spcPts val="0"/>
              </a:spcBef>
              <a:spcAft>
                <a:spcPts val="0"/>
              </a:spcAft>
              <a:buNone/>
            </a:pPr>
            <a:r>
              <a:rPr lang="en-GB" sz="3600" b="0" u="none">
                <a:latin typeface="Century Gothic"/>
                <a:ea typeface="Century Gothic"/>
                <a:cs typeface="Century Gothic"/>
                <a:sym typeface="Century Gothic"/>
              </a:rPr>
              <a:t>Topic 2: Electricity</a:t>
            </a:r>
            <a:endParaRPr sz="3600" b="0" u="none">
              <a:latin typeface="Century Gothic"/>
              <a:ea typeface="Century Gothic"/>
              <a:cs typeface="Century Gothic"/>
              <a:sym typeface="Century Gothic"/>
            </a:endParaRPr>
          </a:p>
          <a:p>
            <a:pPr marL="0" lvl="0" indent="0" algn="l" rtl="0">
              <a:spcBef>
                <a:spcPts val="0"/>
              </a:spcBef>
              <a:spcAft>
                <a:spcPts val="0"/>
              </a:spcAft>
              <a:buNone/>
            </a:pPr>
            <a:r>
              <a:rPr lang="en-GB" sz="3600" b="0" u="none">
                <a:latin typeface="Century Gothic"/>
                <a:ea typeface="Century Gothic"/>
                <a:cs typeface="Century Gothic"/>
                <a:sym typeface="Century Gothic"/>
              </a:rPr>
              <a:t>Topic 3: Particle Model of Matter</a:t>
            </a:r>
            <a:endParaRPr sz="3600" b="0" u="none">
              <a:latin typeface="Century Gothic"/>
              <a:ea typeface="Century Gothic"/>
              <a:cs typeface="Century Gothic"/>
              <a:sym typeface="Century Gothic"/>
            </a:endParaRPr>
          </a:p>
          <a:p>
            <a:pPr marL="0" lvl="0" indent="0" algn="l" rtl="0">
              <a:spcBef>
                <a:spcPts val="0"/>
              </a:spcBef>
              <a:spcAft>
                <a:spcPts val="0"/>
              </a:spcAft>
              <a:buNone/>
            </a:pPr>
            <a:r>
              <a:rPr lang="en-GB" sz="3600" b="0" u="none">
                <a:latin typeface="Century Gothic"/>
                <a:ea typeface="Century Gothic"/>
                <a:cs typeface="Century Gothic"/>
                <a:sym typeface="Century Gothic"/>
              </a:rPr>
              <a:t>Topic 4: Atomic Structure</a:t>
            </a:r>
            <a:endParaRPr sz="3600" b="0" u="none">
              <a:latin typeface="Century Gothic"/>
              <a:ea typeface="Century Gothic"/>
              <a:cs typeface="Century Gothic"/>
              <a:sym typeface="Century Gothic"/>
            </a:endParaRPr>
          </a:p>
        </p:txBody>
      </p:sp>
      <p:sp>
        <p:nvSpPr>
          <p:cNvPr id="639" name="Google Shape;639;p75"/>
          <p:cNvSpPr txBox="1">
            <a:spLocks noGrp="1"/>
          </p:cNvSpPr>
          <p:nvPr>
            <p:ph type="title"/>
          </p:nvPr>
        </p:nvSpPr>
        <p:spPr>
          <a:xfrm>
            <a:off x="0" y="0"/>
            <a:ext cx="9144000" cy="168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4600" dirty="0">
                <a:latin typeface="Century Gothic"/>
                <a:ea typeface="Century Gothic"/>
                <a:cs typeface="Century Gothic"/>
                <a:sym typeface="Century Gothic"/>
              </a:rPr>
              <a:t>Physics Paper 1</a:t>
            </a:r>
            <a:endParaRPr sz="4600" dirty="0">
              <a:latin typeface="Century Gothic"/>
              <a:ea typeface="Century Gothic"/>
              <a:cs typeface="Century Gothic"/>
              <a:sym typeface="Century Gothic"/>
            </a:endParaRPr>
          </a:p>
          <a:p>
            <a:pPr marL="0" lvl="0" indent="0" algn="ctr" rtl="0">
              <a:spcBef>
                <a:spcPts val="0"/>
              </a:spcBef>
              <a:spcAft>
                <a:spcPts val="0"/>
              </a:spcAft>
              <a:buNone/>
            </a:pPr>
            <a:r>
              <a:rPr lang="en-GB" sz="4600" dirty="0">
                <a:latin typeface="Century Gothic"/>
                <a:ea typeface="Century Gothic"/>
                <a:cs typeface="Century Gothic"/>
                <a:sym typeface="Century Gothic"/>
              </a:rPr>
              <a:t>Exam: Thursday 9th June</a:t>
            </a:r>
            <a:endParaRPr sz="4600" dirty="0">
              <a:latin typeface="Century Gothic"/>
              <a:ea typeface="Century Gothic"/>
              <a:cs typeface="Century Gothic"/>
              <a:sym typeface="Century Gothic"/>
            </a:endParaRPr>
          </a:p>
        </p:txBody>
      </p:sp>
      <p:pic>
        <p:nvPicPr>
          <p:cNvPr id="640" name="Google Shape;640;p75"/>
          <p:cNvPicPr preferRelativeResize="0"/>
          <p:nvPr/>
        </p:nvPicPr>
        <p:blipFill>
          <a:blip r:embed="rId4">
            <a:alphaModFix/>
          </a:blip>
          <a:stretch>
            <a:fillRect/>
          </a:stretch>
        </p:blipFill>
        <p:spPr>
          <a:xfrm>
            <a:off x="5438950" y="1884647"/>
            <a:ext cx="3613575" cy="4355400"/>
          </a:xfrm>
          <a:prstGeom prst="rect">
            <a:avLst/>
          </a:prstGeom>
          <a:noFill/>
          <a:ln>
            <a:noFill/>
          </a:ln>
        </p:spPr>
      </p:pic>
      <p:sp>
        <p:nvSpPr>
          <p:cNvPr id="641" name="Google Shape;641;p75"/>
          <p:cNvSpPr/>
          <p:nvPr/>
        </p:nvSpPr>
        <p:spPr>
          <a:xfrm>
            <a:off x="5447675" y="4889400"/>
            <a:ext cx="3596100" cy="655500"/>
          </a:xfrm>
          <a:prstGeom prst="roundRect">
            <a:avLst>
              <a:gd name="adj" fmla="val 16667"/>
            </a:avLst>
          </a:prstGeom>
          <a:noFill/>
          <a:ln w="1143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8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flow diagrams (pg 8)</a:t>
            </a:r>
            <a:endParaRPr>
              <a:latin typeface="Century Gothic"/>
              <a:ea typeface="Century Gothic"/>
              <a:cs typeface="Century Gothic"/>
              <a:sym typeface="Century Gothic"/>
            </a:endParaRPr>
          </a:p>
        </p:txBody>
      </p:sp>
      <p:sp>
        <p:nvSpPr>
          <p:cNvPr id="731" name="Google Shape;731;p84"/>
          <p:cNvSpPr txBox="1">
            <a:spLocks noGrp="1"/>
          </p:cNvSpPr>
          <p:nvPr>
            <p:ph type="body" idx="1"/>
          </p:nvPr>
        </p:nvSpPr>
        <p:spPr>
          <a:xfrm>
            <a:off x="159750" y="10846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entury Gothic"/>
                <a:ea typeface="Century Gothic"/>
                <a:cs typeface="Century Gothic"/>
                <a:sym typeface="Century Gothic"/>
              </a:rPr>
              <a:t>A ball being dropped</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GB" sz="2800">
                <a:latin typeface="Century Gothic"/>
                <a:ea typeface="Century Gothic"/>
                <a:cs typeface="Century Gothic"/>
                <a:sym typeface="Century Gothic"/>
              </a:rPr>
              <a:t>Energy is transferred from the </a:t>
            </a:r>
            <a:r>
              <a:rPr lang="en-GB" sz="2800" b="1">
                <a:latin typeface="Century Gothic"/>
                <a:ea typeface="Century Gothic"/>
                <a:cs typeface="Century Gothic"/>
                <a:sym typeface="Century Gothic"/>
              </a:rPr>
              <a:t>___________________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_____________ </a:t>
            </a:r>
            <a:r>
              <a:rPr lang="en-GB" sz="2800">
                <a:latin typeface="Century Gothic"/>
                <a:ea typeface="Century Gothic"/>
                <a:cs typeface="Century Gothic"/>
                <a:sym typeface="Century Gothic"/>
              </a:rPr>
              <a:t>to the </a:t>
            </a:r>
            <a:r>
              <a:rPr lang="en-GB" sz="2800" b="1">
                <a:latin typeface="Century Gothic"/>
                <a:ea typeface="Century Gothic"/>
                <a:cs typeface="Century Gothic"/>
                <a:sym typeface="Century Gothic"/>
              </a:rPr>
              <a:t>_________________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_________</a:t>
            </a:r>
            <a:r>
              <a:rPr lang="en-GB" sz="2800">
                <a:latin typeface="Century Gothic"/>
                <a:ea typeface="Century Gothic"/>
                <a:cs typeface="Century Gothic"/>
                <a:sym typeface="Century Gothic"/>
              </a:rPr>
              <a:t>, along the </a:t>
            </a:r>
            <a:r>
              <a:rPr lang="en-GB" sz="2800" b="1">
                <a:latin typeface="Century Gothic"/>
                <a:ea typeface="Century Gothic"/>
                <a:cs typeface="Century Gothic"/>
                <a:sym typeface="Century Gothic"/>
              </a:rPr>
              <a:t>_________________ </a:t>
            </a:r>
            <a:r>
              <a:rPr lang="en-GB" sz="2800">
                <a:latin typeface="Century Gothic"/>
                <a:ea typeface="Century Gothic"/>
                <a:cs typeface="Century Gothic"/>
                <a:sym typeface="Century Gothic"/>
              </a:rPr>
              <a:t>pathway.</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p:txBody>
      </p:sp>
      <p:pic>
        <p:nvPicPr>
          <p:cNvPr id="732" name="Google Shape;732;p84"/>
          <p:cNvPicPr preferRelativeResize="0"/>
          <p:nvPr/>
        </p:nvPicPr>
        <p:blipFill>
          <a:blip r:embed="rId4">
            <a:alphaModFix/>
          </a:blip>
          <a:stretch>
            <a:fillRect/>
          </a:stretch>
        </p:blipFill>
        <p:spPr>
          <a:xfrm>
            <a:off x="293925" y="1935678"/>
            <a:ext cx="8363499" cy="1316250"/>
          </a:xfrm>
          <a:prstGeom prst="rect">
            <a:avLst/>
          </a:prstGeom>
          <a:noFill/>
          <a:ln>
            <a:noFill/>
          </a:ln>
        </p:spPr>
      </p:pic>
      <p:sp>
        <p:nvSpPr>
          <p:cNvPr id="733" name="Google Shape;733;p84"/>
          <p:cNvSpPr txBox="1"/>
          <p:nvPr/>
        </p:nvSpPr>
        <p:spPr>
          <a:xfrm>
            <a:off x="475425" y="1840975"/>
            <a:ext cx="2508900" cy="755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a:solidFill>
                  <a:srgbClr val="FFFFFF"/>
                </a:solidFill>
                <a:latin typeface="Century Gothic"/>
                <a:ea typeface="Century Gothic"/>
                <a:cs typeface="Century Gothic"/>
                <a:sym typeface="Century Gothic"/>
              </a:rPr>
              <a:t>gravitational potential</a:t>
            </a:r>
            <a:endParaRPr sz="2200" b="1">
              <a:solidFill>
                <a:srgbClr val="FFFFFF"/>
              </a:solidFill>
              <a:latin typeface="Century Gothic"/>
              <a:ea typeface="Century Gothic"/>
              <a:cs typeface="Century Gothic"/>
              <a:sym typeface="Century Gothic"/>
            </a:endParaRPr>
          </a:p>
        </p:txBody>
      </p:sp>
      <p:sp>
        <p:nvSpPr>
          <p:cNvPr id="734" name="Google Shape;734;p84"/>
          <p:cNvSpPr txBox="1"/>
          <p:nvPr/>
        </p:nvSpPr>
        <p:spPr>
          <a:xfrm>
            <a:off x="5982700" y="2033950"/>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kinetic</a:t>
            </a:r>
            <a:endParaRPr sz="3800" b="1">
              <a:solidFill>
                <a:srgbClr val="FFFFFF"/>
              </a:solidFill>
              <a:latin typeface="Century Gothic"/>
              <a:ea typeface="Century Gothic"/>
              <a:cs typeface="Century Gothic"/>
              <a:sym typeface="Century Gothic"/>
            </a:endParaRPr>
          </a:p>
        </p:txBody>
      </p:sp>
      <p:sp>
        <p:nvSpPr>
          <p:cNvPr id="735" name="Google Shape;735;p84"/>
          <p:cNvSpPr txBox="1"/>
          <p:nvPr/>
        </p:nvSpPr>
        <p:spPr>
          <a:xfrm>
            <a:off x="1136775" y="2596675"/>
            <a:ext cx="1186200" cy="5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solidFill>
                  <a:schemeClr val="dk2"/>
                </a:solidFill>
              </a:rPr>
              <a:t>(ball)</a:t>
            </a:r>
            <a:endParaRPr sz="2900">
              <a:solidFill>
                <a:schemeClr val="dk2"/>
              </a:solidFill>
            </a:endParaRPr>
          </a:p>
        </p:txBody>
      </p:sp>
      <p:sp>
        <p:nvSpPr>
          <p:cNvPr id="736" name="Google Shape;736;p84"/>
          <p:cNvSpPr txBox="1"/>
          <p:nvPr/>
        </p:nvSpPr>
        <p:spPr>
          <a:xfrm>
            <a:off x="6644050" y="2602407"/>
            <a:ext cx="1186200" cy="5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solidFill>
                  <a:schemeClr val="dk2"/>
                </a:solidFill>
              </a:rPr>
              <a:t>(ball)</a:t>
            </a:r>
            <a:endParaRPr sz="2900">
              <a:solidFill>
                <a:schemeClr val="dk2"/>
              </a:solidFill>
            </a:endParaRPr>
          </a:p>
        </p:txBody>
      </p:sp>
      <p:sp>
        <p:nvSpPr>
          <p:cNvPr id="737" name="Google Shape;737;p84"/>
          <p:cNvSpPr txBox="1"/>
          <p:nvPr/>
        </p:nvSpPr>
        <p:spPr>
          <a:xfrm>
            <a:off x="3229050" y="2602400"/>
            <a:ext cx="25089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b="1">
                <a:solidFill>
                  <a:srgbClr val="FFFFFF"/>
                </a:solidFill>
                <a:latin typeface="Century Gothic"/>
                <a:ea typeface="Century Gothic"/>
                <a:cs typeface="Century Gothic"/>
                <a:sym typeface="Century Gothic"/>
              </a:rPr>
              <a:t>mechanical</a:t>
            </a:r>
            <a:endParaRPr sz="3100" b="1">
              <a:solidFill>
                <a:srgbClr val="FFFFFF"/>
              </a:solidFill>
              <a:latin typeface="Century Gothic"/>
              <a:ea typeface="Century Gothic"/>
              <a:cs typeface="Century Gothic"/>
              <a:sym typeface="Century Gothic"/>
            </a:endParaRPr>
          </a:p>
        </p:txBody>
      </p:sp>
      <p:sp>
        <p:nvSpPr>
          <p:cNvPr id="738" name="Google Shape;738;p84"/>
          <p:cNvSpPr txBox="1"/>
          <p:nvPr/>
        </p:nvSpPr>
        <p:spPr>
          <a:xfrm>
            <a:off x="5321250" y="3450800"/>
            <a:ext cx="36630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a:solidFill>
                  <a:srgbClr val="FFFFFF"/>
                </a:solidFill>
                <a:latin typeface="Century Gothic"/>
                <a:ea typeface="Century Gothic"/>
                <a:cs typeface="Century Gothic"/>
                <a:sym typeface="Century Gothic"/>
              </a:rPr>
              <a:t>gravitational potential</a:t>
            </a:r>
            <a:endParaRPr sz="2200" b="1">
              <a:solidFill>
                <a:srgbClr val="FFFFFF"/>
              </a:solidFill>
              <a:latin typeface="Century Gothic"/>
              <a:ea typeface="Century Gothic"/>
              <a:cs typeface="Century Gothic"/>
              <a:sym typeface="Century Gothic"/>
            </a:endParaRPr>
          </a:p>
        </p:txBody>
      </p:sp>
      <p:sp>
        <p:nvSpPr>
          <p:cNvPr id="739" name="Google Shape;739;p84"/>
          <p:cNvSpPr txBox="1"/>
          <p:nvPr/>
        </p:nvSpPr>
        <p:spPr>
          <a:xfrm>
            <a:off x="5982700" y="4102675"/>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kinetic</a:t>
            </a:r>
            <a:endParaRPr sz="3800" b="1">
              <a:solidFill>
                <a:srgbClr val="FFFFFF"/>
              </a:solidFill>
              <a:latin typeface="Century Gothic"/>
              <a:ea typeface="Century Gothic"/>
              <a:cs typeface="Century Gothic"/>
              <a:sym typeface="Century Gothic"/>
            </a:endParaRPr>
          </a:p>
        </p:txBody>
      </p:sp>
      <p:sp>
        <p:nvSpPr>
          <p:cNvPr id="740" name="Google Shape;740;p84"/>
          <p:cNvSpPr txBox="1"/>
          <p:nvPr/>
        </p:nvSpPr>
        <p:spPr>
          <a:xfrm>
            <a:off x="2322975" y="4692450"/>
            <a:ext cx="143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ball</a:t>
            </a:r>
            <a:endParaRPr sz="3500" b="1">
              <a:solidFill>
                <a:srgbClr val="FFFFFF"/>
              </a:solidFill>
              <a:latin typeface="Century Gothic"/>
              <a:ea typeface="Century Gothic"/>
              <a:cs typeface="Century Gothic"/>
              <a:sym typeface="Century Gothic"/>
            </a:endParaRPr>
          </a:p>
        </p:txBody>
      </p:sp>
      <p:sp>
        <p:nvSpPr>
          <p:cNvPr id="741" name="Google Shape;741;p84"/>
          <p:cNvSpPr txBox="1"/>
          <p:nvPr/>
        </p:nvSpPr>
        <p:spPr>
          <a:xfrm>
            <a:off x="2742500" y="4001875"/>
            <a:ext cx="143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ball</a:t>
            </a:r>
            <a:endParaRPr sz="3500" b="1">
              <a:solidFill>
                <a:srgbClr val="FFFFFF"/>
              </a:solidFill>
              <a:latin typeface="Century Gothic"/>
              <a:ea typeface="Century Gothic"/>
              <a:cs typeface="Century Gothic"/>
              <a:sym typeface="Century Gothic"/>
            </a:endParaRPr>
          </a:p>
        </p:txBody>
      </p:sp>
      <p:sp>
        <p:nvSpPr>
          <p:cNvPr id="742" name="Google Shape;742;p84"/>
          <p:cNvSpPr txBox="1"/>
          <p:nvPr/>
        </p:nvSpPr>
        <p:spPr>
          <a:xfrm>
            <a:off x="5982700" y="4692450"/>
            <a:ext cx="25089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b="1">
                <a:solidFill>
                  <a:srgbClr val="FFFFFF"/>
                </a:solidFill>
                <a:latin typeface="Century Gothic"/>
                <a:ea typeface="Century Gothic"/>
                <a:cs typeface="Century Gothic"/>
                <a:sym typeface="Century Gothic"/>
              </a:rPr>
              <a:t>mechanical</a:t>
            </a:r>
            <a:endParaRPr sz="31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3"/>
                                        </p:tgtEl>
                                        <p:attrNameLst>
                                          <p:attrName>style.visibility</p:attrName>
                                        </p:attrNameLst>
                                      </p:cBhvr>
                                      <p:to>
                                        <p:strVal val="visible"/>
                                      </p:to>
                                    </p:set>
                                    <p:animEffect transition="in" filter="fade">
                                      <p:cBhvr>
                                        <p:cTn id="7" dur="1000"/>
                                        <p:tgtEl>
                                          <p:spTgt spid="733"/>
                                        </p:tgtEl>
                                      </p:cBhvr>
                                    </p:animEffect>
                                  </p:childTnLst>
                                </p:cTn>
                              </p:par>
                              <p:par>
                                <p:cTn id="8" presetID="10" presetClass="entr" presetSubtype="0" fill="hold" nodeType="withEffect">
                                  <p:stCondLst>
                                    <p:cond delay="0"/>
                                  </p:stCondLst>
                                  <p:childTnLst>
                                    <p:set>
                                      <p:cBhvr>
                                        <p:cTn id="9" dur="1" fill="hold">
                                          <p:stCondLst>
                                            <p:cond delay="0"/>
                                          </p:stCondLst>
                                        </p:cTn>
                                        <p:tgtEl>
                                          <p:spTgt spid="735"/>
                                        </p:tgtEl>
                                        <p:attrNameLst>
                                          <p:attrName>style.visibility</p:attrName>
                                        </p:attrNameLst>
                                      </p:cBhvr>
                                      <p:to>
                                        <p:strVal val="visible"/>
                                      </p:to>
                                    </p:set>
                                    <p:animEffect transition="in" filter="fade">
                                      <p:cBhvr>
                                        <p:cTn id="10" dur="1000"/>
                                        <p:tgtEl>
                                          <p:spTgt spid="735"/>
                                        </p:tgtEl>
                                      </p:cBhvr>
                                    </p:animEffect>
                                  </p:childTnLst>
                                </p:cTn>
                              </p:par>
                              <p:par>
                                <p:cTn id="11" presetID="10" presetClass="entr" presetSubtype="0" fill="hold" nodeType="withEffect">
                                  <p:stCondLst>
                                    <p:cond delay="0"/>
                                  </p:stCondLst>
                                  <p:childTnLst>
                                    <p:set>
                                      <p:cBhvr>
                                        <p:cTn id="12" dur="1" fill="hold">
                                          <p:stCondLst>
                                            <p:cond delay="0"/>
                                          </p:stCondLst>
                                        </p:cTn>
                                        <p:tgtEl>
                                          <p:spTgt spid="738"/>
                                        </p:tgtEl>
                                        <p:attrNameLst>
                                          <p:attrName>style.visibility</p:attrName>
                                        </p:attrNameLst>
                                      </p:cBhvr>
                                      <p:to>
                                        <p:strVal val="visible"/>
                                      </p:to>
                                    </p:set>
                                    <p:animEffect transition="in" filter="fade">
                                      <p:cBhvr>
                                        <p:cTn id="13" dur="1000"/>
                                        <p:tgtEl>
                                          <p:spTgt spid="738"/>
                                        </p:tgtEl>
                                      </p:cBhvr>
                                    </p:animEffect>
                                  </p:childTnLst>
                                </p:cTn>
                              </p:par>
                              <p:par>
                                <p:cTn id="14" presetID="10" presetClass="entr" presetSubtype="0" fill="hold" nodeType="withEffect">
                                  <p:stCondLst>
                                    <p:cond delay="0"/>
                                  </p:stCondLst>
                                  <p:childTnLst>
                                    <p:set>
                                      <p:cBhvr>
                                        <p:cTn id="15" dur="1" fill="hold">
                                          <p:stCondLst>
                                            <p:cond delay="0"/>
                                          </p:stCondLst>
                                        </p:cTn>
                                        <p:tgtEl>
                                          <p:spTgt spid="741"/>
                                        </p:tgtEl>
                                        <p:attrNameLst>
                                          <p:attrName>style.visibility</p:attrName>
                                        </p:attrNameLst>
                                      </p:cBhvr>
                                      <p:to>
                                        <p:strVal val="visible"/>
                                      </p:to>
                                    </p:set>
                                    <p:animEffect transition="in" filter="fade">
                                      <p:cBhvr>
                                        <p:cTn id="16" dur="1000"/>
                                        <p:tgtEl>
                                          <p:spTgt spid="74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34"/>
                                        </p:tgtEl>
                                        <p:attrNameLst>
                                          <p:attrName>style.visibility</p:attrName>
                                        </p:attrNameLst>
                                      </p:cBhvr>
                                      <p:to>
                                        <p:strVal val="visible"/>
                                      </p:to>
                                    </p:set>
                                    <p:animEffect transition="in" filter="fade">
                                      <p:cBhvr>
                                        <p:cTn id="21" dur="1000"/>
                                        <p:tgtEl>
                                          <p:spTgt spid="734"/>
                                        </p:tgtEl>
                                      </p:cBhvr>
                                    </p:animEffect>
                                  </p:childTnLst>
                                </p:cTn>
                              </p:par>
                              <p:par>
                                <p:cTn id="22" presetID="10" presetClass="entr" presetSubtype="0" fill="hold" nodeType="withEffect">
                                  <p:stCondLst>
                                    <p:cond delay="0"/>
                                  </p:stCondLst>
                                  <p:childTnLst>
                                    <p:set>
                                      <p:cBhvr>
                                        <p:cTn id="23" dur="1" fill="hold">
                                          <p:stCondLst>
                                            <p:cond delay="0"/>
                                          </p:stCondLst>
                                        </p:cTn>
                                        <p:tgtEl>
                                          <p:spTgt spid="736"/>
                                        </p:tgtEl>
                                        <p:attrNameLst>
                                          <p:attrName>style.visibility</p:attrName>
                                        </p:attrNameLst>
                                      </p:cBhvr>
                                      <p:to>
                                        <p:strVal val="visible"/>
                                      </p:to>
                                    </p:set>
                                    <p:animEffect transition="in" filter="fade">
                                      <p:cBhvr>
                                        <p:cTn id="24" dur="1000"/>
                                        <p:tgtEl>
                                          <p:spTgt spid="736"/>
                                        </p:tgtEl>
                                      </p:cBhvr>
                                    </p:animEffect>
                                  </p:childTnLst>
                                </p:cTn>
                              </p:par>
                              <p:par>
                                <p:cTn id="25" presetID="10" presetClass="entr" presetSubtype="0" fill="hold" nodeType="withEffect">
                                  <p:stCondLst>
                                    <p:cond delay="0"/>
                                  </p:stCondLst>
                                  <p:childTnLst>
                                    <p:set>
                                      <p:cBhvr>
                                        <p:cTn id="26" dur="1" fill="hold">
                                          <p:stCondLst>
                                            <p:cond delay="0"/>
                                          </p:stCondLst>
                                        </p:cTn>
                                        <p:tgtEl>
                                          <p:spTgt spid="739"/>
                                        </p:tgtEl>
                                        <p:attrNameLst>
                                          <p:attrName>style.visibility</p:attrName>
                                        </p:attrNameLst>
                                      </p:cBhvr>
                                      <p:to>
                                        <p:strVal val="visible"/>
                                      </p:to>
                                    </p:set>
                                    <p:animEffect transition="in" filter="fade">
                                      <p:cBhvr>
                                        <p:cTn id="27" dur="1000"/>
                                        <p:tgtEl>
                                          <p:spTgt spid="739"/>
                                        </p:tgtEl>
                                      </p:cBhvr>
                                    </p:animEffect>
                                  </p:childTnLst>
                                </p:cTn>
                              </p:par>
                              <p:par>
                                <p:cTn id="28" presetID="10" presetClass="entr" presetSubtype="0" fill="hold" nodeType="withEffect">
                                  <p:stCondLst>
                                    <p:cond delay="0"/>
                                  </p:stCondLst>
                                  <p:childTnLst>
                                    <p:set>
                                      <p:cBhvr>
                                        <p:cTn id="29" dur="1" fill="hold">
                                          <p:stCondLst>
                                            <p:cond delay="0"/>
                                          </p:stCondLst>
                                        </p:cTn>
                                        <p:tgtEl>
                                          <p:spTgt spid="740"/>
                                        </p:tgtEl>
                                        <p:attrNameLst>
                                          <p:attrName>style.visibility</p:attrName>
                                        </p:attrNameLst>
                                      </p:cBhvr>
                                      <p:to>
                                        <p:strVal val="visible"/>
                                      </p:to>
                                    </p:set>
                                    <p:animEffect transition="in" filter="fade">
                                      <p:cBhvr>
                                        <p:cTn id="30" dur="1000"/>
                                        <p:tgtEl>
                                          <p:spTgt spid="7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7"/>
                                        </p:tgtEl>
                                        <p:attrNameLst>
                                          <p:attrName>style.visibility</p:attrName>
                                        </p:attrNameLst>
                                      </p:cBhvr>
                                      <p:to>
                                        <p:strVal val="visible"/>
                                      </p:to>
                                    </p:set>
                                    <p:animEffect transition="in" filter="fade">
                                      <p:cBhvr>
                                        <p:cTn id="35" dur="1000"/>
                                        <p:tgtEl>
                                          <p:spTgt spid="737"/>
                                        </p:tgtEl>
                                      </p:cBhvr>
                                    </p:animEffect>
                                  </p:childTnLst>
                                </p:cTn>
                              </p:par>
                              <p:par>
                                <p:cTn id="36" presetID="10" presetClass="entr" presetSubtype="0" fill="hold" nodeType="withEffect">
                                  <p:stCondLst>
                                    <p:cond delay="0"/>
                                  </p:stCondLst>
                                  <p:childTnLst>
                                    <p:set>
                                      <p:cBhvr>
                                        <p:cTn id="37" dur="1" fill="hold">
                                          <p:stCondLst>
                                            <p:cond delay="0"/>
                                          </p:stCondLst>
                                        </p:cTn>
                                        <p:tgtEl>
                                          <p:spTgt spid="742"/>
                                        </p:tgtEl>
                                        <p:attrNameLst>
                                          <p:attrName>style.visibility</p:attrName>
                                        </p:attrNameLst>
                                      </p:cBhvr>
                                      <p:to>
                                        <p:strVal val="visible"/>
                                      </p:to>
                                    </p:set>
                                    <p:animEffect transition="in" filter="fade">
                                      <p:cBhvr>
                                        <p:cTn id="38" dur="1000"/>
                                        <p:tgtEl>
                                          <p:spTgt spid="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17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Charge Flow, Current and Time (pg 41)</a:t>
            </a:r>
            <a:endParaRPr sz="3600">
              <a:latin typeface="Century Gothic"/>
              <a:ea typeface="Century Gothic"/>
              <a:cs typeface="Century Gothic"/>
              <a:sym typeface="Century Gothic"/>
            </a:endParaRPr>
          </a:p>
        </p:txBody>
      </p:sp>
      <p:sp>
        <p:nvSpPr>
          <p:cNvPr id="1593" name="Google Shape;1593;p17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1594" name="Google Shape;1594;p174"/>
          <p:cNvGrpSpPr/>
          <p:nvPr/>
        </p:nvGrpSpPr>
        <p:grpSpPr>
          <a:xfrm>
            <a:off x="2398925" y="2736150"/>
            <a:ext cx="4346136" cy="885900"/>
            <a:chOff x="2561313" y="3146150"/>
            <a:chExt cx="4346136" cy="885900"/>
          </a:xfrm>
        </p:grpSpPr>
        <p:pic>
          <p:nvPicPr>
            <p:cNvPr id="1595" name="Google Shape;1595;p174"/>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596" name="Google Shape;1596;p174"/>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amps</a:t>
              </a:r>
              <a:endParaRPr sz="3000">
                <a:latin typeface="Oswald"/>
                <a:ea typeface="Oswald"/>
                <a:cs typeface="Oswald"/>
                <a:sym typeface="Oswald"/>
              </a:endParaRPr>
            </a:p>
          </p:txBody>
        </p:sp>
        <p:sp>
          <p:nvSpPr>
            <p:cNvPr id="1597" name="Google Shape;1597;p174"/>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milliamps</a:t>
              </a:r>
              <a:endParaRPr sz="3000">
                <a:latin typeface="Oswald"/>
                <a:ea typeface="Oswald"/>
                <a:cs typeface="Oswald"/>
                <a:sym typeface="Oswald"/>
              </a:endParaRPr>
            </a:p>
          </p:txBody>
        </p:sp>
      </p:grpSp>
      <p:grpSp>
        <p:nvGrpSpPr>
          <p:cNvPr id="1598" name="Google Shape;1598;p174"/>
          <p:cNvGrpSpPr/>
          <p:nvPr/>
        </p:nvGrpSpPr>
        <p:grpSpPr>
          <a:xfrm>
            <a:off x="2528637" y="1683250"/>
            <a:ext cx="4086750" cy="885900"/>
            <a:chOff x="247462" y="1683250"/>
            <a:chExt cx="4086750" cy="885900"/>
          </a:xfrm>
        </p:grpSpPr>
        <p:grpSp>
          <p:nvGrpSpPr>
            <p:cNvPr id="1599" name="Google Shape;1599;p174"/>
            <p:cNvGrpSpPr/>
            <p:nvPr/>
          </p:nvGrpSpPr>
          <p:grpSpPr>
            <a:xfrm>
              <a:off x="247462" y="1683250"/>
              <a:ext cx="4086750" cy="885900"/>
              <a:chOff x="2679712" y="3146150"/>
              <a:chExt cx="4086750" cy="885900"/>
            </a:xfrm>
          </p:grpSpPr>
          <p:pic>
            <p:nvPicPr>
              <p:cNvPr id="1600" name="Google Shape;1600;p174"/>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601" name="Google Shape;1601;p174"/>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minutes</a:t>
                </a:r>
                <a:endParaRPr sz="3000">
                  <a:latin typeface="Oswald"/>
                  <a:ea typeface="Oswald"/>
                  <a:cs typeface="Oswald"/>
                  <a:sym typeface="Oswald"/>
                </a:endParaRPr>
              </a:p>
            </p:txBody>
          </p:sp>
          <p:sp>
            <p:nvSpPr>
              <p:cNvPr id="1602" name="Google Shape;1602;p174"/>
              <p:cNvSpPr/>
              <p:nvPr/>
            </p:nvSpPr>
            <p:spPr>
              <a:xfrm>
                <a:off x="5240062" y="3146150"/>
                <a:ext cx="1526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seconds</a:t>
                </a:r>
                <a:endParaRPr sz="3000">
                  <a:latin typeface="Oswald"/>
                  <a:ea typeface="Oswald"/>
                  <a:cs typeface="Oswald"/>
                  <a:sym typeface="Oswald"/>
                </a:endParaRPr>
              </a:p>
            </p:txBody>
          </p:sp>
        </p:grpSp>
        <p:sp>
          <p:nvSpPr>
            <p:cNvPr id="1603" name="Google Shape;1603;p174"/>
            <p:cNvSpPr/>
            <p:nvPr/>
          </p:nvSpPr>
          <p:spPr>
            <a:xfrm>
              <a:off x="1776663" y="1741375"/>
              <a:ext cx="8841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entury Gothic"/>
                  <a:ea typeface="Century Gothic"/>
                  <a:cs typeface="Century Gothic"/>
                  <a:sym typeface="Century Gothic"/>
                </a:rPr>
                <a:t>X 60</a:t>
              </a:r>
              <a:endParaRPr b="1">
                <a:solidFill>
                  <a:srgbClr val="434343"/>
                </a:solidFill>
                <a:latin typeface="Century Gothic"/>
                <a:ea typeface="Century Gothic"/>
                <a:cs typeface="Century Gothic"/>
                <a:sym typeface="Century Gothic"/>
              </a:endParaRPr>
            </a:p>
          </p:txBody>
        </p:sp>
        <p:sp>
          <p:nvSpPr>
            <p:cNvPr id="1604" name="Google Shape;1604;p174"/>
            <p:cNvSpPr/>
            <p:nvPr/>
          </p:nvSpPr>
          <p:spPr>
            <a:xfrm>
              <a:off x="1776663" y="2334888"/>
              <a:ext cx="8841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entury Gothic"/>
                  <a:ea typeface="Century Gothic"/>
                  <a:cs typeface="Century Gothic"/>
                  <a:sym typeface="Century Gothic"/>
                </a:rPr>
                <a:t>÷ 60</a:t>
              </a:r>
              <a:endParaRPr b="1">
                <a:solidFill>
                  <a:srgbClr val="434343"/>
                </a:solidFill>
                <a:latin typeface="Century Gothic"/>
                <a:ea typeface="Century Gothic"/>
                <a:cs typeface="Century Gothic"/>
                <a:sym typeface="Century Gothic"/>
              </a:endParaRPr>
            </a:p>
          </p:txBody>
        </p:sp>
      </p:grpSp>
      <p:pic>
        <p:nvPicPr>
          <p:cNvPr id="1605" name="Google Shape;1605;p174"/>
          <p:cNvPicPr preferRelativeResize="0"/>
          <p:nvPr/>
        </p:nvPicPr>
        <p:blipFill>
          <a:blip r:embed="rId4">
            <a:alphaModFix/>
          </a:blip>
          <a:stretch>
            <a:fillRect/>
          </a:stretch>
        </p:blipFill>
        <p:spPr>
          <a:xfrm>
            <a:off x="75" y="4415231"/>
            <a:ext cx="9144000" cy="178378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17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Charge Flow, Current and Time (pg 42)</a:t>
            </a:r>
            <a:endParaRPr sz="3600">
              <a:latin typeface="Century Gothic"/>
              <a:ea typeface="Century Gothic"/>
              <a:cs typeface="Century Gothic"/>
              <a:sym typeface="Century Gothic"/>
            </a:endParaRPr>
          </a:p>
        </p:txBody>
      </p:sp>
      <p:sp>
        <p:nvSpPr>
          <p:cNvPr id="1611" name="Google Shape;1611;p17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battery passes a current of 5A through a circuit for 30 seconds. How much charge flows during this time?</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charge when a current of 3.2 A flows for 5 minutes?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If a charge of 0.5 C takes 20 seconds to be transferred, what is the current in the circuit?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long has a circuit been connected for if 60C of charge has been transferred by a current of 2A?</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If a charge of 200 C takes 8 minutes seconds to be transferred, what is the current in the circuit?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long has a circuit been connected for if 3C of charge has been transferred by a current of 5 mA?</a:t>
            </a:r>
            <a:endParaRPr>
              <a:latin typeface="Century Gothic"/>
              <a:ea typeface="Century Gothic"/>
              <a:cs typeface="Century Gothic"/>
              <a:sym typeface="Century Gothic"/>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15"/>
        <p:cNvGrpSpPr/>
        <p:nvPr/>
      </p:nvGrpSpPr>
      <p:grpSpPr>
        <a:xfrm>
          <a:off x="0" y="0"/>
          <a:ext cx="0" cy="0"/>
          <a:chOff x="0" y="0"/>
          <a:chExt cx="0" cy="0"/>
        </a:xfrm>
      </p:grpSpPr>
      <p:sp>
        <p:nvSpPr>
          <p:cNvPr id="1616" name="Google Shape;1616;p17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Charge Flow, Current and Time (pg 42)</a:t>
            </a:r>
            <a:endParaRPr sz="3600">
              <a:latin typeface="Century Gothic"/>
              <a:ea typeface="Century Gothic"/>
              <a:cs typeface="Century Gothic"/>
              <a:sym typeface="Century Gothic"/>
            </a:endParaRPr>
          </a:p>
        </p:txBody>
      </p:sp>
      <p:sp>
        <p:nvSpPr>
          <p:cNvPr id="1617" name="Google Shape;1617;p17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A battery passes a current of 5A through a circuit for 30 seconds. How much charge flows during this time?</a:t>
            </a:r>
            <a:endParaRPr sz="23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It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5 x 30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150 C</a:t>
            </a:r>
            <a:endParaRPr sz="2800" b="1" dirty="0">
              <a:solidFill>
                <a:srgbClr val="FF0000"/>
              </a:solidFill>
              <a:latin typeface="Century Gothic"/>
              <a:ea typeface="Century Gothic"/>
              <a:cs typeface="Century Gothic"/>
              <a:sym typeface="Century Gothic"/>
            </a:endParaRPr>
          </a:p>
          <a:p>
            <a:pPr marL="539750" lvl="0" indent="-457200" algn="l" rtl="0">
              <a:spcBef>
                <a:spcPts val="0"/>
              </a:spcBef>
              <a:spcAft>
                <a:spcPts val="0"/>
              </a:spcAft>
              <a:buSzPts val="2300"/>
              <a:buFont typeface="+mj-lt"/>
              <a:buAutoNum type="arabicPeriod" startAt="2"/>
            </a:pPr>
            <a:r>
              <a:rPr lang="en-GB" sz="2300" dirty="0">
                <a:latin typeface="Century Gothic"/>
                <a:ea typeface="Century Gothic"/>
                <a:cs typeface="Century Gothic"/>
                <a:sym typeface="Century Gothic"/>
              </a:rPr>
              <a:t>What is the charge when a current of 3.2 A flows for 5 minutes?</a:t>
            </a:r>
            <a:endParaRPr sz="23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5 minutes = 300 seconds</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It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3.2 x 300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960 C</a:t>
            </a:r>
            <a:endParaRPr sz="2300" dirty="0">
              <a:latin typeface="Century Gothic"/>
              <a:ea typeface="Century Gothic"/>
              <a:cs typeface="Century Gothic"/>
              <a:sym typeface="Century Gothic"/>
            </a:endParaRPr>
          </a:p>
          <a:p>
            <a:pPr marL="0" lvl="0" indent="0" algn="l" rtl="0">
              <a:spcBef>
                <a:spcPts val="0"/>
              </a:spcBef>
              <a:spcAft>
                <a:spcPts val="0"/>
              </a:spcAft>
              <a:buNone/>
            </a:pPr>
            <a:endParaRPr sz="23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7">
                                            <p:txEl>
                                              <p:pRg st="0" end="0"/>
                                            </p:txEl>
                                          </p:spTgt>
                                        </p:tgtEl>
                                        <p:attrNameLst>
                                          <p:attrName>style.visibility</p:attrName>
                                        </p:attrNameLst>
                                      </p:cBhvr>
                                      <p:to>
                                        <p:strVal val="visible"/>
                                      </p:to>
                                    </p:set>
                                    <p:animEffect transition="in" filter="fade">
                                      <p:cBhvr>
                                        <p:cTn id="7" dur="1000"/>
                                        <p:tgtEl>
                                          <p:spTgt spid="16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7">
                                            <p:txEl>
                                              <p:pRg st="1" end="1"/>
                                            </p:txEl>
                                          </p:spTgt>
                                        </p:tgtEl>
                                        <p:attrNameLst>
                                          <p:attrName>style.visibility</p:attrName>
                                        </p:attrNameLst>
                                      </p:cBhvr>
                                      <p:to>
                                        <p:strVal val="visible"/>
                                      </p:to>
                                    </p:set>
                                    <p:animEffect transition="in" filter="fade">
                                      <p:cBhvr>
                                        <p:cTn id="12" dur="1000"/>
                                        <p:tgtEl>
                                          <p:spTgt spid="16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17">
                                            <p:txEl>
                                              <p:pRg st="2" end="2"/>
                                            </p:txEl>
                                          </p:spTgt>
                                        </p:tgtEl>
                                        <p:attrNameLst>
                                          <p:attrName>style.visibility</p:attrName>
                                        </p:attrNameLst>
                                      </p:cBhvr>
                                      <p:to>
                                        <p:strVal val="visible"/>
                                      </p:to>
                                    </p:set>
                                    <p:animEffect transition="in" filter="fade">
                                      <p:cBhvr>
                                        <p:cTn id="17" dur="1000"/>
                                        <p:tgtEl>
                                          <p:spTgt spid="16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17">
                                            <p:txEl>
                                              <p:pRg st="3" end="3"/>
                                            </p:txEl>
                                          </p:spTgt>
                                        </p:tgtEl>
                                        <p:attrNameLst>
                                          <p:attrName>style.visibility</p:attrName>
                                        </p:attrNameLst>
                                      </p:cBhvr>
                                      <p:to>
                                        <p:strVal val="visible"/>
                                      </p:to>
                                    </p:set>
                                    <p:animEffect transition="in" filter="fade">
                                      <p:cBhvr>
                                        <p:cTn id="22" dur="1000"/>
                                        <p:tgtEl>
                                          <p:spTgt spid="16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17">
                                            <p:txEl>
                                              <p:pRg st="4" end="4"/>
                                            </p:txEl>
                                          </p:spTgt>
                                        </p:tgtEl>
                                        <p:attrNameLst>
                                          <p:attrName>style.visibility</p:attrName>
                                        </p:attrNameLst>
                                      </p:cBhvr>
                                      <p:to>
                                        <p:strVal val="visible"/>
                                      </p:to>
                                    </p:set>
                                    <p:animEffect transition="in" filter="fade">
                                      <p:cBhvr>
                                        <p:cTn id="27" dur="1000"/>
                                        <p:tgtEl>
                                          <p:spTgt spid="161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17">
                                            <p:txEl>
                                              <p:pRg st="5" end="5"/>
                                            </p:txEl>
                                          </p:spTgt>
                                        </p:tgtEl>
                                        <p:attrNameLst>
                                          <p:attrName>style.visibility</p:attrName>
                                        </p:attrNameLst>
                                      </p:cBhvr>
                                      <p:to>
                                        <p:strVal val="visible"/>
                                      </p:to>
                                    </p:set>
                                    <p:animEffect transition="in" filter="fade">
                                      <p:cBhvr>
                                        <p:cTn id="32" dur="1000"/>
                                        <p:tgtEl>
                                          <p:spTgt spid="161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17">
                                            <p:txEl>
                                              <p:pRg st="6" end="6"/>
                                            </p:txEl>
                                          </p:spTgt>
                                        </p:tgtEl>
                                        <p:attrNameLst>
                                          <p:attrName>style.visibility</p:attrName>
                                        </p:attrNameLst>
                                      </p:cBhvr>
                                      <p:to>
                                        <p:strVal val="visible"/>
                                      </p:to>
                                    </p:set>
                                    <p:animEffect transition="in" filter="fade">
                                      <p:cBhvr>
                                        <p:cTn id="37" dur="1000"/>
                                        <p:tgtEl>
                                          <p:spTgt spid="161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17">
                                            <p:txEl>
                                              <p:pRg st="7" end="7"/>
                                            </p:txEl>
                                          </p:spTgt>
                                        </p:tgtEl>
                                        <p:attrNameLst>
                                          <p:attrName>style.visibility</p:attrName>
                                        </p:attrNameLst>
                                      </p:cBhvr>
                                      <p:to>
                                        <p:strVal val="visible"/>
                                      </p:to>
                                    </p:set>
                                    <p:animEffect transition="in" filter="fade">
                                      <p:cBhvr>
                                        <p:cTn id="42" dur="1000"/>
                                        <p:tgtEl>
                                          <p:spTgt spid="161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17">
                                            <p:txEl>
                                              <p:pRg st="8" end="8"/>
                                            </p:txEl>
                                          </p:spTgt>
                                        </p:tgtEl>
                                        <p:attrNameLst>
                                          <p:attrName>style.visibility</p:attrName>
                                        </p:attrNameLst>
                                      </p:cBhvr>
                                      <p:to>
                                        <p:strVal val="visible"/>
                                      </p:to>
                                    </p:set>
                                    <p:animEffect transition="in" filter="fade">
                                      <p:cBhvr>
                                        <p:cTn id="47" dur="1000"/>
                                        <p:tgtEl>
                                          <p:spTgt spid="161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17">
                                            <p:txEl>
                                              <p:pRg st="9" end="9"/>
                                            </p:txEl>
                                          </p:spTgt>
                                        </p:tgtEl>
                                        <p:attrNameLst>
                                          <p:attrName>style.visibility</p:attrName>
                                        </p:attrNameLst>
                                      </p:cBhvr>
                                      <p:to>
                                        <p:strVal val="visible"/>
                                      </p:to>
                                    </p:set>
                                    <p:animEffect transition="in" filter="fade">
                                      <p:cBhvr>
                                        <p:cTn id="52" dur="1000"/>
                                        <p:tgtEl>
                                          <p:spTgt spid="16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7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Charge Flow, Current and Time (pg 42)</a:t>
            </a:r>
            <a:endParaRPr sz="3600">
              <a:latin typeface="Century Gothic"/>
              <a:ea typeface="Century Gothic"/>
              <a:cs typeface="Century Gothic"/>
              <a:sym typeface="Century Gothic"/>
            </a:endParaRPr>
          </a:p>
        </p:txBody>
      </p:sp>
      <p:sp>
        <p:nvSpPr>
          <p:cNvPr id="1623" name="Google Shape;1623;p17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startAt="3"/>
            </a:pPr>
            <a:r>
              <a:rPr lang="en-GB" sz="2300" dirty="0">
                <a:latin typeface="Century Gothic"/>
                <a:ea typeface="Century Gothic"/>
                <a:cs typeface="Century Gothic"/>
                <a:sym typeface="Century Gothic"/>
              </a:rPr>
              <a:t>If a charge of 0.5 C takes 20 seconds to be transferred, what is the current in the circuit?</a:t>
            </a:r>
            <a:endParaRPr sz="23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Q ÷ 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0.5 ÷ 20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0.025 A</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endParaRPr sz="2800" b="1" dirty="0">
              <a:solidFill>
                <a:srgbClr val="FF0000"/>
              </a:solidFill>
              <a:latin typeface="Century Gothic"/>
              <a:ea typeface="Century Gothic"/>
              <a:cs typeface="Century Gothic"/>
              <a:sym typeface="Century Gothic"/>
            </a:endParaRPr>
          </a:p>
          <a:p>
            <a:pPr marL="447675" lvl="0" indent="-365125" algn="l" rtl="0">
              <a:spcBef>
                <a:spcPts val="0"/>
              </a:spcBef>
              <a:spcAft>
                <a:spcPts val="0"/>
              </a:spcAft>
              <a:buSzPts val="2300"/>
              <a:buFont typeface="+mj-lt"/>
              <a:buAutoNum type="arabicPeriod" startAt="4"/>
            </a:pPr>
            <a:r>
              <a:rPr lang="en-GB" sz="2300" dirty="0">
                <a:latin typeface="Century Gothic"/>
                <a:ea typeface="Century Gothic"/>
                <a:cs typeface="Century Gothic"/>
                <a:sym typeface="Century Gothic"/>
              </a:rPr>
              <a:t>How long has a circuit been connected for if 60C of charge has been transferred by a current of 2A?</a:t>
            </a:r>
            <a:endParaRPr sz="23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 = Q ÷ I</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 = 60 ÷ 2</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 = 30 s</a:t>
            </a:r>
            <a:endParaRPr sz="23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3">
                                            <p:txEl>
                                              <p:pRg st="0" end="0"/>
                                            </p:txEl>
                                          </p:spTgt>
                                        </p:tgtEl>
                                        <p:attrNameLst>
                                          <p:attrName>style.visibility</p:attrName>
                                        </p:attrNameLst>
                                      </p:cBhvr>
                                      <p:to>
                                        <p:strVal val="visible"/>
                                      </p:to>
                                    </p:set>
                                    <p:animEffect transition="in" filter="fade">
                                      <p:cBhvr>
                                        <p:cTn id="7" dur="1000"/>
                                        <p:tgtEl>
                                          <p:spTgt spid="16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3">
                                            <p:txEl>
                                              <p:pRg st="1" end="1"/>
                                            </p:txEl>
                                          </p:spTgt>
                                        </p:tgtEl>
                                        <p:attrNameLst>
                                          <p:attrName>style.visibility</p:attrName>
                                        </p:attrNameLst>
                                      </p:cBhvr>
                                      <p:to>
                                        <p:strVal val="visible"/>
                                      </p:to>
                                    </p:set>
                                    <p:animEffect transition="in" filter="fade">
                                      <p:cBhvr>
                                        <p:cTn id="12" dur="1000"/>
                                        <p:tgtEl>
                                          <p:spTgt spid="16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3">
                                            <p:txEl>
                                              <p:pRg st="2" end="2"/>
                                            </p:txEl>
                                          </p:spTgt>
                                        </p:tgtEl>
                                        <p:attrNameLst>
                                          <p:attrName>style.visibility</p:attrName>
                                        </p:attrNameLst>
                                      </p:cBhvr>
                                      <p:to>
                                        <p:strVal val="visible"/>
                                      </p:to>
                                    </p:set>
                                    <p:animEffect transition="in" filter="fade">
                                      <p:cBhvr>
                                        <p:cTn id="17" dur="1000"/>
                                        <p:tgtEl>
                                          <p:spTgt spid="16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3">
                                            <p:txEl>
                                              <p:pRg st="3" end="3"/>
                                            </p:txEl>
                                          </p:spTgt>
                                        </p:tgtEl>
                                        <p:attrNameLst>
                                          <p:attrName>style.visibility</p:attrName>
                                        </p:attrNameLst>
                                      </p:cBhvr>
                                      <p:to>
                                        <p:strVal val="visible"/>
                                      </p:to>
                                    </p:set>
                                    <p:animEffect transition="in" filter="fade">
                                      <p:cBhvr>
                                        <p:cTn id="22" dur="1000"/>
                                        <p:tgtEl>
                                          <p:spTgt spid="16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3">
                                            <p:txEl>
                                              <p:pRg st="4" end="4"/>
                                            </p:txEl>
                                          </p:spTgt>
                                        </p:tgtEl>
                                        <p:attrNameLst>
                                          <p:attrName>style.visibility</p:attrName>
                                        </p:attrNameLst>
                                      </p:cBhvr>
                                      <p:to>
                                        <p:strVal val="visible"/>
                                      </p:to>
                                    </p:set>
                                    <p:animEffect transition="in" filter="fade">
                                      <p:cBhvr>
                                        <p:cTn id="27" dur="1000"/>
                                        <p:tgtEl>
                                          <p:spTgt spid="16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3">
                                            <p:txEl>
                                              <p:pRg st="5" end="5"/>
                                            </p:txEl>
                                          </p:spTgt>
                                        </p:tgtEl>
                                        <p:attrNameLst>
                                          <p:attrName>style.visibility</p:attrName>
                                        </p:attrNameLst>
                                      </p:cBhvr>
                                      <p:to>
                                        <p:strVal val="visible"/>
                                      </p:to>
                                    </p:set>
                                    <p:animEffect transition="in" filter="fade">
                                      <p:cBhvr>
                                        <p:cTn id="32" dur="1000"/>
                                        <p:tgtEl>
                                          <p:spTgt spid="16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23">
                                            <p:txEl>
                                              <p:pRg st="6" end="6"/>
                                            </p:txEl>
                                          </p:spTgt>
                                        </p:tgtEl>
                                        <p:attrNameLst>
                                          <p:attrName>style.visibility</p:attrName>
                                        </p:attrNameLst>
                                      </p:cBhvr>
                                      <p:to>
                                        <p:strVal val="visible"/>
                                      </p:to>
                                    </p:set>
                                    <p:animEffect transition="in" filter="fade">
                                      <p:cBhvr>
                                        <p:cTn id="37" dur="1000"/>
                                        <p:tgtEl>
                                          <p:spTgt spid="16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3">
                                            <p:txEl>
                                              <p:pRg st="7" end="7"/>
                                            </p:txEl>
                                          </p:spTgt>
                                        </p:tgtEl>
                                        <p:attrNameLst>
                                          <p:attrName>style.visibility</p:attrName>
                                        </p:attrNameLst>
                                      </p:cBhvr>
                                      <p:to>
                                        <p:strVal val="visible"/>
                                      </p:to>
                                    </p:set>
                                    <p:animEffect transition="in" filter="fade">
                                      <p:cBhvr>
                                        <p:cTn id="42" dur="1000"/>
                                        <p:tgtEl>
                                          <p:spTgt spid="16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23">
                                            <p:txEl>
                                              <p:pRg st="8" end="8"/>
                                            </p:txEl>
                                          </p:spTgt>
                                        </p:tgtEl>
                                        <p:attrNameLst>
                                          <p:attrName>style.visibility</p:attrName>
                                        </p:attrNameLst>
                                      </p:cBhvr>
                                      <p:to>
                                        <p:strVal val="visible"/>
                                      </p:to>
                                    </p:set>
                                    <p:animEffect transition="in" filter="fade">
                                      <p:cBhvr>
                                        <p:cTn id="47" dur="1000"/>
                                        <p:tgtEl>
                                          <p:spTgt spid="16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17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Charge Flow, Current and Time (pg 42)</a:t>
            </a:r>
            <a:endParaRPr sz="3600">
              <a:latin typeface="Century Gothic"/>
              <a:ea typeface="Century Gothic"/>
              <a:cs typeface="Century Gothic"/>
              <a:sym typeface="Century Gothic"/>
            </a:endParaRPr>
          </a:p>
        </p:txBody>
      </p:sp>
      <p:sp>
        <p:nvSpPr>
          <p:cNvPr id="1629" name="Google Shape;1629;p17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If a charge of 200 C takes 8 minutes to be transferred, what is the current in the circuit?</a:t>
            </a:r>
            <a:endParaRPr sz="20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8 minutes = 480 seconds</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Q ÷ 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200 ÷ 480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0.42 A (2sf)</a:t>
            </a:r>
            <a:endParaRPr dirty="0">
              <a:latin typeface="Century Gothic"/>
              <a:ea typeface="Century Gothic"/>
              <a:cs typeface="Century Gothic"/>
              <a:sym typeface="Century Gothic"/>
            </a:endParaRPr>
          </a:p>
          <a:p>
            <a:pPr marL="447675" lvl="0" indent="-346075" algn="l" rtl="0">
              <a:spcBef>
                <a:spcPts val="0"/>
              </a:spcBef>
              <a:spcAft>
                <a:spcPts val="0"/>
              </a:spcAft>
              <a:buSzPts val="2000"/>
              <a:buFont typeface="+mj-lt"/>
              <a:buAutoNum type="arabicPeriod" startAt="6"/>
            </a:pPr>
            <a:r>
              <a:rPr lang="en-GB" sz="2000" dirty="0">
                <a:latin typeface="Century Gothic"/>
                <a:ea typeface="Century Gothic"/>
                <a:cs typeface="Century Gothic"/>
                <a:sym typeface="Century Gothic"/>
              </a:rPr>
              <a:t>How long has a circuit been connected for if 3C of charge has been transferred by a current of 5 mA?</a:t>
            </a:r>
            <a:endParaRPr sz="20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5 mA = 0.005 A</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 = Q ÷ I</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 = 3 ÷ 0.005</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 = 600 s  (10 minutes)</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9">
                                            <p:txEl>
                                              <p:pRg st="0" end="0"/>
                                            </p:txEl>
                                          </p:spTgt>
                                        </p:tgtEl>
                                        <p:attrNameLst>
                                          <p:attrName>style.visibility</p:attrName>
                                        </p:attrNameLst>
                                      </p:cBhvr>
                                      <p:to>
                                        <p:strVal val="visible"/>
                                      </p:to>
                                    </p:set>
                                    <p:animEffect transition="in" filter="fade">
                                      <p:cBhvr>
                                        <p:cTn id="7" dur="1000"/>
                                        <p:tgtEl>
                                          <p:spTgt spid="16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9">
                                            <p:txEl>
                                              <p:pRg st="1" end="1"/>
                                            </p:txEl>
                                          </p:spTgt>
                                        </p:tgtEl>
                                        <p:attrNameLst>
                                          <p:attrName>style.visibility</p:attrName>
                                        </p:attrNameLst>
                                      </p:cBhvr>
                                      <p:to>
                                        <p:strVal val="visible"/>
                                      </p:to>
                                    </p:set>
                                    <p:animEffect transition="in" filter="fade">
                                      <p:cBhvr>
                                        <p:cTn id="12" dur="1000"/>
                                        <p:tgtEl>
                                          <p:spTgt spid="16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9">
                                            <p:txEl>
                                              <p:pRg st="2" end="2"/>
                                            </p:txEl>
                                          </p:spTgt>
                                        </p:tgtEl>
                                        <p:attrNameLst>
                                          <p:attrName>style.visibility</p:attrName>
                                        </p:attrNameLst>
                                      </p:cBhvr>
                                      <p:to>
                                        <p:strVal val="visible"/>
                                      </p:to>
                                    </p:set>
                                    <p:animEffect transition="in" filter="fade">
                                      <p:cBhvr>
                                        <p:cTn id="17" dur="1000"/>
                                        <p:tgtEl>
                                          <p:spTgt spid="16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9">
                                            <p:txEl>
                                              <p:pRg st="3" end="3"/>
                                            </p:txEl>
                                          </p:spTgt>
                                        </p:tgtEl>
                                        <p:attrNameLst>
                                          <p:attrName>style.visibility</p:attrName>
                                        </p:attrNameLst>
                                      </p:cBhvr>
                                      <p:to>
                                        <p:strVal val="visible"/>
                                      </p:to>
                                    </p:set>
                                    <p:animEffect transition="in" filter="fade">
                                      <p:cBhvr>
                                        <p:cTn id="22" dur="1000"/>
                                        <p:tgtEl>
                                          <p:spTgt spid="16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9">
                                            <p:txEl>
                                              <p:pRg st="4" end="4"/>
                                            </p:txEl>
                                          </p:spTgt>
                                        </p:tgtEl>
                                        <p:attrNameLst>
                                          <p:attrName>style.visibility</p:attrName>
                                        </p:attrNameLst>
                                      </p:cBhvr>
                                      <p:to>
                                        <p:strVal val="visible"/>
                                      </p:to>
                                    </p:set>
                                    <p:animEffect transition="in" filter="fade">
                                      <p:cBhvr>
                                        <p:cTn id="27" dur="1000"/>
                                        <p:tgtEl>
                                          <p:spTgt spid="16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9">
                                            <p:txEl>
                                              <p:pRg st="5" end="5"/>
                                            </p:txEl>
                                          </p:spTgt>
                                        </p:tgtEl>
                                        <p:attrNameLst>
                                          <p:attrName>style.visibility</p:attrName>
                                        </p:attrNameLst>
                                      </p:cBhvr>
                                      <p:to>
                                        <p:strVal val="visible"/>
                                      </p:to>
                                    </p:set>
                                    <p:animEffect transition="in" filter="fade">
                                      <p:cBhvr>
                                        <p:cTn id="32" dur="1000"/>
                                        <p:tgtEl>
                                          <p:spTgt spid="162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29">
                                            <p:txEl>
                                              <p:pRg st="6" end="6"/>
                                            </p:txEl>
                                          </p:spTgt>
                                        </p:tgtEl>
                                        <p:attrNameLst>
                                          <p:attrName>style.visibility</p:attrName>
                                        </p:attrNameLst>
                                      </p:cBhvr>
                                      <p:to>
                                        <p:strVal val="visible"/>
                                      </p:to>
                                    </p:set>
                                    <p:animEffect transition="in" filter="fade">
                                      <p:cBhvr>
                                        <p:cTn id="37" dur="1000"/>
                                        <p:tgtEl>
                                          <p:spTgt spid="162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29">
                                            <p:txEl>
                                              <p:pRg st="7" end="7"/>
                                            </p:txEl>
                                          </p:spTgt>
                                        </p:tgtEl>
                                        <p:attrNameLst>
                                          <p:attrName>style.visibility</p:attrName>
                                        </p:attrNameLst>
                                      </p:cBhvr>
                                      <p:to>
                                        <p:strVal val="visible"/>
                                      </p:to>
                                    </p:set>
                                    <p:animEffect transition="in" filter="fade">
                                      <p:cBhvr>
                                        <p:cTn id="42" dur="1000"/>
                                        <p:tgtEl>
                                          <p:spTgt spid="162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29">
                                            <p:txEl>
                                              <p:pRg st="8" end="8"/>
                                            </p:txEl>
                                          </p:spTgt>
                                        </p:tgtEl>
                                        <p:attrNameLst>
                                          <p:attrName>style.visibility</p:attrName>
                                        </p:attrNameLst>
                                      </p:cBhvr>
                                      <p:to>
                                        <p:strVal val="visible"/>
                                      </p:to>
                                    </p:set>
                                    <p:animEffect transition="in" filter="fade">
                                      <p:cBhvr>
                                        <p:cTn id="47" dur="1000"/>
                                        <p:tgtEl>
                                          <p:spTgt spid="162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29">
                                            <p:txEl>
                                              <p:pRg st="9" end="9"/>
                                            </p:txEl>
                                          </p:spTgt>
                                        </p:tgtEl>
                                        <p:attrNameLst>
                                          <p:attrName>style.visibility</p:attrName>
                                        </p:attrNameLst>
                                      </p:cBhvr>
                                      <p:to>
                                        <p:strVal val="visible"/>
                                      </p:to>
                                    </p:set>
                                    <p:animEffect transition="in" filter="fade">
                                      <p:cBhvr>
                                        <p:cTn id="52" dur="1000"/>
                                        <p:tgtEl>
                                          <p:spTgt spid="162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17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700">
                <a:latin typeface="Century Gothic"/>
                <a:ea typeface="Century Gothic"/>
                <a:cs typeface="Century Gothic"/>
                <a:sym typeface="Century Gothic"/>
              </a:rPr>
              <a:t>Potential Difference, Current and Resistance (pg 43)</a:t>
            </a:r>
            <a:endParaRPr sz="2700">
              <a:latin typeface="Century Gothic"/>
              <a:ea typeface="Century Gothic"/>
              <a:cs typeface="Century Gothic"/>
              <a:sym typeface="Century Gothic"/>
            </a:endParaRPr>
          </a:p>
        </p:txBody>
      </p:sp>
      <p:sp>
        <p:nvSpPr>
          <p:cNvPr id="1635" name="Google Shape;1635;p179"/>
          <p:cNvSpPr txBox="1">
            <a:spLocks noGrp="1"/>
          </p:cNvSpPr>
          <p:nvPr>
            <p:ph type="body" idx="1"/>
          </p:nvPr>
        </p:nvSpPr>
        <p:spPr>
          <a:xfrm>
            <a:off x="1177500" y="1148350"/>
            <a:ext cx="6789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Potential Difference = Current and Resistance</a:t>
            </a:r>
            <a:endParaRPr sz="3000">
              <a:solidFill>
                <a:srgbClr val="FFFFFF"/>
              </a:solidFill>
              <a:latin typeface="Oswald"/>
              <a:ea typeface="Oswald"/>
              <a:cs typeface="Oswald"/>
              <a:sym typeface="Oswald"/>
            </a:endParaRPr>
          </a:p>
        </p:txBody>
      </p:sp>
      <p:sp>
        <p:nvSpPr>
          <p:cNvPr id="1636" name="Google Shape;1636;p179"/>
          <p:cNvSpPr txBox="1">
            <a:spLocks noGrp="1"/>
          </p:cNvSpPr>
          <p:nvPr>
            <p:ph type="body" idx="1"/>
          </p:nvPr>
        </p:nvSpPr>
        <p:spPr>
          <a:xfrm>
            <a:off x="3409950" y="22913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V = IR</a:t>
            </a:r>
            <a:endParaRPr sz="3000">
              <a:solidFill>
                <a:srgbClr val="FFFFFF"/>
              </a:solidFill>
              <a:latin typeface="Oswald"/>
              <a:ea typeface="Oswald"/>
              <a:cs typeface="Oswald"/>
              <a:sym typeface="Oswald"/>
            </a:endParaRPr>
          </a:p>
        </p:txBody>
      </p:sp>
      <p:pic>
        <p:nvPicPr>
          <p:cNvPr id="1637" name="Google Shape;1637;p179"/>
          <p:cNvPicPr preferRelativeResize="0"/>
          <p:nvPr/>
        </p:nvPicPr>
        <p:blipFill rotWithShape="1">
          <a:blip r:embed="rId3">
            <a:alphaModFix/>
          </a:blip>
          <a:srcRect l="9947" r="7427" b="19704"/>
          <a:stretch/>
        </p:blipFill>
        <p:spPr>
          <a:xfrm>
            <a:off x="6203325" y="3616950"/>
            <a:ext cx="2940675" cy="2579950"/>
          </a:xfrm>
          <a:prstGeom prst="rect">
            <a:avLst/>
          </a:prstGeom>
          <a:noFill/>
          <a:ln>
            <a:noFill/>
          </a:ln>
        </p:spPr>
      </p:pic>
      <p:sp>
        <p:nvSpPr>
          <p:cNvPr id="1638" name="Google Shape;1638;p179"/>
          <p:cNvSpPr txBox="1">
            <a:spLocks noGrp="1"/>
          </p:cNvSpPr>
          <p:nvPr>
            <p:ph type="body" idx="1"/>
          </p:nvPr>
        </p:nvSpPr>
        <p:spPr>
          <a:xfrm>
            <a:off x="7206832" y="4567807"/>
            <a:ext cx="907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V</a:t>
            </a:r>
            <a:endParaRPr sz="3000">
              <a:solidFill>
                <a:srgbClr val="FFFFFF"/>
              </a:solidFill>
              <a:latin typeface="Oswald"/>
              <a:ea typeface="Oswald"/>
              <a:cs typeface="Oswald"/>
              <a:sym typeface="Oswald"/>
            </a:endParaRPr>
          </a:p>
        </p:txBody>
      </p:sp>
      <p:sp>
        <p:nvSpPr>
          <p:cNvPr id="1639" name="Google Shape;1639;p179"/>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I</a:t>
            </a:r>
            <a:endParaRPr sz="3000">
              <a:solidFill>
                <a:srgbClr val="FFFFFF"/>
              </a:solidFill>
              <a:latin typeface="Oswald"/>
              <a:ea typeface="Oswald"/>
              <a:cs typeface="Oswald"/>
              <a:sym typeface="Oswald"/>
            </a:endParaRPr>
          </a:p>
        </p:txBody>
      </p:sp>
      <p:sp>
        <p:nvSpPr>
          <p:cNvPr id="1640" name="Google Shape;1640;p179"/>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R</a:t>
            </a:r>
            <a:endParaRPr sz="3000">
              <a:solidFill>
                <a:srgbClr val="FFFFFF"/>
              </a:solidFill>
              <a:latin typeface="Oswald"/>
              <a:ea typeface="Oswald"/>
              <a:cs typeface="Oswald"/>
              <a:sym typeface="Oswald"/>
            </a:endParaRPr>
          </a:p>
        </p:txBody>
      </p:sp>
      <p:pic>
        <p:nvPicPr>
          <p:cNvPr id="1641" name="Google Shape;1641;p179"/>
          <p:cNvPicPr preferRelativeResize="0"/>
          <p:nvPr/>
        </p:nvPicPr>
        <p:blipFill rotWithShape="1">
          <a:blip r:embed="rId4">
            <a:alphaModFix/>
          </a:blip>
          <a:srcRect b="20095"/>
          <a:stretch/>
        </p:blipFill>
        <p:spPr>
          <a:xfrm>
            <a:off x="148000" y="3808450"/>
            <a:ext cx="6069376" cy="2304700"/>
          </a:xfrm>
          <a:prstGeom prst="rect">
            <a:avLst/>
          </a:prstGeom>
          <a:noFill/>
          <a:ln>
            <a:noFill/>
          </a:ln>
        </p:spPr>
      </p:pic>
      <p:sp>
        <p:nvSpPr>
          <p:cNvPr id="1642" name="Google Shape;1642;p179"/>
          <p:cNvSpPr txBox="1"/>
          <p:nvPr/>
        </p:nvSpPr>
        <p:spPr>
          <a:xfrm>
            <a:off x="255325" y="4394787"/>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a:latin typeface="Oswald"/>
                <a:ea typeface="Oswald"/>
                <a:cs typeface="Oswald"/>
                <a:sym typeface="Oswald"/>
              </a:rPr>
              <a:t>Potential Difference</a:t>
            </a:r>
            <a:endParaRPr sz="2100">
              <a:latin typeface="Oswald"/>
              <a:ea typeface="Oswald"/>
              <a:cs typeface="Oswald"/>
              <a:sym typeface="Oswald"/>
            </a:endParaRPr>
          </a:p>
        </p:txBody>
      </p:sp>
      <p:sp>
        <p:nvSpPr>
          <p:cNvPr id="1643" name="Google Shape;1643;p179"/>
          <p:cNvSpPr txBox="1"/>
          <p:nvPr/>
        </p:nvSpPr>
        <p:spPr>
          <a:xfrm>
            <a:off x="2408300" y="44634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V</a:t>
            </a:r>
            <a:endParaRPr sz="2400">
              <a:solidFill>
                <a:srgbClr val="FFFFFF"/>
              </a:solidFill>
              <a:latin typeface="Oswald"/>
              <a:ea typeface="Oswald"/>
              <a:cs typeface="Oswald"/>
              <a:sym typeface="Oswald"/>
            </a:endParaRPr>
          </a:p>
        </p:txBody>
      </p:sp>
      <p:sp>
        <p:nvSpPr>
          <p:cNvPr id="1644" name="Google Shape;1644;p179"/>
          <p:cNvSpPr txBox="1"/>
          <p:nvPr/>
        </p:nvSpPr>
        <p:spPr>
          <a:xfrm>
            <a:off x="5483175" y="44633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V</a:t>
            </a:r>
            <a:endParaRPr sz="2900">
              <a:solidFill>
                <a:srgbClr val="FFFFFF"/>
              </a:solidFill>
              <a:latin typeface="Oswald"/>
              <a:ea typeface="Oswald"/>
              <a:cs typeface="Oswald"/>
              <a:sym typeface="Oswald"/>
            </a:endParaRPr>
          </a:p>
        </p:txBody>
      </p:sp>
      <p:sp>
        <p:nvSpPr>
          <p:cNvPr id="1645" name="Google Shape;1645;p179"/>
          <p:cNvSpPr txBox="1"/>
          <p:nvPr/>
        </p:nvSpPr>
        <p:spPr>
          <a:xfrm>
            <a:off x="3223188" y="44633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volts</a:t>
            </a:r>
            <a:endParaRPr sz="2700">
              <a:solidFill>
                <a:srgbClr val="FFFFFF"/>
              </a:solidFill>
              <a:latin typeface="Oswald"/>
              <a:ea typeface="Oswald"/>
              <a:cs typeface="Oswald"/>
              <a:sym typeface="Oswald"/>
            </a:endParaRPr>
          </a:p>
        </p:txBody>
      </p:sp>
      <p:sp>
        <p:nvSpPr>
          <p:cNvPr id="1646" name="Google Shape;1646;p179"/>
          <p:cNvSpPr txBox="1"/>
          <p:nvPr/>
        </p:nvSpPr>
        <p:spPr>
          <a:xfrm>
            <a:off x="224200" y="49512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Current</a:t>
            </a:r>
            <a:endParaRPr sz="3000">
              <a:latin typeface="Oswald"/>
              <a:ea typeface="Oswald"/>
              <a:cs typeface="Oswald"/>
              <a:sym typeface="Oswald"/>
            </a:endParaRPr>
          </a:p>
        </p:txBody>
      </p:sp>
      <p:sp>
        <p:nvSpPr>
          <p:cNvPr id="1647" name="Google Shape;1647;p179"/>
          <p:cNvSpPr txBox="1"/>
          <p:nvPr/>
        </p:nvSpPr>
        <p:spPr>
          <a:xfrm>
            <a:off x="2408300" y="50215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I</a:t>
            </a:r>
            <a:endParaRPr sz="2400">
              <a:solidFill>
                <a:srgbClr val="FFFFFF"/>
              </a:solidFill>
              <a:latin typeface="Oswald"/>
              <a:ea typeface="Oswald"/>
              <a:cs typeface="Oswald"/>
              <a:sym typeface="Oswald"/>
            </a:endParaRPr>
          </a:p>
        </p:txBody>
      </p:sp>
      <p:sp>
        <p:nvSpPr>
          <p:cNvPr id="1648" name="Google Shape;1648;p179"/>
          <p:cNvSpPr txBox="1"/>
          <p:nvPr/>
        </p:nvSpPr>
        <p:spPr>
          <a:xfrm>
            <a:off x="3226000" y="50214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amps</a:t>
            </a:r>
            <a:endParaRPr sz="2700">
              <a:solidFill>
                <a:srgbClr val="FFFFFF"/>
              </a:solidFill>
              <a:latin typeface="Oswald"/>
              <a:ea typeface="Oswald"/>
              <a:cs typeface="Oswald"/>
              <a:sym typeface="Oswald"/>
            </a:endParaRPr>
          </a:p>
        </p:txBody>
      </p:sp>
      <p:sp>
        <p:nvSpPr>
          <p:cNvPr id="1649" name="Google Shape;1649;p179"/>
          <p:cNvSpPr txBox="1"/>
          <p:nvPr/>
        </p:nvSpPr>
        <p:spPr>
          <a:xfrm>
            <a:off x="5467348" y="50214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A</a:t>
            </a:r>
            <a:endParaRPr sz="2900">
              <a:solidFill>
                <a:srgbClr val="FFFFFF"/>
              </a:solidFill>
              <a:latin typeface="Oswald"/>
              <a:ea typeface="Oswald"/>
              <a:cs typeface="Oswald"/>
              <a:sym typeface="Oswald"/>
            </a:endParaRPr>
          </a:p>
        </p:txBody>
      </p:sp>
      <p:sp>
        <p:nvSpPr>
          <p:cNvPr id="1650" name="Google Shape;1650;p179"/>
          <p:cNvSpPr txBox="1"/>
          <p:nvPr/>
        </p:nvSpPr>
        <p:spPr>
          <a:xfrm>
            <a:off x="224200" y="55501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300">
                <a:latin typeface="Oswald"/>
                <a:ea typeface="Oswald"/>
                <a:cs typeface="Oswald"/>
                <a:sym typeface="Oswald"/>
              </a:rPr>
              <a:t>Resistance</a:t>
            </a:r>
            <a:endParaRPr sz="3300">
              <a:latin typeface="Oswald"/>
              <a:ea typeface="Oswald"/>
              <a:cs typeface="Oswald"/>
              <a:sym typeface="Oswald"/>
            </a:endParaRPr>
          </a:p>
        </p:txBody>
      </p:sp>
      <p:sp>
        <p:nvSpPr>
          <p:cNvPr id="1651" name="Google Shape;1651;p179"/>
          <p:cNvSpPr txBox="1"/>
          <p:nvPr/>
        </p:nvSpPr>
        <p:spPr>
          <a:xfrm>
            <a:off x="2408300" y="55795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R</a:t>
            </a:r>
            <a:endParaRPr sz="2400">
              <a:solidFill>
                <a:srgbClr val="FFFFFF"/>
              </a:solidFill>
              <a:latin typeface="Oswald"/>
              <a:ea typeface="Oswald"/>
              <a:cs typeface="Oswald"/>
              <a:sym typeface="Oswald"/>
            </a:endParaRPr>
          </a:p>
        </p:txBody>
      </p:sp>
      <p:sp>
        <p:nvSpPr>
          <p:cNvPr id="1652" name="Google Shape;1652;p179"/>
          <p:cNvSpPr txBox="1"/>
          <p:nvPr/>
        </p:nvSpPr>
        <p:spPr>
          <a:xfrm>
            <a:off x="3223200" y="55796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100">
                <a:solidFill>
                  <a:srgbClr val="FFFFFF"/>
                </a:solidFill>
                <a:latin typeface="Oswald"/>
                <a:ea typeface="Oswald"/>
                <a:cs typeface="Oswald"/>
                <a:sym typeface="Oswald"/>
              </a:rPr>
              <a:t>ohms</a:t>
            </a:r>
            <a:endParaRPr sz="3100">
              <a:solidFill>
                <a:srgbClr val="FFFFFF"/>
              </a:solidFill>
              <a:latin typeface="Oswald"/>
              <a:ea typeface="Oswald"/>
              <a:cs typeface="Oswald"/>
              <a:sym typeface="Oswald"/>
            </a:endParaRPr>
          </a:p>
        </p:txBody>
      </p:sp>
      <p:sp>
        <p:nvSpPr>
          <p:cNvPr id="1653" name="Google Shape;1653;p179"/>
          <p:cNvSpPr txBox="1"/>
          <p:nvPr/>
        </p:nvSpPr>
        <p:spPr>
          <a:xfrm>
            <a:off x="5483198" y="55796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𝛀</a:t>
            </a:r>
            <a:endParaRPr sz="27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6"/>
                                        </p:tgtEl>
                                        <p:attrNameLst>
                                          <p:attrName>style.visibility</p:attrName>
                                        </p:attrNameLst>
                                      </p:cBhvr>
                                      <p:to>
                                        <p:strVal val="visible"/>
                                      </p:to>
                                    </p:set>
                                    <p:animEffect transition="in" filter="fade">
                                      <p:cBhvr>
                                        <p:cTn id="7" dur="1000"/>
                                        <p:tgtEl>
                                          <p:spTgt spid="16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
                                        </p:tgtEl>
                                        <p:attrNameLst>
                                          <p:attrName>style.visibility</p:attrName>
                                        </p:attrNameLst>
                                      </p:cBhvr>
                                      <p:to>
                                        <p:strVal val="visible"/>
                                      </p:to>
                                    </p:set>
                                    <p:animEffect transition="in" filter="fade">
                                      <p:cBhvr>
                                        <p:cTn id="12" dur="1000"/>
                                        <p:tgtEl>
                                          <p:spTgt spid="16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9"/>
                                        </p:tgtEl>
                                        <p:attrNameLst>
                                          <p:attrName>style.visibility</p:attrName>
                                        </p:attrNameLst>
                                      </p:cBhvr>
                                      <p:to>
                                        <p:strVal val="visible"/>
                                      </p:to>
                                    </p:set>
                                    <p:animEffect transition="in" filter="fade">
                                      <p:cBhvr>
                                        <p:cTn id="17" dur="1000"/>
                                        <p:tgtEl>
                                          <p:spTgt spid="16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0"/>
                                        </p:tgtEl>
                                        <p:attrNameLst>
                                          <p:attrName>style.visibility</p:attrName>
                                        </p:attrNameLst>
                                      </p:cBhvr>
                                      <p:to>
                                        <p:strVal val="visible"/>
                                      </p:to>
                                    </p:set>
                                    <p:animEffect transition="in" filter="fade">
                                      <p:cBhvr>
                                        <p:cTn id="22" dur="1000"/>
                                        <p:tgtEl>
                                          <p:spTgt spid="16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43"/>
                                        </p:tgtEl>
                                        <p:attrNameLst>
                                          <p:attrName>style.visibility</p:attrName>
                                        </p:attrNameLst>
                                      </p:cBhvr>
                                      <p:to>
                                        <p:strVal val="visible"/>
                                      </p:to>
                                    </p:set>
                                    <p:animEffect transition="in" filter="fade">
                                      <p:cBhvr>
                                        <p:cTn id="27" dur="1000"/>
                                        <p:tgtEl>
                                          <p:spTgt spid="16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45"/>
                                        </p:tgtEl>
                                        <p:attrNameLst>
                                          <p:attrName>style.visibility</p:attrName>
                                        </p:attrNameLst>
                                      </p:cBhvr>
                                      <p:to>
                                        <p:strVal val="visible"/>
                                      </p:to>
                                    </p:set>
                                    <p:animEffect transition="in" filter="fade">
                                      <p:cBhvr>
                                        <p:cTn id="32" dur="1000"/>
                                        <p:tgtEl>
                                          <p:spTgt spid="16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44"/>
                                        </p:tgtEl>
                                        <p:attrNameLst>
                                          <p:attrName>style.visibility</p:attrName>
                                        </p:attrNameLst>
                                      </p:cBhvr>
                                      <p:to>
                                        <p:strVal val="visible"/>
                                      </p:to>
                                    </p:set>
                                    <p:animEffect transition="in" filter="fade">
                                      <p:cBhvr>
                                        <p:cTn id="37" dur="1000"/>
                                        <p:tgtEl>
                                          <p:spTgt spid="16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47"/>
                                        </p:tgtEl>
                                        <p:attrNameLst>
                                          <p:attrName>style.visibility</p:attrName>
                                        </p:attrNameLst>
                                      </p:cBhvr>
                                      <p:to>
                                        <p:strVal val="visible"/>
                                      </p:to>
                                    </p:set>
                                    <p:animEffect transition="in" filter="fade">
                                      <p:cBhvr>
                                        <p:cTn id="42" dur="1000"/>
                                        <p:tgtEl>
                                          <p:spTgt spid="16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48"/>
                                        </p:tgtEl>
                                        <p:attrNameLst>
                                          <p:attrName>style.visibility</p:attrName>
                                        </p:attrNameLst>
                                      </p:cBhvr>
                                      <p:to>
                                        <p:strVal val="visible"/>
                                      </p:to>
                                    </p:set>
                                    <p:animEffect transition="in" filter="fade">
                                      <p:cBhvr>
                                        <p:cTn id="47" dur="1000"/>
                                        <p:tgtEl>
                                          <p:spTgt spid="16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49"/>
                                        </p:tgtEl>
                                        <p:attrNameLst>
                                          <p:attrName>style.visibility</p:attrName>
                                        </p:attrNameLst>
                                      </p:cBhvr>
                                      <p:to>
                                        <p:strVal val="visible"/>
                                      </p:to>
                                    </p:set>
                                    <p:animEffect transition="in" filter="fade">
                                      <p:cBhvr>
                                        <p:cTn id="52" dur="1000"/>
                                        <p:tgtEl>
                                          <p:spTgt spid="16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51"/>
                                        </p:tgtEl>
                                        <p:attrNameLst>
                                          <p:attrName>style.visibility</p:attrName>
                                        </p:attrNameLst>
                                      </p:cBhvr>
                                      <p:to>
                                        <p:strVal val="visible"/>
                                      </p:to>
                                    </p:set>
                                    <p:animEffect transition="in" filter="fade">
                                      <p:cBhvr>
                                        <p:cTn id="57" dur="1000"/>
                                        <p:tgtEl>
                                          <p:spTgt spid="165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52"/>
                                        </p:tgtEl>
                                        <p:attrNameLst>
                                          <p:attrName>style.visibility</p:attrName>
                                        </p:attrNameLst>
                                      </p:cBhvr>
                                      <p:to>
                                        <p:strVal val="visible"/>
                                      </p:to>
                                    </p:set>
                                    <p:animEffect transition="in" filter="fade">
                                      <p:cBhvr>
                                        <p:cTn id="62" dur="1000"/>
                                        <p:tgtEl>
                                          <p:spTgt spid="165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653"/>
                                        </p:tgtEl>
                                        <p:attrNameLst>
                                          <p:attrName>style.visibility</p:attrName>
                                        </p:attrNameLst>
                                      </p:cBhvr>
                                      <p:to>
                                        <p:strVal val="visible"/>
                                      </p:to>
                                    </p:set>
                                    <p:animEffect transition="in" filter="fade">
                                      <p:cBhvr>
                                        <p:cTn id="67" dur="1000"/>
                                        <p:tgtEl>
                                          <p:spTgt spid="1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18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Potential Difference, Current and Resistance (pg 43)</a:t>
            </a:r>
            <a:endParaRPr sz="3200">
              <a:latin typeface="Century Gothic"/>
              <a:ea typeface="Century Gothic"/>
              <a:cs typeface="Century Gothic"/>
              <a:sym typeface="Century Gothic"/>
            </a:endParaRPr>
          </a:p>
        </p:txBody>
      </p:sp>
      <p:sp>
        <p:nvSpPr>
          <p:cNvPr id="1659" name="Google Shape;1659;p18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1660" name="Google Shape;1660;p180"/>
          <p:cNvGrpSpPr/>
          <p:nvPr/>
        </p:nvGrpSpPr>
        <p:grpSpPr>
          <a:xfrm>
            <a:off x="2398938" y="2636550"/>
            <a:ext cx="4346136" cy="885900"/>
            <a:chOff x="2561313" y="3146150"/>
            <a:chExt cx="4346136" cy="885900"/>
          </a:xfrm>
        </p:grpSpPr>
        <p:pic>
          <p:nvPicPr>
            <p:cNvPr id="1661" name="Google Shape;1661;p180"/>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662" name="Google Shape;1662;p180"/>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amps</a:t>
              </a:r>
              <a:endParaRPr sz="3000">
                <a:latin typeface="Oswald"/>
                <a:ea typeface="Oswald"/>
                <a:cs typeface="Oswald"/>
                <a:sym typeface="Oswald"/>
              </a:endParaRPr>
            </a:p>
          </p:txBody>
        </p:sp>
        <p:sp>
          <p:nvSpPr>
            <p:cNvPr id="1663" name="Google Shape;1663;p180"/>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milliamps</a:t>
              </a:r>
              <a:endParaRPr sz="3000">
                <a:latin typeface="Oswald"/>
                <a:ea typeface="Oswald"/>
                <a:cs typeface="Oswald"/>
                <a:sym typeface="Oswald"/>
              </a:endParaRPr>
            </a:p>
          </p:txBody>
        </p:sp>
      </p:grpSp>
      <p:grpSp>
        <p:nvGrpSpPr>
          <p:cNvPr id="1664" name="Google Shape;1664;p180"/>
          <p:cNvGrpSpPr/>
          <p:nvPr/>
        </p:nvGrpSpPr>
        <p:grpSpPr>
          <a:xfrm>
            <a:off x="2528637" y="1683250"/>
            <a:ext cx="4086750" cy="885900"/>
            <a:chOff x="2679712" y="3146150"/>
            <a:chExt cx="4086750" cy="885900"/>
          </a:xfrm>
        </p:grpSpPr>
        <p:pic>
          <p:nvPicPr>
            <p:cNvPr id="1665" name="Google Shape;1665;p180"/>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666" name="Google Shape;1666;p180"/>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latin typeface="Oswald"/>
                  <a:ea typeface="Oswald"/>
                  <a:cs typeface="Oswald"/>
                  <a:sym typeface="Oswald"/>
                </a:rPr>
                <a:t>kiloohms</a:t>
              </a:r>
              <a:endParaRPr sz="2900">
                <a:latin typeface="Oswald"/>
                <a:ea typeface="Oswald"/>
                <a:cs typeface="Oswald"/>
                <a:sym typeface="Oswald"/>
              </a:endParaRPr>
            </a:p>
          </p:txBody>
        </p:sp>
        <p:sp>
          <p:nvSpPr>
            <p:cNvPr id="1667" name="Google Shape;1667;p180"/>
            <p:cNvSpPr/>
            <p:nvPr/>
          </p:nvSpPr>
          <p:spPr>
            <a:xfrm>
              <a:off x="5240062" y="3146150"/>
              <a:ext cx="1526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ohms</a:t>
              </a:r>
              <a:endParaRPr sz="3000">
                <a:latin typeface="Oswald"/>
                <a:ea typeface="Oswald"/>
                <a:cs typeface="Oswald"/>
                <a:sym typeface="Oswald"/>
              </a:endParaRPr>
            </a:p>
          </p:txBody>
        </p:sp>
      </p:grpSp>
      <p:grpSp>
        <p:nvGrpSpPr>
          <p:cNvPr id="1668" name="Google Shape;1668;p180"/>
          <p:cNvGrpSpPr/>
          <p:nvPr/>
        </p:nvGrpSpPr>
        <p:grpSpPr>
          <a:xfrm>
            <a:off x="2331363" y="3589850"/>
            <a:ext cx="4481436" cy="885900"/>
            <a:chOff x="2426013" y="3146150"/>
            <a:chExt cx="4481436" cy="885900"/>
          </a:xfrm>
        </p:grpSpPr>
        <p:pic>
          <p:nvPicPr>
            <p:cNvPr id="1669" name="Google Shape;1669;p180"/>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670" name="Google Shape;1670;p180"/>
            <p:cNvSpPr/>
            <p:nvPr/>
          </p:nvSpPr>
          <p:spPr>
            <a:xfrm>
              <a:off x="2426013"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megavolts</a:t>
              </a:r>
              <a:endParaRPr sz="3000">
                <a:latin typeface="Oswald"/>
                <a:ea typeface="Oswald"/>
                <a:cs typeface="Oswald"/>
                <a:sym typeface="Oswald"/>
              </a:endParaRPr>
            </a:p>
          </p:txBody>
        </p:sp>
        <p:sp>
          <p:nvSpPr>
            <p:cNvPr id="1671" name="Google Shape;1671;p180"/>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volts</a:t>
              </a:r>
              <a:endParaRPr sz="3000">
                <a:latin typeface="Oswald"/>
                <a:ea typeface="Oswald"/>
                <a:cs typeface="Oswald"/>
                <a:sym typeface="Oswald"/>
              </a:endParaRPr>
            </a:p>
          </p:txBody>
        </p:sp>
      </p:grpSp>
      <p:sp>
        <p:nvSpPr>
          <p:cNvPr id="1672" name="Google Shape;1672;p180"/>
          <p:cNvSpPr/>
          <p:nvPr/>
        </p:nvSpPr>
        <p:spPr>
          <a:xfrm>
            <a:off x="4002888" y="3659825"/>
            <a:ext cx="1138200" cy="21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Oswald"/>
                <a:ea typeface="Oswald"/>
                <a:cs typeface="Oswald"/>
                <a:sym typeface="Oswald"/>
              </a:rPr>
              <a:t>x 1,000,000</a:t>
            </a:r>
            <a:endParaRPr>
              <a:latin typeface="Oswald"/>
              <a:ea typeface="Oswald"/>
              <a:cs typeface="Oswald"/>
              <a:sym typeface="Oswald"/>
            </a:endParaRPr>
          </a:p>
        </p:txBody>
      </p:sp>
      <p:sp>
        <p:nvSpPr>
          <p:cNvPr id="1673" name="Google Shape;1673;p180"/>
          <p:cNvSpPr/>
          <p:nvPr/>
        </p:nvSpPr>
        <p:spPr>
          <a:xfrm>
            <a:off x="4002975" y="4228935"/>
            <a:ext cx="1138200" cy="21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Oswald"/>
                <a:ea typeface="Oswald"/>
                <a:cs typeface="Oswald"/>
                <a:sym typeface="Oswald"/>
              </a:rPr>
              <a:t>÷ 1,000,000</a:t>
            </a:r>
            <a:endParaRPr>
              <a:latin typeface="Oswald"/>
              <a:ea typeface="Oswald"/>
              <a:cs typeface="Oswald"/>
              <a:sym typeface="Oswald"/>
            </a:endParaRPr>
          </a:p>
        </p:txBody>
      </p:sp>
      <p:pic>
        <p:nvPicPr>
          <p:cNvPr id="1674" name="Google Shape;1674;p180"/>
          <p:cNvPicPr preferRelativeResize="0"/>
          <p:nvPr/>
        </p:nvPicPr>
        <p:blipFill>
          <a:blip r:embed="rId4">
            <a:alphaModFix/>
          </a:blip>
          <a:stretch>
            <a:fillRect/>
          </a:stretch>
        </p:blipFill>
        <p:spPr>
          <a:xfrm>
            <a:off x="88" y="4695558"/>
            <a:ext cx="9144000" cy="175353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18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Potential Difference, Current and Resistance (pg 43)</a:t>
            </a:r>
            <a:endParaRPr sz="3200">
              <a:latin typeface="Century Gothic"/>
              <a:ea typeface="Century Gothic"/>
              <a:cs typeface="Century Gothic"/>
              <a:sym typeface="Century Gothic"/>
            </a:endParaRPr>
          </a:p>
        </p:txBody>
      </p:sp>
      <p:sp>
        <p:nvSpPr>
          <p:cNvPr id="1680" name="Google Shape;1680;p18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The current through a 12Ω  resistor in an electric circuit is 1.5 A. Calculate the potential difference across the resistor.</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The resistance of a thermistor is 34Ω and the current through it is 300 mA. What is the potential difference across the thermistor?</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The potential difference across a 50 Ω resistor is 6 V. What is the current through the resistor?</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The resistance of an ipod shuffle is 3 kΩ and the current through it is 0.04 A. What is potential difference of its power source?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The potential difference across a woman when she is struck by lightning is 33 MV and the resistance of a human being is around 1 kΩ. What current flows through the woman?</a:t>
            </a:r>
            <a:endParaRPr sz="2400">
              <a:latin typeface="Century Gothic"/>
              <a:ea typeface="Century Gothic"/>
              <a:cs typeface="Century Gothic"/>
              <a:sym typeface="Century Gothic"/>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18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Potential Difference, Current and Resistance (pg 44)</a:t>
            </a:r>
            <a:endParaRPr sz="3200">
              <a:latin typeface="Century Gothic"/>
              <a:ea typeface="Century Gothic"/>
              <a:cs typeface="Century Gothic"/>
              <a:sym typeface="Century Gothic"/>
            </a:endParaRPr>
          </a:p>
        </p:txBody>
      </p:sp>
      <p:sp>
        <p:nvSpPr>
          <p:cNvPr id="1686" name="Google Shape;1686;p18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The current through a 12Ω  resistor in an electric circuit is 1.5A. Calculate the potential difference across the resistor.</a:t>
            </a:r>
            <a:endParaRPr sz="22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IR</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1.5 x 12</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18 V</a:t>
            </a:r>
            <a:endParaRPr sz="2200" dirty="0">
              <a:latin typeface="Century Gothic"/>
              <a:ea typeface="Century Gothic"/>
              <a:cs typeface="Century Gothic"/>
              <a:sym typeface="Century Gothic"/>
            </a:endParaRPr>
          </a:p>
          <a:p>
            <a:pPr marL="457200" lvl="0" indent="0" algn="l" rtl="0">
              <a:spcBef>
                <a:spcPts val="0"/>
              </a:spcBef>
              <a:spcAft>
                <a:spcPts val="0"/>
              </a:spcAft>
              <a:buNone/>
            </a:pPr>
            <a:endParaRPr sz="2200" dirty="0">
              <a:latin typeface="Century Gothic"/>
              <a:ea typeface="Century Gothic"/>
              <a:cs typeface="Century Gothic"/>
              <a:sym typeface="Century Gothic"/>
            </a:endParaRPr>
          </a:p>
          <a:p>
            <a:pPr marL="447675" lvl="0" indent="-358775" algn="l" rtl="0">
              <a:spcBef>
                <a:spcPts val="0"/>
              </a:spcBef>
              <a:spcAft>
                <a:spcPts val="0"/>
              </a:spcAft>
              <a:buSzPts val="2200"/>
              <a:buFont typeface="+mj-lt"/>
              <a:buAutoNum type="arabicPeriod" startAt="2"/>
            </a:pPr>
            <a:r>
              <a:rPr lang="en-GB" sz="2200" dirty="0">
                <a:latin typeface="Century Gothic"/>
                <a:ea typeface="Century Gothic"/>
                <a:cs typeface="Century Gothic"/>
                <a:sym typeface="Century Gothic"/>
              </a:rPr>
              <a:t>The resistance of a thermistor is 34Ω and the current through it is 300 mA. What is the potential difference across the thermistor?</a:t>
            </a:r>
            <a:endParaRPr sz="22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300 mA = 0.3 A</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IR</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0.3 x 34</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10.2 V</a:t>
            </a:r>
            <a:endParaRPr sz="2200" dirty="0">
              <a:latin typeface="Century Gothic"/>
              <a:ea typeface="Century Gothic"/>
              <a:cs typeface="Century Gothic"/>
              <a:sym typeface="Century Gothic"/>
            </a:endParaRPr>
          </a:p>
          <a:p>
            <a:pPr marL="457200" lvl="0" indent="0" algn="l" rtl="0">
              <a:spcBef>
                <a:spcPts val="0"/>
              </a:spcBef>
              <a:spcAft>
                <a:spcPts val="0"/>
              </a:spcAft>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6">
                                            <p:txEl>
                                              <p:pRg st="0" end="0"/>
                                            </p:txEl>
                                          </p:spTgt>
                                        </p:tgtEl>
                                        <p:attrNameLst>
                                          <p:attrName>style.visibility</p:attrName>
                                        </p:attrNameLst>
                                      </p:cBhvr>
                                      <p:to>
                                        <p:strVal val="visible"/>
                                      </p:to>
                                    </p:set>
                                    <p:animEffect transition="in" filter="fade">
                                      <p:cBhvr>
                                        <p:cTn id="7" dur="1000"/>
                                        <p:tgtEl>
                                          <p:spTgt spid="16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6">
                                            <p:txEl>
                                              <p:pRg st="1" end="1"/>
                                            </p:txEl>
                                          </p:spTgt>
                                        </p:tgtEl>
                                        <p:attrNameLst>
                                          <p:attrName>style.visibility</p:attrName>
                                        </p:attrNameLst>
                                      </p:cBhvr>
                                      <p:to>
                                        <p:strVal val="visible"/>
                                      </p:to>
                                    </p:set>
                                    <p:animEffect transition="in" filter="fade">
                                      <p:cBhvr>
                                        <p:cTn id="12" dur="1000"/>
                                        <p:tgtEl>
                                          <p:spTgt spid="16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6">
                                            <p:txEl>
                                              <p:pRg st="2" end="2"/>
                                            </p:txEl>
                                          </p:spTgt>
                                        </p:tgtEl>
                                        <p:attrNameLst>
                                          <p:attrName>style.visibility</p:attrName>
                                        </p:attrNameLst>
                                      </p:cBhvr>
                                      <p:to>
                                        <p:strVal val="visible"/>
                                      </p:to>
                                    </p:set>
                                    <p:animEffect transition="in" filter="fade">
                                      <p:cBhvr>
                                        <p:cTn id="17" dur="1000"/>
                                        <p:tgtEl>
                                          <p:spTgt spid="16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6">
                                            <p:txEl>
                                              <p:pRg st="3" end="3"/>
                                            </p:txEl>
                                          </p:spTgt>
                                        </p:tgtEl>
                                        <p:attrNameLst>
                                          <p:attrName>style.visibility</p:attrName>
                                        </p:attrNameLst>
                                      </p:cBhvr>
                                      <p:to>
                                        <p:strVal val="visible"/>
                                      </p:to>
                                    </p:set>
                                    <p:animEffect transition="in" filter="fade">
                                      <p:cBhvr>
                                        <p:cTn id="22" dur="1000"/>
                                        <p:tgtEl>
                                          <p:spTgt spid="16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6">
                                            <p:txEl>
                                              <p:pRg st="5" end="5"/>
                                            </p:txEl>
                                          </p:spTgt>
                                        </p:tgtEl>
                                        <p:attrNameLst>
                                          <p:attrName>style.visibility</p:attrName>
                                        </p:attrNameLst>
                                      </p:cBhvr>
                                      <p:to>
                                        <p:strVal val="visible"/>
                                      </p:to>
                                    </p:set>
                                    <p:animEffect transition="in" filter="fade">
                                      <p:cBhvr>
                                        <p:cTn id="27" dur="1000"/>
                                        <p:tgtEl>
                                          <p:spTgt spid="168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86">
                                            <p:txEl>
                                              <p:pRg st="6" end="6"/>
                                            </p:txEl>
                                          </p:spTgt>
                                        </p:tgtEl>
                                        <p:attrNameLst>
                                          <p:attrName>style.visibility</p:attrName>
                                        </p:attrNameLst>
                                      </p:cBhvr>
                                      <p:to>
                                        <p:strVal val="visible"/>
                                      </p:to>
                                    </p:set>
                                    <p:animEffect transition="in" filter="fade">
                                      <p:cBhvr>
                                        <p:cTn id="32" dur="1000"/>
                                        <p:tgtEl>
                                          <p:spTgt spid="168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86">
                                            <p:txEl>
                                              <p:pRg st="7" end="7"/>
                                            </p:txEl>
                                          </p:spTgt>
                                        </p:tgtEl>
                                        <p:attrNameLst>
                                          <p:attrName>style.visibility</p:attrName>
                                        </p:attrNameLst>
                                      </p:cBhvr>
                                      <p:to>
                                        <p:strVal val="visible"/>
                                      </p:to>
                                    </p:set>
                                    <p:animEffect transition="in" filter="fade">
                                      <p:cBhvr>
                                        <p:cTn id="37" dur="1000"/>
                                        <p:tgtEl>
                                          <p:spTgt spid="168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86">
                                            <p:txEl>
                                              <p:pRg st="8" end="8"/>
                                            </p:txEl>
                                          </p:spTgt>
                                        </p:tgtEl>
                                        <p:attrNameLst>
                                          <p:attrName>style.visibility</p:attrName>
                                        </p:attrNameLst>
                                      </p:cBhvr>
                                      <p:to>
                                        <p:strVal val="visible"/>
                                      </p:to>
                                    </p:set>
                                    <p:animEffect transition="in" filter="fade">
                                      <p:cBhvr>
                                        <p:cTn id="42" dur="1000"/>
                                        <p:tgtEl>
                                          <p:spTgt spid="168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86">
                                            <p:txEl>
                                              <p:pRg st="9" end="9"/>
                                            </p:txEl>
                                          </p:spTgt>
                                        </p:tgtEl>
                                        <p:attrNameLst>
                                          <p:attrName>style.visibility</p:attrName>
                                        </p:attrNameLst>
                                      </p:cBhvr>
                                      <p:to>
                                        <p:strVal val="visible"/>
                                      </p:to>
                                    </p:set>
                                    <p:animEffect transition="in" filter="fade">
                                      <p:cBhvr>
                                        <p:cTn id="47" dur="1000"/>
                                        <p:tgtEl>
                                          <p:spTgt spid="168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690"/>
        <p:cNvGrpSpPr/>
        <p:nvPr/>
      </p:nvGrpSpPr>
      <p:grpSpPr>
        <a:xfrm>
          <a:off x="0" y="0"/>
          <a:ext cx="0" cy="0"/>
          <a:chOff x="0" y="0"/>
          <a:chExt cx="0" cy="0"/>
        </a:xfrm>
      </p:grpSpPr>
      <p:sp>
        <p:nvSpPr>
          <p:cNvPr id="1691" name="Google Shape;1691;p18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Potential Difference, Current and Resistance (pg 44)</a:t>
            </a:r>
            <a:endParaRPr sz="3200">
              <a:latin typeface="Century Gothic"/>
              <a:ea typeface="Century Gothic"/>
              <a:cs typeface="Century Gothic"/>
              <a:sym typeface="Century Gothic"/>
            </a:endParaRPr>
          </a:p>
        </p:txBody>
      </p:sp>
      <p:sp>
        <p:nvSpPr>
          <p:cNvPr id="1692" name="Google Shape;1692;p18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startAt="3"/>
            </a:pPr>
            <a:r>
              <a:rPr lang="en-GB" sz="2400" dirty="0">
                <a:latin typeface="Century Gothic"/>
                <a:ea typeface="Century Gothic"/>
                <a:cs typeface="Century Gothic"/>
                <a:sym typeface="Century Gothic"/>
              </a:rPr>
              <a:t>The potential difference across a 50 Ω resistor is 6 V. What is the current through the resistor?</a:t>
            </a:r>
            <a:endParaRPr sz="24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V ÷ R</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6 ÷ 50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0.12 A </a:t>
            </a:r>
            <a:endParaRPr sz="2400" dirty="0">
              <a:latin typeface="Century Gothic"/>
              <a:ea typeface="Century Gothic"/>
              <a:cs typeface="Century Gothic"/>
              <a:sym typeface="Century Gothic"/>
            </a:endParaRPr>
          </a:p>
          <a:p>
            <a:pPr marL="447675" lvl="0" indent="-371475" algn="l" rtl="0">
              <a:spcBef>
                <a:spcPts val="0"/>
              </a:spcBef>
              <a:spcAft>
                <a:spcPts val="0"/>
              </a:spcAft>
              <a:buSzPts val="2400"/>
              <a:buFont typeface="+mj-lt"/>
              <a:buAutoNum type="arabicPeriod" startAt="4"/>
            </a:pPr>
            <a:r>
              <a:rPr lang="en-GB" sz="2400" dirty="0">
                <a:latin typeface="Century Gothic"/>
                <a:ea typeface="Century Gothic"/>
                <a:cs typeface="Century Gothic"/>
                <a:sym typeface="Century Gothic"/>
              </a:rPr>
              <a:t>The resistance of an </a:t>
            </a:r>
            <a:r>
              <a:rPr lang="en-GB" sz="2400" dirty="0" err="1">
                <a:latin typeface="Century Gothic"/>
                <a:ea typeface="Century Gothic"/>
                <a:cs typeface="Century Gothic"/>
                <a:sym typeface="Century Gothic"/>
              </a:rPr>
              <a:t>ipod</a:t>
            </a:r>
            <a:r>
              <a:rPr lang="en-GB" sz="2400" dirty="0">
                <a:latin typeface="Century Gothic"/>
                <a:ea typeface="Century Gothic"/>
                <a:cs typeface="Century Gothic"/>
                <a:sym typeface="Century Gothic"/>
              </a:rPr>
              <a:t> shuffle is 3 </a:t>
            </a:r>
            <a:r>
              <a:rPr lang="en-GB" sz="2400" dirty="0" err="1">
                <a:latin typeface="Century Gothic"/>
                <a:ea typeface="Century Gothic"/>
                <a:cs typeface="Century Gothic"/>
                <a:sym typeface="Century Gothic"/>
              </a:rPr>
              <a:t>kΩ</a:t>
            </a:r>
            <a:r>
              <a:rPr lang="en-GB" sz="2400" dirty="0">
                <a:latin typeface="Century Gothic"/>
                <a:ea typeface="Century Gothic"/>
                <a:cs typeface="Century Gothic"/>
                <a:sym typeface="Century Gothic"/>
              </a:rPr>
              <a:t> and the current through it is 0.04 A. What is potential difference of its power source?</a:t>
            </a:r>
            <a:endParaRPr sz="24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3 </a:t>
            </a:r>
            <a:r>
              <a:rPr lang="en-GB" sz="2800" b="1" dirty="0" err="1">
                <a:solidFill>
                  <a:srgbClr val="FF0000"/>
                </a:solidFill>
                <a:latin typeface="Century Gothic"/>
                <a:ea typeface="Century Gothic"/>
                <a:cs typeface="Century Gothic"/>
                <a:sym typeface="Century Gothic"/>
              </a:rPr>
              <a:t>kΩ</a:t>
            </a:r>
            <a:r>
              <a:rPr lang="en-GB" sz="2800" b="1" dirty="0">
                <a:solidFill>
                  <a:srgbClr val="FF0000"/>
                </a:solidFill>
                <a:latin typeface="Century Gothic"/>
                <a:ea typeface="Century Gothic"/>
                <a:cs typeface="Century Gothic"/>
                <a:sym typeface="Century Gothic"/>
              </a:rPr>
              <a:t> = 3000 Ω</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IR</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0.04 x 3000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120 V</a:t>
            </a:r>
            <a:endParaRPr sz="2400" dirty="0">
              <a:latin typeface="Century Gothic"/>
              <a:ea typeface="Century Gothic"/>
              <a:cs typeface="Century Gothic"/>
              <a:sym typeface="Century Gothic"/>
            </a:endParaRP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flow diagrams (pg 8)</a:t>
            </a:r>
            <a:endParaRPr>
              <a:latin typeface="Century Gothic"/>
              <a:ea typeface="Century Gothic"/>
              <a:cs typeface="Century Gothic"/>
              <a:sym typeface="Century Gothic"/>
            </a:endParaRPr>
          </a:p>
        </p:txBody>
      </p:sp>
      <p:sp>
        <p:nvSpPr>
          <p:cNvPr id="748" name="Google Shape;748;p85"/>
          <p:cNvSpPr txBox="1">
            <a:spLocks noGrp="1"/>
          </p:cNvSpPr>
          <p:nvPr>
            <p:ph type="body" idx="1"/>
          </p:nvPr>
        </p:nvSpPr>
        <p:spPr>
          <a:xfrm>
            <a:off x="159750" y="10846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entury Gothic"/>
                <a:ea typeface="Century Gothic"/>
                <a:cs typeface="Century Gothic"/>
                <a:sym typeface="Century Gothic"/>
              </a:rPr>
              <a:t>A car braking to slow down</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GB" sz="2800">
                <a:latin typeface="Century Gothic"/>
                <a:ea typeface="Century Gothic"/>
                <a:cs typeface="Century Gothic"/>
                <a:sym typeface="Century Gothic"/>
              </a:rPr>
              <a:t>Energy is transferred from the </a:t>
            </a:r>
            <a:r>
              <a:rPr lang="en-GB" sz="2800" b="1">
                <a:latin typeface="Century Gothic"/>
                <a:ea typeface="Century Gothic"/>
                <a:cs typeface="Century Gothic"/>
                <a:sym typeface="Century Gothic"/>
              </a:rPr>
              <a:t>___________________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_____________ </a:t>
            </a:r>
            <a:r>
              <a:rPr lang="en-GB" sz="2800">
                <a:latin typeface="Century Gothic"/>
                <a:ea typeface="Century Gothic"/>
                <a:cs typeface="Century Gothic"/>
                <a:sym typeface="Century Gothic"/>
              </a:rPr>
              <a:t>to the </a:t>
            </a:r>
            <a:r>
              <a:rPr lang="en-GB" sz="2800" b="1">
                <a:latin typeface="Century Gothic"/>
                <a:ea typeface="Century Gothic"/>
                <a:cs typeface="Century Gothic"/>
                <a:sym typeface="Century Gothic"/>
              </a:rPr>
              <a:t>_________________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____________________</a:t>
            </a:r>
            <a:r>
              <a:rPr lang="en-GB" sz="2800">
                <a:latin typeface="Century Gothic"/>
                <a:ea typeface="Century Gothic"/>
                <a:cs typeface="Century Gothic"/>
                <a:sym typeface="Century Gothic"/>
              </a:rPr>
              <a:t>, along the </a:t>
            </a:r>
            <a:r>
              <a:rPr lang="en-GB" sz="2800" b="1">
                <a:latin typeface="Century Gothic"/>
                <a:ea typeface="Century Gothic"/>
                <a:cs typeface="Century Gothic"/>
                <a:sym typeface="Century Gothic"/>
              </a:rPr>
              <a:t>_________________ </a:t>
            </a:r>
            <a:r>
              <a:rPr lang="en-GB" sz="2800">
                <a:latin typeface="Century Gothic"/>
                <a:ea typeface="Century Gothic"/>
                <a:cs typeface="Century Gothic"/>
                <a:sym typeface="Century Gothic"/>
              </a:rPr>
              <a:t>pathway.</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p:txBody>
      </p:sp>
      <p:pic>
        <p:nvPicPr>
          <p:cNvPr id="749" name="Google Shape;749;p85"/>
          <p:cNvPicPr preferRelativeResize="0"/>
          <p:nvPr/>
        </p:nvPicPr>
        <p:blipFill>
          <a:blip r:embed="rId4">
            <a:alphaModFix/>
          </a:blip>
          <a:stretch>
            <a:fillRect/>
          </a:stretch>
        </p:blipFill>
        <p:spPr>
          <a:xfrm>
            <a:off x="282950" y="1853328"/>
            <a:ext cx="8477575" cy="1334200"/>
          </a:xfrm>
          <a:prstGeom prst="rect">
            <a:avLst/>
          </a:prstGeom>
          <a:noFill/>
          <a:ln>
            <a:noFill/>
          </a:ln>
        </p:spPr>
      </p:pic>
      <p:sp>
        <p:nvSpPr>
          <p:cNvPr id="750" name="Google Shape;750;p85"/>
          <p:cNvSpPr txBox="1"/>
          <p:nvPr/>
        </p:nvSpPr>
        <p:spPr>
          <a:xfrm>
            <a:off x="6088575" y="1951625"/>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thermal </a:t>
            </a:r>
            <a:endParaRPr sz="3800" b="1">
              <a:solidFill>
                <a:srgbClr val="FFFFFF"/>
              </a:solidFill>
              <a:latin typeface="Century Gothic"/>
              <a:ea typeface="Century Gothic"/>
              <a:cs typeface="Century Gothic"/>
              <a:sym typeface="Century Gothic"/>
            </a:endParaRPr>
          </a:p>
        </p:txBody>
      </p:sp>
      <p:sp>
        <p:nvSpPr>
          <p:cNvPr id="751" name="Google Shape;751;p85"/>
          <p:cNvSpPr txBox="1"/>
          <p:nvPr/>
        </p:nvSpPr>
        <p:spPr>
          <a:xfrm>
            <a:off x="500475" y="1951625"/>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kinetic </a:t>
            </a:r>
            <a:endParaRPr sz="3800" b="1">
              <a:solidFill>
                <a:srgbClr val="FFFFFF"/>
              </a:solidFill>
              <a:latin typeface="Century Gothic"/>
              <a:ea typeface="Century Gothic"/>
              <a:cs typeface="Century Gothic"/>
              <a:sym typeface="Century Gothic"/>
            </a:endParaRPr>
          </a:p>
        </p:txBody>
      </p:sp>
      <p:sp>
        <p:nvSpPr>
          <p:cNvPr id="752" name="Google Shape;752;p85"/>
          <p:cNvSpPr txBox="1"/>
          <p:nvPr/>
        </p:nvSpPr>
        <p:spPr>
          <a:xfrm>
            <a:off x="3267288" y="2564400"/>
            <a:ext cx="25089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b="1">
                <a:solidFill>
                  <a:srgbClr val="FFFFFF"/>
                </a:solidFill>
                <a:latin typeface="Century Gothic"/>
                <a:ea typeface="Century Gothic"/>
                <a:cs typeface="Century Gothic"/>
                <a:sym typeface="Century Gothic"/>
              </a:rPr>
              <a:t>mechanical</a:t>
            </a:r>
            <a:endParaRPr sz="3100" b="1">
              <a:solidFill>
                <a:srgbClr val="FFFFFF"/>
              </a:solidFill>
              <a:latin typeface="Century Gothic"/>
              <a:ea typeface="Century Gothic"/>
              <a:cs typeface="Century Gothic"/>
              <a:sym typeface="Century Gothic"/>
            </a:endParaRPr>
          </a:p>
        </p:txBody>
      </p:sp>
      <p:sp>
        <p:nvSpPr>
          <p:cNvPr id="753" name="Google Shape;753;p85"/>
          <p:cNvSpPr txBox="1"/>
          <p:nvPr/>
        </p:nvSpPr>
        <p:spPr>
          <a:xfrm>
            <a:off x="5640500" y="3377850"/>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kinetic </a:t>
            </a:r>
            <a:endParaRPr sz="3800" b="1">
              <a:solidFill>
                <a:srgbClr val="FFFFFF"/>
              </a:solidFill>
              <a:latin typeface="Century Gothic"/>
              <a:ea typeface="Century Gothic"/>
              <a:cs typeface="Century Gothic"/>
              <a:sym typeface="Century Gothic"/>
            </a:endParaRPr>
          </a:p>
        </p:txBody>
      </p:sp>
      <p:sp>
        <p:nvSpPr>
          <p:cNvPr id="754" name="Google Shape;754;p85"/>
          <p:cNvSpPr txBox="1"/>
          <p:nvPr/>
        </p:nvSpPr>
        <p:spPr>
          <a:xfrm>
            <a:off x="2766025" y="4053425"/>
            <a:ext cx="143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car</a:t>
            </a:r>
            <a:endParaRPr sz="3500" b="1">
              <a:solidFill>
                <a:srgbClr val="FFFFFF"/>
              </a:solidFill>
              <a:latin typeface="Century Gothic"/>
              <a:ea typeface="Century Gothic"/>
              <a:cs typeface="Century Gothic"/>
              <a:sym typeface="Century Gothic"/>
            </a:endParaRPr>
          </a:p>
        </p:txBody>
      </p:sp>
      <p:sp>
        <p:nvSpPr>
          <p:cNvPr id="755" name="Google Shape;755;p85"/>
          <p:cNvSpPr txBox="1"/>
          <p:nvPr/>
        </p:nvSpPr>
        <p:spPr>
          <a:xfrm>
            <a:off x="6017475" y="4053425"/>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thermal </a:t>
            </a:r>
            <a:endParaRPr sz="3800" b="1">
              <a:solidFill>
                <a:srgbClr val="FFFFFF"/>
              </a:solidFill>
              <a:latin typeface="Century Gothic"/>
              <a:ea typeface="Century Gothic"/>
              <a:cs typeface="Century Gothic"/>
              <a:sym typeface="Century Gothic"/>
            </a:endParaRPr>
          </a:p>
        </p:txBody>
      </p:sp>
      <p:sp>
        <p:nvSpPr>
          <p:cNvPr id="756" name="Google Shape;756;p85"/>
          <p:cNvSpPr txBox="1"/>
          <p:nvPr/>
        </p:nvSpPr>
        <p:spPr>
          <a:xfrm>
            <a:off x="2370950" y="4688100"/>
            <a:ext cx="34053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surroundings</a:t>
            </a:r>
            <a:endParaRPr sz="3800" b="1">
              <a:solidFill>
                <a:srgbClr val="FFFFFF"/>
              </a:solidFill>
              <a:latin typeface="Century Gothic"/>
              <a:ea typeface="Century Gothic"/>
              <a:cs typeface="Century Gothic"/>
              <a:sym typeface="Century Gothic"/>
            </a:endParaRPr>
          </a:p>
        </p:txBody>
      </p:sp>
      <p:sp>
        <p:nvSpPr>
          <p:cNvPr id="757" name="Google Shape;757;p85"/>
          <p:cNvSpPr txBox="1"/>
          <p:nvPr/>
        </p:nvSpPr>
        <p:spPr>
          <a:xfrm>
            <a:off x="500463" y="5322775"/>
            <a:ext cx="25089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b="1">
                <a:solidFill>
                  <a:srgbClr val="FFFFFF"/>
                </a:solidFill>
                <a:latin typeface="Century Gothic"/>
                <a:ea typeface="Century Gothic"/>
                <a:cs typeface="Century Gothic"/>
                <a:sym typeface="Century Gothic"/>
              </a:rPr>
              <a:t>mechanical</a:t>
            </a:r>
            <a:endParaRPr sz="31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Effect transition="in" filter="fade">
                                      <p:cBhvr>
                                        <p:cTn id="7" dur="1000"/>
                                        <p:tgtEl>
                                          <p:spTgt spid="751"/>
                                        </p:tgtEl>
                                      </p:cBhvr>
                                    </p:animEffect>
                                  </p:childTnLst>
                                </p:cTn>
                              </p:par>
                              <p:par>
                                <p:cTn id="8" presetID="10" presetClass="entr" presetSubtype="0" fill="hold" nodeType="withEffect">
                                  <p:stCondLst>
                                    <p:cond delay="0"/>
                                  </p:stCondLst>
                                  <p:childTnLst>
                                    <p:set>
                                      <p:cBhvr>
                                        <p:cTn id="9" dur="1" fill="hold">
                                          <p:stCondLst>
                                            <p:cond delay="0"/>
                                          </p:stCondLst>
                                        </p:cTn>
                                        <p:tgtEl>
                                          <p:spTgt spid="753"/>
                                        </p:tgtEl>
                                        <p:attrNameLst>
                                          <p:attrName>style.visibility</p:attrName>
                                        </p:attrNameLst>
                                      </p:cBhvr>
                                      <p:to>
                                        <p:strVal val="visible"/>
                                      </p:to>
                                    </p:set>
                                    <p:animEffect transition="in" filter="fade">
                                      <p:cBhvr>
                                        <p:cTn id="10" dur="1000"/>
                                        <p:tgtEl>
                                          <p:spTgt spid="753"/>
                                        </p:tgtEl>
                                      </p:cBhvr>
                                    </p:animEffect>
                                  </p:childTnLst>
                                </p:cTn>
                              </p:par>
                              <p:par>
                                <p:cTn id="11" presetID="10" presetClass="entr" presetSubtype="0" fill="hold" nodeType="withEffect">
                                  <p:stCondLst>
                                    <p:cond delay="0"/>
                                  </p:stCondLst>
                                  <p:childTnLst>
                                    <p:set>
                                      <p:cBhvr>
                                        <p:cTn id="12" dur="1" fill="hold">
                                          <p:stCondLst>
                                            <p:cond delay="0"/>
                                          </p:stCondLst>
                                        </p:cTn>
                                        <p:tgtEl>
                                          <p:spTgt spid="754"/>
                                        </p:tgtEl>
                                        <p:attrNameLst>
                                          <p:attrName>style.visibility</p:attrName>
                                        </p:attrNameLst>
                                      </p:cBhvr>
                                      <p:to>
                                        <p:strVal val="visible"/>
                                      </p:to>
                                    </p:set>
                                    <p:animEffect transition="in" filter="fade">
                                      <p:cBhvr>
                                        <p:cTn id="13" dur="1000"/>
                                        <p:tgtEl>
                                          <p:spTgt spid="7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55"/>
                                        </p:tgtEl>
                                        <p:attrNameLst>
                                          <p:attrName>style.visibility</p:attrName>
                                        </p:attrNameLst>
                                      </p:cBhvr>
                                      <p:to>
                                        <p:strVal val="visible"/>
                                      </p:to>
                                    </p:set>
                                    <p:animEffect transition="in" filter="fade">
                                      <p:cBhvr>
                                        <p:cTn id="18" dur="1000"/>
                                        <p:tgtEl>
                                          <p:spTgt spid="755"/>
                                        </p:tgtEl>
                                      </p:cBhvr>
                                    </p:animEffect>
                                  </p:childTnLst>
                                </p:cTn>
                              </p:par>
                              <p:par>
                                <p:cTn id="19" presetID="10" presetClass="entr" presetSubtype="0" fill="hold" nodeType="withEffect">
                                  <p:stCondLst>
                                    <p:cond delay="0"/>
                                  </p:stCondLst>
                                  <p:childTnLst>
                                    <p:set>
                                      <p:cBhvr>
                                        <p:cTn id="20" dur="1" fill="hold">
                                          <p:stCondLst>
                                            <p:cond delay="0"/>
                                          </p:stCondLst>
                                        </p:cTn>
                                        <p:tgtEl>
                                          <p:spTgt spid="756"/>
                                        </p:tgtEl>
                                        <p:attrNameLst>
                                          <p:attrName>style.visibility</p:attrName>
                                        </p:attrNameLst>
                                      </p:cBhvr>
                                      <p:to>
                                        <p:strVal val="visible"/>
                                      </p:to>
                                    </p:set>
                                    <p:animEffect transition="in" filter="fade">
                                      <p:cBhvr>
                                        <p:cTn id="21" dur="1000"/>
                                        <p:tgtEl>
                                          <p:spTgt spid="756"/>
                                        </p:tgtEl>
                                      </p:cBhvr>
                                    </p:animEffect>
                                  </p:childTnLst>
                                </p:cTn>
                              </p:par>
                              <p:par>
                                <p:cTn id="22" presetID="10" presetClass="entr" presetSubtype="0" fill="hold" nodeType="withEffect">
                                  <p:stCondLst>
                                    <p:cond delay="0"/>
                                  </p:stCondLst>
                                  <p:childTnLst>
                                    <p:set>
                                      <p:cBhvr>
                                        <p:cTn id="23" dur="1" fill="hold">
                                          <p:stCondLst>
                                            <p:cond delay="0"/>
                                          </p:stCondLst>
                                        </p:cTn>
                                        <p:tgtEl>
                                          <p:spTgt spid="750"/>
                                        </p:tgtEl>
                                        <p:attrNameLst>
                                          <p:attrName>style.visibility</p:attrName>
                                        </p:attrNameLst>
                                      </p:cBhvr>
                                      <p:to>
                                        <p:strVal val="visible"/>
                                      </p:to>
                                    </p:set>
                                    <p:animEffect transition="in" filter="fade">
                                      <p:cBhvr>
                                        <p:cTn id="24" dur="1000"/>
                                        <p:tgtEl>
                                          <p:spTgt spid="75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52"/>
                                        </p:tgtEl>
                                        <p:attrNameLst>
                                          <p:attrName>style.visibility</p:attrName>
                                        </p:attrNameLst>
                                      </p:cBhvr>
                                      <p:to>
                                        <p:strVal val="visible"/>
                                      </p:to>
                                    </p:set>
                                    <p:animEffect transition="in" filter="fade">
                                      <p:cBhvr>
                                        <p:cTn id="29" dur="1000"/>
                                        <p:tgtEl>
                                          <p:spTgt spid="752"/>
                                        </p:tgtEl>
                                      </p:cBhvr>
                                    </p:animEffect>
                                  </p:childTnLst>
                                </p:cTn>
                              </p:par>
                              <p:par>
                                <p:cTn id="30" presetID="10" presetClass="entr" presetSubtype="0" fill="hold" nodeType="withEffect">
                                  <p:stCondLst>
                                    <p:cond delay="0"/>
                                  </p:stCondLst>
                                  <p:childTnLst>
                                    <p:set>
                                      <p:cBhvr>
                                        <p:cTn id="31" dur="1" fill="hold">
                                          <p:stCondLst>
                                            <p:cond delay="0"/>
                                          </p:stCondLst>
                                        </p:cTn>
                                        <p:tgtEl>
                                          <p:spTgt spid="757"/>
                                        </p:tgtEl>
                                        <p:attrNameLst>
                                          <p:attrName>style.visibility</p:attrName>
                                        </p:attrNameLst>
                                      </p:cBhvr>
                                      <p:to>
                                        <p:strVal val="visible"/>
                                      </p:to>
                                    </p:set>
                                    <p:animEffect transition="in" filter="fade">
                                      <p:cBhvr>
                                        <p:cTn id="32" dur="1000"/>
                                        <p:tgtEl>
                                          <p:spTgt spid="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18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Potential Difference, Current and Resistance (pg 44)</a:t>
            </a:r>
            <a:endParaRPr sz="3200">
              <a:latin typeface="Century Gothic"/>
              <a:ea typeface="Century Gothic"/>
              <a:cs typeface="Century Gothic"/>
              <a:sym typeface="Century Gothic"/>
            </a:endParaRPr>
          </a:p>
        </p:txBody>
      </p:sp>
      <p:sp>
        <p:nvSpPr>
          <p:cNvPr id="1698" name="Google Shape;1698;p18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startAt="5"/>
            </a:pPr>
            <a:r>
              <a:rPr lang="en-GB" sz="2400">
                <a:latin typeface="Century Gothic"/>
                <a:ea typeface="Century Gothic"/>
                <a:cs typeface="Century Gothic"/>
                <a:sym typeface="Century Gothic"/>
              </a:rPr>
              <a:t>The potential difference across a woman when she is struck by lightning is 33 MV and the resistance of a human being is around 1 kΩ. What current flows through the woman?</a:t>
            </a:r>
            <a:endParaRPr sz="2400">
              <a:latin typeface="Century Gothic"/>
              <a:ea typeface="Century Gothic"/>
              <a:cs typeface="Century Gothic"/>
              <a:sym typeface="Century Gothic"/>
            </a:endParaRPr>
          </a:p>
          <a:p>
            <a:pPr marL="13716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Conversion: 33 MV = 33 000 000 V</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Conversion: 1kΩ = 1000 Ω</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I = V ÷ R</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I = 33 000 000 ÷ 1000</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I = 33 000 A</a:t>
            </a:r>
            <a:endParaRPr sz="240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8">
                                            <p:txEl>
                                              <p:pRg st="0" end="0"/>
                                            </p:txEl>
                                          </p:spTgt>
                                        </p:tgtEl>
                                        <p:attrNameLst>
                                          <p:attrName>style.visibility</p:attrName>
                                        </p:attrNameLst>
                                      </p:cBhvr>
                                      <p:to>
                                        <p:strVal val="visible"/>
                                      </p:to>
                                    </p:set>
                                    <p:animEffect transition="in" filter="fade">
                                      <p:cBhvr>
                                        <p:cTn id="7" dur="1000"/>
                                        <p:tgtEl>
                                          <p:spTgt spid="1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8">
                                            <p:txEl>
                                              <p:pRg st="1" end="1"/>
                                            </p:txEl>
                                          </p:spTgt>
                                        </p:tgtEl>
                                        <p:attrNameLst>
                                          <p:attrName>style.visibility</p:attrName>
                                        </p:attrNameLst>
                                      </p:cBhvr>
                                      <p:to>
                                        <p:strVal val="visible"/>
                                      </p:to>
                                    </p:set>
                                    <p:animEffect transition="in" filter="fade">
                                      <p:cBhvr>
                                        <p:cTn id="12" dur="1000"/>
                                        <p:tgtEl>
                                          <p:spTgt spid="16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8">
                                            <p:txEl>
                                              <p:pRg st="2" end="2"/>
                                            </p:txEl>
                                          </p:spTgt>
                                        </p:tgtEl>
                                        <p:attrNameLst>
                                          <p:attrName>style.visibility</p:attrName>
                                        </p:attrNameLst>
                                      </p:cBhvr>
                                      <p:to>
                                        <p:strVal val="visible"/>
                                      </p:to>
                                    </p:set>
                                    <p:animEffect transition="in" filter="fade">
                                      <p:cBhvr>
                                        <p:cTn id="17" dur="1000"/>
                                        <p:tgtEl>
                                          <p:spTgt spid="16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8">
                                            <p:txEl>
                                              <p:pRg st="3" end="3"/>
                                            </p:txEl>
                                          </p:spTgt>
                                        </p:tgtEl>
                                        <p:attrNameLst>
                                          <p:attrName>style.visibility</p:attrName>
                                        </p:attrNameLst>
                                      </p:cBhvr>
                                      <p:to>
                                        <p:strVal val="visible"/>
                                      </p:to>
                                    </p:set>
                                    <p:animEffect transition="in" filter="fade">
                                      <p:cBhvr>
                                        <p:cTn id="22" dur="1000"/>
                                        <p:tgtEl>
                                          <p:spTgt spid="16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98">
                                            <p:txEl>
                                              <p:pRg st="4" end="4"/>
                                            </p:txEl>
                                          </p:spTgt>
                                        </p:tgtEl>
                                        <p:attrNameLst>
                                          <p:attrName>style.visibility</p:attrName>
                                        </p:attrNameLst>
                                      </p:cBhvr>
                                      <p:to>
                                        <p:strVal val="visible"/>
                                      </p:to>
                                    </p:set>
                                    <p:animEffect transition="in" filter="fade">
                                      <p:cBhvr>
                                        <p:cTn id="27" dur="1000"/>
                                        <p:tgtEl>
                                          <p:spTgt spid="16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98">
                                            <p:txEl>
                                              <p:pRg st="5" end="5"/>
                                            </p:txEl>
                                          </p:spTgt>
                                        </p:tgtEl>
                                        <p:attrNameLst>
                                          <p:attrName>style.visibility</p:attrName>
                                        </p:attrNameLst>
                                      </p:cBhvr>
                                      <p:to>
                                        <p:strVal val="visible"/>
                                      </p:to>
                                    </p:set>
                                    <p:animEffect transition="in" filter="fade">
                                      <p:cBhvr>
                                        <p:cTn id="32" dur="1000"/>
                                        <p:tgtEl>
                                          <p:spTgt spid="16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18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Ohmic and Non-Ohmic Conductors (pg 45)</a:t>
            </a:r>
            <a:endParaRPr sz="3300">
              <a:latin typeface="Century Gothic"/>
              <a:ea typeface="Century Gothic"/>
              <a:cs typeface="Century Gothic"/>
              <a:sym typeface="Century Gothic"/>
            </a:endParaRPr>
          </a:p>
        </p:txBody>
      </p:sp>
      <p:sp>
        <p:nvSpPr>
          <p:cNvPr id="1704" name="Google Shape;1704;p18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The V=IR equations only works with ohmic conductors. What is an ohmic conductor?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Give 2 examples of ohmic conductors?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For an ohmic conductor at a fixed temperature, the current is directly proportional to the potential difference. What does this mean?</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a non ohmic conductor?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Give 2 examples of non ohmic conductors.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resistance of a filament lamp if more current is added?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a diode?</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does it work?</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18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Ohmic and Non-Ohmic Conductors (pg 45)</a:t>
            </a:r>
            <a:endParaRPr sz="3600">
              <a:latin typeface="Century Gothic"/>
              <a:ea typeface="Century Gothic"/>
              <a:cs typeface="Century Gothic"/>
              <a:sym typeface="Century Gothic"/>
            </a:endParaRPr>
          </a:p>
        </p:txBody>
      </p:sp>
      <p:sp>
        <p:nvSpPr>
          <p:cNvPr id="1710" name="Google Shape;1710;p18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The V=IR equations only works with </a:t>
            </a:r>
            <a:r>
              <a:rPr lang="en-GB" sz="2000" dirty="0" err="1">
                <a:latin typeface="Century Gothic"/>
                <a:ea typeface="Century Gothic"/>
                <a:cs typeface="Century Gothic"/>
                <a:sym typeface="Century Gothic"/>
              </a:rPr>
              <a:t>ohmic</a:t>
            </a:r>
            <a:r>
              <a:rPr lang="en-GB" sz="2000" dirty="0">
                <a:latin typeface="Century Gothic"/>
                <a:ea typeface="Century Gothic"/>
                <a:cs typeface="Century Gothic"/>
                <a:sym typeface="Century Gothic"/>
              </a:rPr>
              <a:t> conductors. What is an </a:t>
            </a:r>
            <a:r>
              <a:rPr lang="en-GB" sz="2000" dirty="0" err="1">
                <a:latin typeface="Century Gothic"/>
                <a:ea typeface="Century Gothic"/>
                <a:cs typeface="Century Gothic"/>
                <a:sym typeface="Century Gothic"/>
              </a:rPr>
              <a:t>ohmic</a:t>
            </a:r>
            <a:r>
              <a:rPr lang="en-GB" sz="2000" dirty="0">
                <a:latin typeface="Century Gothic"/>
                <a:ea typeface="Century Gothic"/>
                <a:cs typeface="Century Gothic"/>
                <a:sym typeface="Century Gothic"/>
              </a:rPr>
              <a:t> conductor?</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An </a:t>
            </a:r>
            <a:r>
              <a:rPr lang="en-GB" sz="2400" b="1" dirty="0" err="1">
                <a:solidFill>
                  <a:srgbClr val="FF0000"/>
                </a:solidFill>
                <a:latin typeface="Century Gothic"/>
                <a:ea typeface="Century Gothic"/>
                <a:cs typeface="Century Gothic"/>
                <a:sym typeface="Century Gothic"/>
              </a:rPr>
              <a:t>ohmic</a:t>
            </a:r>
            <a:r>
              <a:rPr lang="en-GB" sz="2400" b="1" dirty="0">
                <a:solidFill>
                  <a:srgbClr val="FF0000"/>
                </a:solidFill>
                <a:latin typeface="Century Gothic"/>
                <a:ea typeface="Century Gothic"/>
                <a:cs typeface="Century Gothic"/>
                <a:sym typeface="Century Gothic"/>
              </a:rPr>
              <a:t> conductor has a constant resistance, as long as their temperature does not change</a:t>
            </a:r>
            <a:endParaRPr sz="24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Give 2 examples of </a:t>
            </a:r>
            <a:r>
              <a:rPr lang="en-GB" sz="2000" dirty="0" err="1">
                <a:latin typeface="Century Gothic"/>
                <a:ea typeface="Century Gothic"/>
                <a:cs typeface="Century Gothic"/>
                <a:sym typeface="Century Gothic"/>
              </a:rPr>
              <a:t>ohmic</a:t>
            </a:r>
            <a:r>
              <a:rPr lang="en-GB" sz="2000" dirty="0">
                <a:latin typeface="Century Gothic"/>
                <a:ea typeface="Century Gothic"/>
                <a:cs typeface="Century Gothic"/>
                <a:sym typeface="Century Gothic"/>
              </a:rPr>
              <a:t> conductors.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Wires and resistors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For an </a:t>
            </a:r>
            <a:r>
              <a:rPr lang="en-GB" sz="2000" dirty="0" err="1">
                <a:latin typeface="Century Gothic"/>
                <a:ea typeface="Century Gothic"/>
                <a:cs typeface="Century Gothic"/>
                <a:sym typeface="Century Gothic"/>
              </a:rPr>
              <a:t>ohmic</a:t>
            </a:r>
            <a:r>
              <a:rPr lang="en-GB" sz="2000" dirty="0">
                <a:latin typeface="Century Gothic"/>
                <a:ea typeface="Century Gothic"/>
                <a:cs typeface="Century Gothic"/>
                <a:sym typeface="Century Gothic"/>
              </a:rPr>
              <a:t> conductor at a fixed temperature, the current is directly proportional to the potential difference. What does this mean?</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This means that if you double the potential difference across the </a:t>
            </a:r>
            <a:r>
              <a:rPr lang="en-GB" sz="2400" b="1" dirty="0" err="1">
                <a:solidFill>
                  <a:srgbClr val="FF0000"/>
                </a:solidFill>
                <a:latin typeface="Century Gothic"/>
                <a:ea typeface="Century Gothic"/>
                <a:cs typeface="Century Gothic"/>
                <a:sym typeface="Century Gothic"/>
              </a:rPr>
              <a:t>ohmic</a:t>
            </a:r>
            <a:r>
              <a:rPr lang="en-GB" sz="2400" b="1" dirty="0">
                <a:solidFill>
                  <a:srgbClr val="FF0000"/>
                </a:solidFill>
                <a:latin typeface="Century Gothic"/>
                <a:ea typeface="Century Gothic"/>
                <a:cs typeface="Century Gothic"/>
                <a:sym typeface="Century Gothic"/>
              </a:rPr>
              <a:t> conductor, the current will also double</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a non </a:t>
            </a:r>
            <a:r>
              <a:rPr lang="en-GB" sz="2000" dirty="0" err="1">
                <a:latin typeface="Century Gothic"/>
                <a:ea typeface="Century Gothic"/>
                <a:cs typeface="Century Gothic"/>
                <a:sym typeface="Century Gothic"/>
              </a:rPr>
              <a:t>ohmic</a:t>
            </a:r>
            <a:r>
              <a:rPr lang="en-GB" sz="2000" dirty="0">
                <a:latin typeface="Century Gothic"/>
                <a:ea typeface="Century Gothic"/>
                <a:cs typeface="Century Gothic"/>
                <a:sym typeface="Century Gothic"/>
              </a:rPr>
              <a:t> conductor?</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A component which has a changing resistance</a:t>
            </a:r>
            <a:endParaRPr sz="20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0">
                                            <p:txEl>
                                              <p:pRg st="0" end="0"/>
                                            </p:txEl>
                                          </p:spTgt>
                                        </p:tgtEl>
                                        <p:attrNameLst>
                                          <p:attrName>style.visibility</p:attrName>
                                        </p:attrNameLst>
                                      </p:cBhvr>
                                      <p:to>
                                        <p:strVal val="visible"/>
                                      </p:to>
                                    </p:set>
                                    <p:animEffect transition="in" filter="fade">
                                      <p:cBhvr>
                                        <p:cTn id="7" dur="1000"/>
                                        <p:tgtEl>
                                          <p:spTgt spid="17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0">
                                            <p:txEl>
                                              <p:pRg st="1" end="1"/>
                                            </p:txEl>
                                          </p:spTgt>
                                        </p:tgtEl>
                                        <p:attrNameLst>
                                          <p:attrName>style.visibility</p:attrName>
                                        </p:attrNameLst>
                                      </p:cBhvr>
                                      <p:to>
                                        <p:strVal val="visible"/>
                                      </p:to>
                                    </p:set>
                                    <p:animEffect transition="in" filter="fade">
                                      <p:cBhvr>
                                        <p:cTn id="12" dur="1000"/>
                                        <p:tgtEl>
                                          <p:spTgt spid="17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10">
                                            <p:txEl>
                                              <p:pRg st="2" end="2"/>
                                            </p:txEl>
                                          </p:spTgt>
                                        </p:tgtEl>
                                        <p:attrNameLst>
                                          <p:attrName>style.visibility</p:attrName>
                                        </p:attrNameLst>
                                      </p:cBhvr>
                                      <p:to>
                                        <p:strVal val="visible"/>
                                      </p:to>
                                    </p:set>
                                    <p:animEffect transition="in" filter="fade">
                                      <p:cBhvr>
                                        <p:cTn id="17" dur="1000"/>
                                        <p:tgtEl>
                                          <p:spTgt spid="17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0">
                                            <p:txEl>
                                              <p:pRg st="3" end="3"/>
                                            </p:txEl>
                                          </p:spTgt>
                                        </p:tgtEl>
                                        <p:attrNameLst>
                                          <p:attrName>style.visibility</p:attrName>
                                        </p:attrNameLst>
                                      </p:cBhvr>
                                      <p:to>
                                        <p:strVal val="visible"/>
                                      </p:to>
                                    </p:set>
                                    <p:animEffect transition="in" filter="fade">
                                      <p:cBhvr>
                                        <p:cTn id="22" dur="1000"/>
                                        <p:tgtEl>
                                          <p:spTgt spid="17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10">
                                            <p:txEl>
                                              <p:pRg st="4" end="4"/>
                                            </p:txEl>
                                          </p:spTgt>
                                        </p:tgtEl>
                                        <p:attrNameLst>
                                          <p:attrName>style.visibility</p:attrName>
                                        </p:attrNameLst>
                                      </p:cBhvr>
                                      <p:to>
                                        <p:strVal val="visible"/>
                                      </p:to>
                                    </p:set>
                                    <p:animEffect transition="in" filter="fade">
                                      <p:cBhvr>
                                        <p:cTn id="27" dur="1000"/>
                                        <p:tgtEl>
                                          <p:spTgt spid="17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14"/>
        <p:cNvGrpSpPr/>
        <p:nvPr/>
      </p:nvGrpSpPr>
      <p:grpSpPr>
        <a:xfrm>
          <a:off x="0" y="0"/>
          <a:ext cx="0" cy="0"/>
          <a:chOff x="0" y="0"/>
          <a:chExt cx="0" cy="0"/>
        </a:xfrm>
      </p:grpSpPr>
      <p:sp>
        <p:nvSpPr>
          <p:cNvPr id="1715" name="Google Shape;1715;p18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Ohmic and Non-Ohmic Conductors (pg 45)</a:t>
            </a:r>
            <a:endParaRPr sz="3600">
              <a:latin typeface="Century Gothic"/>
              <a:ea typeface="Century Gothic"/>
              <a:cs typeface="Century Gothic"/>
              <a:sym typeface="Century Gothic"/>
            </a:endParaRPr>
          </a:p>
        </p:txBody>
      </p:sp>
      <p:sp>
        <p:nvSpPr>
          <p:cNvPr id="1716" name="Google Shape;1716;p18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Give 2 examples of non </a:t>
            </a:r>
            <a:r>
              <a:rPr lang="en-GB" sz="2000" dirty="0" err="1">
                <a:latin typeface="Century Gothic"/>
                <a:ea typeface="Century Gothic"/>
                <a:cs typeface="Century Gothic"/>
                <a:sym typeface="Century Gothic"/>
              </a:rPr>
              <a:t>ohmic</a:t>
            </a:r>
            <a:r>
              <a:rPr lang="en-GB" sz="2000" dirty="0">
                <a:latin typeface="Century Gothic"/>
                <a:ea typeface="Century Gothic"/>
                <a:cs typeface="Century Gothic"/>
                <a:sym typeface="Century Gothic"/>
              </a:rPr>
              <a:t> conductors.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Filament lamp and diode</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What happens to the resistance of a filament lamp if more current is added?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filament will heat up as more current goes through it. This makes the temperature on the filament increase. The increase in temperature makes the resistance greater</a:t>
            </a:r>
            <a:r>
              <a:rPr lang="en-GB" sz="2000" dirty="0">
                <a:latin typeface="Century Gothic"/>
                <a:ea typeface="Century Gothic"/>
                <a:cs typeface="Century Gothic"/>
                <a:sym typeface="Century Gothic"/>
              </a:rPr>
              <a:t>.</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What is a diode?</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 component which only lets current flow through it in one direction</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How does it work?</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It has a very high resistance in the reverse direction which stops the current from flowing.</a:t>
            </a:r>
            <a:endParaRPr sz="20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6">
                                            <p:txEl>
                                              <p:pRg st="0" end="0"/>
                                            </p:txEl>
                                          </p:spTgt>
                                        </p:tgtEl>
                                        <p:attrNameLst>
                                          <p:attrName>style.visibility</p:attrName>
                                        </p:attrNameLst>
                                      </p:cBhvr>
                                      <p:to>
                                        <p:strVal val="visible"/>
                                      </p:to>
                                    </p:set>
                                    <p:animEffect transition="in" filter="fade">
                                      <p:cBhvr>
                                        <p:cTn id="7" dur="1000"/>
                                        <p:tgtEl>
                                          <p:spTgt spid="17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6">
                                            <p:txEl>
                                              <p:pRg st="1" end="1"/>
                                            </p:txEl>
                                          </p:spTgt>
                                        </p:tgtEl>
                                        <p:attrNameLst>
                                          <p:attrName>style.visibility</p:attrName>
                                        </p:attrNameLst>
                                      </p:cBhvr>
                                      <p:to>
                                        <p:strVal val="visible"/>
                                      </p:to>
                                    </p:set>
                                    <p:animEffect transition="in" filter="fade">
                                      <p:cBhvr>
                                        <p:cTn id="12" dur="1000"/>
                                        <p:tgtEl>
                                          <p:spTgt spid="17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16">
                                            <p:txEl>
                                              <p:pRg st="2" end="2"/>
                                            </p:txEl>
                                          </p:spTgt>
                                        </p:tgtEl>
                                        <p:attrNameLst>
                                          <p:attrName>style.visibility</p:attrName>
                                        </p:attrNameLst>
                                      </p:cBhvr>
                                      <p:to>
                                        <p:strVal val="visible"/>
                                      </p:to>
                                    </p:set>
                                    <p:animEffect transition="in" filter="fade">
                                      <p:cBhvr>
                                        <p:cTn id="17" dur="1000"/>
                                        <p:tgtEl>
                                          <p:spTgt spid="17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16">
                                            <p:txEl>
                                              <p:pRg st="3" end="3"/>
                                            </p:txEl>
                                          </p:spTgt>
                                        </p:tgtEl>
                                        <p:attrNameLst>
                                          <p:attrName>style.visibility</p:attrName>
                                        </p:attrNameLst>
                                      </p:cBhvr>
                                      <p:to>
                                        <p:strVal val="visible"/>
                                      </p:to>
                                    </p:set>
                                    <p:animEffect transition="in" filter="fade">
                                      <p:cBhvr>
                                        <p:cTn id="22" dur="1000"/>
                                        <p:tgtEl>
                                          <p:spTgt spid="17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16">
                                            <p:txEl>
                                              <p:pRg st="4" end="4"/>
                                            </p:txEl>
                                          </p:spTgt>
                                        </p:tgtEl>
                                        <p:attrNameLst>
                                          <p:attrName>style.visibility</p:attrName>
                                        </p:attrNameLst>
                                      </p:cBhvr>
                                      <p:to>
                                        <p:strVal val="visible"/>
                                      </p:to>
                                    </p:set>
                                    <p:animEffect transition="in" filter="fade">
                                      <p:cBhvr>
                                        <p:cTn id="27" dur="1000"/>
                                        <p:tgtEl>
                                          <p:spTgt spid="17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18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Resistance of a Wire (RP) (pg 46)</a:t>
            </a:r>
            <a:endParaRPr sz="3600">
              <a:latin typeface="Century Gothic"/>
              <a:ea typeface="Century Gothic"/>
              <a:cs typeface="Century Gothic"/>
              <a:sym typeface="Century Gothic"/>
            </a:endParaRPr>
          </a:p>
        </p:txBody>
      </p:sp>
      <p:sp>
        <p:nvSpPr>
          <p:cNvPr id="1722" name="Google Shape;1722;p18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do we tape down the wire?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do we use to measure the current and potential difference?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do we stop at 30cm?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is it important to make sure the wire is taut (kept flat)?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resistance as the length of wire gets shorter?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calculate the resistance?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do we disconnect the circuit during the experiment? </a:t>
            </a:r>
            <a:endParaRPr>
              <a:latin typeface="Century Gothic"/>
              <a:ea typeface="Century Gothic"/>
              <a:cs typeface="Century Gothic"/>
              <a:sym typeface="Century Gothic"/>
            </a:endParaRPr>
          </a:p>
        </p:txBody>
      </p:sp>
      <p:pic>
        <p:nvPicPr>
          <p:cNvPr id="1723" name="Google Shape;1723;p188" descr="Mr Habgood shows you how to measure the resistance of a wire when you change its length." title="Resistance of a Wire - GCSE Science Required Practical">
            <a:hlinkClick r:id="rId4"/>
          </p:cNvPr>
          <p:cNvPicPr preferRelativeResize="0"/>
          <p:nvPr/>
        </p:nvPicPr>
        <p:blipFill>
          <a:blip r:embed="rId5">
            <a:alphaModFix/>
          </a:blip>
          <a:stretch>
            <a:fillRect/>
          </a:stretch>
        </p:blipFill>
        <p:spPr>
          <a:xfrm>
            <a:off x="7078225" y="5308675"/>
            <a:ext cx="2065775" cy="1549325"/>
          </a:xfrm>
          <a:prstGeom prst="rect">
            <a:avLst/>
          </a:prstGeom>
          <a:noFill/>
          <a:ln>
            <a:noFill/>
          </a:ln>
        </p:spPr>
      </p:pic>
    </p:spTree>
    <p:custDataLst>
      <p:tags r:id="rId1"/>
    </p:custData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8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Resistance of a Wire (RP) (pg 46)</a:t>
            </a:r>
            <a:endParaRPr sz="3600">
              <a:latin typeface="Century Gothic"/>
              <a:ea typeface="Century Gothic"/>
              <a:cs typeface="Century Gothic"/>
              <a:sym typeface="Century Gothic"/>
            </a:endParaRPr>
          </a:p>
        </p:txBody>
      </p:sp>
      <p:sp>
        <p:nvSpPr>
          <p:cNvPr id="1729" name="Google Shape;1729;p18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 we tape down the wire? </a:t>
            </a:r>
            <a:br>
              <a:rPr lang="en-GB" sz="20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To hold it in place</a:t>
            </a:r>
            <a:endParaRPr sz="28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do we use to measure the current and potential difference?</a:t>
            </a:r>
            <a:br>
              <a:rPr lang="en-GB" sz="20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We use an ammeter to measure current, a voltmeter to measure potential difference </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 we stop at 30cm? </a:t>
            </a:r>
            <a:br>
              <a:rPr lang="en-GB" sz="20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A shorter wire would have a resistance which is small. This means the current would increase and the wire will become very hot. This increase in temperature will affect our results.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is it important to make sure the wire is taut (kept flat)? </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So we can measure the length accurately and not introduce errors</a:t>
            </a:r>
            <a:endParaRPr sz="2000" dirty="0">
              <a:latin typeface="Century Gothic"/>
              <a:ea typeface="Century Gothic"/>
              <a:cs typeface="Century Gothic"/>
              <a:sym typeface="Century Gothic"/>
            </a:endParaRPr>
          </a:p>
          <a:p>
            <a:pPr marL="45720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9">
                                            <p:txEl>
                                              <p:pRg st="0" end="0"/>
                                            </p:txEl>
                                          </p:spTgt>
                                        </p:tgtEl>
                                        <p:attrNameLst>
                                          <p:attrName>style.visibility</p:attrName>
                                        </p:attrNameLst>
                                      </p:cBhvr>
                                      <p:to>
                                        <p:strVal val="visible"/>
                                      </p:to>
                                    </p:set>
                                    <p:animEffect transition="in" filter="fade">
                                      <p:cBhvr>
                                        <p:cTn id="7" dur="1000"/>
                                        <p:tgtEl>
                                          <p:spTgt spid="17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29">
                                            <p:txEl>
                                              <p:pRg st="1" end="1"/>
                                            </p:txEl>
                                          </p:spTgt>
                                        </p:tgtEl>
                                        <p:attrNameLst>
                                          <p:attrName>style.visibility</p:attrName>
                                        </p:attrNameLst>
                                      </p:cBhvr>
                                      <p:to>
                                        <p:strVal val="visible"/>
                                      </p:to>
                                    </p:set>
                                    <p:animEffect transition="in" filter="fade">
                                      <p:cBhvr>
                                        <p:cTn id="12" dur="1000"/>
                                        <p:tgtEl>
                                          <p:spTgt spid="17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29">
                                            <p:txEl>
                                              <p:pRg st="2" end="2"/>
                                            </p:txEl>
                                          </p:spTgt>
                                        </p:tgtEl>
                                        <p:attrNameLst>
                                          <p:attrName>style.visibility</p:attrName>
                                        </p:attrNameLst>
                                      </p:cBhvr>
                                      <p:to>
                                        <p:strVal val="visible"/>
                                      </p:to>
                                    </p:set>
                                    <p:animEffect transition="in" filter="fade">
                                      <p:cBhvr>
                                        <p:cTn id="17" dur="1000"/>
                                        <p:tgtEl>
                                          <p:spTgt spid="17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9">
                                            <p:txEl>
                                              <p:pRg st="3" end="3"/>
                                            </p:txEl>
                                          </p:spTgt>
                                        </p:tgtEl>
                                        <p:attrNameLst>
                                          <p:attrName>style.visibility</p:attrName>
                                        </p:attrNameLst>
                                      </p:cBhvr>
                                      <p:to>
                                        <p:strVal val="visible"/>
                                      </p:to>
                                    </p:set>
                                    <p:animEffect transition="in" filter="fade">
                                      <p:cBhvr>
                                        <p:cTn id="22" dur="1000"/>
                                        <p:tgtEl>
                                          <p:spTgt spid="17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29">
                                            <p:txEl>
                                              <p:pRg st="4" end="4"/>
                                            </p:txEl>
                                          </p:spTgt>
                                        </p:tgtEl>
                                        <p:attrNameLst>
                                          <p:attrName>style.visibility</p:attrName>
                                        </p:attrNameLst>
                                      </p:cBhvr>
                                      <p:to>
                                        <p:strVal val="visible"/>
                                      </p:to>
                                    </p:set>
                                    <p:animEffect transition="in" filter="fade">
                                      <p:cBhvr>
                                        <p:cTn id="27" dur="1000"/>
                                        <p:tgtEl>
                                          <p:spTgt spid="17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33"/>
        <p:cNvGrpSpPr/>
        <p:nvPr/>
      </p:nvGrpSpPr>
      <p:grpSpPr>
        <a:xfrm>
          <a:off x="0" y="0"/>
          <a:ext cx="0" cy="0"/>
          <a:chOff x="0" y="0"/>
          <a:chExt cx="0" cy="0"/>
        </a:xfrm>
      </p:grpSpPr>
      <p:sp>
        <p:nvSpPr>
          <p:cNvPr id="1734" name="Google Shape;1734;p19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Resistance of a Wire (RP) (pg 46)</a:t>
            </a:r>
            <a:endParaRPr sz="3600">
              <a:latin typeface="Century Gothic"/>
              <a:ea typeface="Century Gothic"/>
              <a:cs typeface="Century Gothic"/>
              <a:sym typeface="Century Gothic"/>
            </a:endParaRPr>
          </a:p>
        </p:txBody>
      </p:sp>
      <p:sp>
        <p:nvSpPr>
          <p:cNvPr id="1735" name="Google Shape;1735;p190"/>
          <p:cNvSpPr txBox="1">
            <a:spLocks noGrp="1"/>
          </p:cNvSpPr>
          <p:nvPr>
            <p:ph type="body" idx="1"/>
          </p:nvPr>
        </p:nvSpPr>
        <p:spPr>
          <a:xfrm>
            <a:off x="159825" y="1345775"/>
            <a:ext cx="8824500" cy="5199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What happens to the resistance as the length of wire gets shorter?</a:t>
            </a:r>
            <a:br>
              <a:rPr lang="en-GB" sz="20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It decreases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How do we calculate the resistance? </a:t>
            </a:r>
            <a:br>
              <a:rPr lang="en-GB" sz="20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Resistance = potential difference ÷ current</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Why do we disconnect the circuit during the experiment? </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To prevent the wire from overheating</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5">
                                            <p:txEl>
                                              <p:pRg st="0" end="0"/>
                                            </p:txEl>
                                          </p:spTgt>
                                        </p:tgtEl>
                                        <p:attrNameLst>
                                          <p:attrName>style.visibility</p:attrName>
                                        </p:attrNameLst>
                                      </p:cBhvr>
                                      <p:to>
                                        <p:strVal val="visible"/>
                                      </p:to>
                                    </p:set>
                                    <p:animEffect transition="in" filter="fade">
                                      <p:cBhvr>
                                        <p:cTn id="7" dur="1000"/>
                                        <p:tgtEl>
                                          <p:spTgt spid="17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5">
                                            <p:txEl>
                                              <p:pRg st="1" end="1"/>
                                            </p:txEl>
                                          </p:spTgt>
                                        </p:tgtEl>
                                        <p:attrNameLst>
                                          <p:attrName>style.visibility</p:attrName>
                                        </p:attrNameLst>
                                      </p:cBhvr>
                                      <p:to>
                                        <p:strVal val="visible"/>
                                      </p:to>
                                    </p:set>
                                    <p:animEffect transition="in" filter="fade">
                                      <p:cBhvr>
                                        <p:cTn id="12" dur="1000"/>
                                        <p:tgtEl>
                                          <p:spTgt spid="17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35">
                                            <p:txEl>
                                              <p:pRg st="2" end="2"/>
                                            </p:txEl>
                                          </p:spTgt>
                                        </p:tgtEl>
                                        <p:attrNameLst>
                                          <p:attrName>style.visibility</p:attrName>
                                        </p:attrNameLst>
                                      </p:cBhvr>
                                      <p:to>
                                        <p:strVal val="visible"/>
                                      </p:to>
                                    </p:set>
                                    <p:animEffect transition="in" filter="fade">
                                      <p:cBhvr>
                                        <p:cTn id="17" dur="1000"/>
                                        <p:tgtEl>
                                          <p:spTgt spid="17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35">
                                            <p:txEl>
                                              <p:pRg st="3" end="3"/>
                                            </p:txEl>
                                          </p:spTgt>
                                        </p:tgtEl>
                                        <p:attrNameLst>
                                          <p:attrName>style.visibility</p:attrName>
                                        </p:attrNameLst>
                                      </p:cBhvr>
                                      <p:to>
                                        <p:strVal val="visible"/>
                                      </p:to>
                                    </p:set>
                                    <p:animEffect transition="in" filter="fade">
                                      <p:cBhvr>
                                        <p:cTn id="22" dur="1000"/>
                                        <p:tgtEl>
                                          <p:spTgt spid="17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9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Resistance in a Wire RP (pg 47)</a:t>
            </a:r>
            <a:endParaRPr sz="3600">
              <a:latin typeface="Century Gothic"/>
              <a:ea typeface="Century Gothic"/>
              <a:cs typeface="Century Gothic"/>
              <a:sym typeface="Century Gothic"/>
            </a:endParaRPr>
          </a:p>
        </p:txBody>
      </p:sp>
      <p:sp>
        <p:nvSpPr>
          <p:cNvPr id="1741" name="Google Shape;1741;p19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table below, calculating the resistances to 2 significant figures.</a:t>
            </a: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742" name="Google Shape;1742;p191"/>
          <p:cNvPicPr preferRelativeResize="0"/>
          <p:nvPr/>
        </p:nvPicPr>
        <p:blipFill>
          <a:blip r:embed="rId4">
            <a:alphaModFix/>
          </a:blip>
          <a:stretch>
            <a:fillRect/>
          </a:stretch>
        </p:blipFill>
        <p:spPr>
          <a:xfrm>
            <a:off x="288375" y="2342475"/>
            <a:ext cx="8595925" cy="3630200"/>
          </a:xfrm>
          <a:prstGeom prst="rect">
            <a:avLst/>
          </a:prstGeom>
          <a:noFill/>
          <a:ln>
            <a:noFill/>
          </a:ln>
        </p:spPr>
      </p:pic>
      <p:sp>
        <p:nvSpPr>
          <p:cNvPr id="1743" name="Google Shape;1743;p191"/>
          <p:cNvSpPr txBox="1"/>
          <p:nvPr/>
        </p:nvSpPr>
        <p:spPr>
          <a:xfrm>
            <a:off x="7089975" y="2933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59</a:t>
            </a:r>
            <a:endParaRPr sz="1800" b="1">
              <a:solidFill>
                <a:srgbClr val="FF0000"/>
              </a:solidFill>
              <a:latin typeface="Century Gothic"/>
              <a:ea typeface="Century Gothic"/>
              <a:cs typeface="Century Gothic"/>
              <a:sym typeface="Century Gothic"/>
            </a:endParaRPr>
          </a:p>
        </p:txBody>
      </p:sp>
      <p:sp>
        <p:nvSpPr>
          <p:cNvPr id="1744" name="Google Shape;1744;p191"/>
          <p:cNvSpPr txBox="1"/>
          <p:nvPr/>
        </p:nvSpPr>
        <p:spPr>
          <a:xfrm>
            <a:off x="7089975" y="3314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58</a:t>
            </a:r>
            <a:endParaRPr sz="1800" b="1">
              <a:solidFill>
                <a:srgbClr val="FF0000"/>
              </a:solidFill>
              <a:latin typeface="Century Gothic"/>
              <a:ea typeface="Century Gothic"/>
              <a:cs typeface="Century Gothic"/>
              <a:sym typeface="Century Gothic"/>
            </a:endParaRPr>
          </a:p>
        </p:txBody>
      </p:sp>
      <p:sp>
        <p:nvSpPr>
          <p:cNvPr id="1745" name="Google Shape;1745;p191"/>
          <p:cNvSpPr txBox="1"/>
          <p:nvPr/>
        </p:nvSpPr>
        <p:spPr>
          <a:xfrm>
            <a:off x="7089975" y="3695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50</a:t>
            </a:r>
            <a:endParaRPr sz="1800" b="1">
              <a:solidFill>
                <a:srgbClr val="FF0000"/>
              </a:solidFill>
              <a:latin typeface="Century Gothic"/>
              <a:ea typeface="Century Gothic"/>
              <a:cs typeface="Century Gothic"/>
              <a:sym typeface="Century Gothic"/>
            </a:endParaRPr>
          </a:p>
        </p:txBody>
      </p:sp>
      <p:sp>
        <p:nvSpPr>
          <p:cNvPr id="1746" name="Google Shape;1746;p191"/>
          <p:cNvSpPr txBox="1"/>
          <p:nvPr/>
        </p:nvSpPr>
        <p:spPr>
          <a:xfrm>
            <a:off x="7089975" y="4076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44</a:t>
            </a:r>
            <a:endParaRPr sz="1800" b="1">
              <a:solidFill>
                <a:srgbClr val="FF0000"/>
              </a:solidFill>
              <a:latin typeface="Century Gothic"/>
              <a:ea typeface="Century Gothic"/>
              <a:cs typeface="Century Gothic"/>
              <a:sym typeface="Century Gothic"/>
            </a:endParaRPr>
          </a:p>
        </p:txBody>
      </p:sp>
      <p:sp>
        <p:nvSpPr>
          <p:cNvPr id="1747" name="Google Shape;1747;p191"/>
          <p:cNvSpPr txBox="1"/>
          <p:nvPr/>
        </p:nvSpPr>
        <p:spPr>
          <a:xfrm>
            <a:off x="7089975" y="4457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36</a:t>
            </a:r>
            <a:endParaRPr sz="1800" b="1">
              <a:solidFill>
                <a:srgbClr val="FF0000"/>
              </a:solidFill>
              <a:latin typeface="Century Gothic"/>
              <a:ea typeface="Century Gothic"/>
              <a:cs typeface="Century Gothic"/>
              <a:sym typeface="Century Gothic"/>
            </a:endParaRPr>
          </a:p>
        </p:txBody>
      </p:sp>
      <p:sp>
        <p:nvSpPr>
          <p:cNvPr id="1748" name="Google Shape;1748;p191"/>
          <p:cNvSpPr txBox="1"/>
          <p:nvPr/>
        </p:nvSpPr>
        <p:spPr>
          <a:xfrm>
            <a:off x="7089975" y="4838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29</a:t>
            </a:r>
            <a:endParaRPr sz="1800" b="1">
              <a:solidFill>
                <a:srgbClr val="FF0000"/>
              </a:solidFill>
              <a:latin typeface="Century Gothic"/>
              <a:ea typeface="Century Gothic"/>
              <a:cs typeface="Century Gothic"/>
              <a:sym typeface="Century Gothic"/>
            </a:endParaRPr>
          </a:p>
        </p:txBody>
      </p:sp>
      <p:sp>
        <p:nvSpPr>
          <p:cNvPr id="1749" name="Google Shape;1749;p191"/>
          <p:cNvSpPr txBox="1"/>
          <p:nvPr/>
        </p:nvSpPr>
        <p:spPr>
          <a:xfrm>
            <a:off x="7089975" y="52194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21</a:t>
            </a:r>
            <a:endParaRPr sz="1800" b="1">
              <a:solidFill>
                <a:srgbClr val="FF0000"/>
              </a:solidFill>
              <a:latin typeface="Century Gothic"/>
              <a:ea typeface="Century Gothic"/>
              <a:cs typeface="Century Gothic"/>
              <a:sym typeface="Century Gothic"/>
            </a:endParaRPr>
          </a:p>
        </p:txBody>
      </p:sp>
      <p:sp>
        <p:nvSpPr>
          <p:cNvPr id="1750" name="Google Shape;1750;p191"/>
          <p:cNvSpPr txBox="1"/>
          <p:nvPr/>
        </p:nvSpPr>
        <p:spPr>
          <a:xfrm>
            <a:off x="7089975" y="5524275"/>
            <a:ext cx="1347900" cy="290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b="1">
                <a:solidFill>
                  <a:srgbClr val="FF0000"/>
                </a:solidFill>
                <a:latin typeface="Century Gothic"/>
                <a:ea typeface="Century Gothic"/>
                <a:cs typeface="Century Gothic"/>
                <a:sym typeface="Century Gothic"/>
              </a:rPr>
              <a:t>18</a:t>
            </a:r>
            <a:endParaRPr sz="18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3"/>
                                        </p:tgtEl>
                                        <p:attrNameLst>
                                          <p:attrName>style.visibility</p:attrName>
                                        </p:attrNameLst>
                                      </p:cBhvr>
                                      <p:to>
                                        <p:strVal val="visible"/>
                                      </p:to>
                                    </p:set>
                                    <p:animEffect transition="in" filter="fade">
                                      <p:cBhvr>
                                        <p:cTn id="7" dur="1000"/>
                                        <p:tgtEl>
                                          <p:spTgt spid="17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4"/>
                                        </p:tgtEl>
                                        <p:attrNameLst>
                                          <p:attrName>style.visibility</p:attrName>
                                        </p:attrNameLst>
                                      </p:cBhvr>
                                      <p:to>
                                        <p:strVal val="visible"/>
                                      </p:to>
                                    </p:set>
                                    <p:animEffect transition="in" filter="fade">
                                      <p:cBhvr>
                                        <p:cTn id="12" dur="1000"/>
                                        <p:tgtEl>
                                          <p:spTgt spid="17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5"/>
                                        </p:tgtEl>
                                        <p:attrNameLst>
                                          <p:attrName>style.visibility</p:attrName>
                                        </p:attrNameLst>
                                      </p:cBhvr>
                                      <p:to>
                                        <p:strVal val="visible"/>
                                      </p:to>
                                    </p:set>
                                    <p:animEffect transition="in" filter="fade">
                                      <p:cBhvr>
                                        <p:cTn id="17" dur="1000"/>
                                        <p:tgtEl>
                                          <p:spTgt spid="17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6"/>
                                        </p:tgtEl>
                                        <p:attrNameLst>
                                          <p:attrName>style.visibility</p:attrName>
                                        </p:attrNameLst>
                                      </p:cBhvr>
                                      <p:to>
                                        <p:strVal val="visible"/>
                                      </p:to>
                                    </p:set>
                                    <p:animEffect transition="in" filter="fade">
                                      <p:cBhvr>
                                        <p:cTn id="22" dur="1000"/>
                                        <p:tgtEl>
                                          <p:spTgt spid="17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47"/>
                                        </p:tgtEl>
                                        <p:attrNameLst>
                                          <p:attrName>style.visibility</p:attrName>
                                        </p:attrNameLst>
                                      </p:cBhvr>
                                      <p:to>
                                        <p:strVal val="visible"/>
                                      </p:to>
                                    </p:set>
                                    <p:animEffect transition="in" filter="fade">
                                      <p:cBhvr>
                                        <p:cTn id="27" dur="1000"/>
                                        <p:tgtEl>
                                          <p:spTgt spid="17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48"/>
                                        </p:tgtEl>
                                        <p:attrNameLst>
                                          <p:attrName>style.visibility</p:attrName>
                                        </p:attrNameLst>
                                      </p:cBhvr>
                                      <p:to>
                                        <p:strVal val="visible"/>
                                      </p:to>
                                    </p:set>
                                    <p:animEffect transition="in" filter="fade">
                                      <p:cBhvr>
                                        <p:cTn id="32" dur="1000"/>
                                        <p:tgtEl>
                                          <p:spTgt spid="17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49"/>
                                        </p:tgtEl>
                                        <p:attrNameLst>
                                          <p:attrName>style.visibility</p:attrName>
                                        </p:attrNameLst>
                                      </p:cBhvr>
                                      <p:to>
                                        <p:strVal val="visible"/>
                                      </p:to>
                                    </p:set>
                                    <p:animEffect transition="in" filter="fade">
                                      <p:cBhvr>
                                        <p:cTn id="37" dur="1000"/>
                                        <p:tgtEl>
                                          <p:spTgt spid="17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50"/>
                                        </p:tgtEl>
                                        <p:attrNameLst>
                                          <p:attrName>style.visibility</p:attrName>
                                        </p:attrNameLst>
                                      </p:cBhvr>
                                      <p:to>
                                        <p:strVal val="visible"/>
                                      </p:to>
                                    </p:set>
                                    <p:animEffect transition="in" filter="fade">
                                      <p:cBhvr>
                                        <p:cTn id="42" dur="1000"/>
                                        <p:tgtEl>
                                          <p:spTgt spid="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19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Resistance in a Wire RP (pg 47)</a:t>
            </a:r>
            <a:endParaRPr sz="3600">
              <a:latin typeface="Century Gothic"/>
              <a:ea typeface="Century Gothic"/>
              <a:cs typeface="Century Gothic"/>
              <a:sym typeface="Century Gothic"/>
            </a:endParaRPr>
          </a:p>
        </p:txBody>
      </p:sp>
      <p:pic>
        <p:nvPicPr>
          <p:cNvPr id="1756" name="Google Shape;1756;p192"/>
          <p:cNvPicPr preferRelativeResize="0"/>
          <p:nvPr/>
        </p:nvPicPr>
        <p:blipFill>
          <a:blip r:embed="rId3">
            <a:alphaModFix/>
          </a:blip>
          <a:stretch>
            <a:fillRect/>
          </a:stretch>
        </p:blipFill>
        <p:spPr>
          <a:xfrm rot="-5400000">
            <a:off x="1633525" y="-559378"/>
            <a:ext cx="5740375" cy="874467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1" name="Google Shape;1761;p19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Resistance in a Wire RP (pg 47)</a:t>
            </a:r>
            <a:endParaRPr sz="3600">
              <a:latin typeface="Century Gothic"/>
              <a:ea typeface="Century Gothic"/>
              <a:cs typeface="Century Gothic"/>
              <a:sym typeface="Century Gothic"/>
            </a:endParaRPr>
          </a:p>
        </p:txBody>
      </p:sp>
      <p:sp>
        <p:nvSpPr>
          <p:cNvPr id="1762" name="Google Shape;1762;p19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marR="0" lvl="0" indent="-374650" algn="l" rtl="0">
              <a:lnSpc>
                <a:spcPct val="100000"/>
              </a:lnSpc>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Write a conclusion for the experiment. Include the key word: directly proportional.</a:t>
            </a:r>
            <a:br>
              <a:rPr lang="en-GB" sz="23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resistance of a wire is directly proportional to its length. This means that if the length of the wire doubles, the resistance of the wire will double as well</a:t>
            </a:r>
            <a:endParaRPr sz="2300" dirty="0">
              <a:latin typeface="Century Gothic"/>
              <a:ea typeface="Century Gothic"/>
              <a:cs typeface="Century Gothic"/>
              <a:sym typeface="Century Gothic"/>
            </a:endParaRPr>
          </a:p>
          <a:p>
            <a:pPr marL="457200" marR="0" lvl="0" indent="-374650" algn="l" rtl="0">
              <a:lnSpc>
                <a:spcPct val="100000"/>
              </a:lnSpc>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can we tell this from your graph?</a:t>
            </a:r>
            <a:br>
              <a:rPr lang="en-GB" sz="23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graph is a straight line which passes through the origin</a:t>
            </a:r>
            <a:endParaRPr sz="2300" dirty="0">
              <a:latin typeface="Century Gothic"/>
              <a:ea typeface="Century Gothic"/>
              <a:cs typeface="Century Gothic"/>
              <a:sym typeface="Century Gothic"/>
            </a:endParaRPr>
          </a:p>
          <a:p>
            <a:pPr marL="457200" marR="0" lvl="0" indent="-374650" algn="l" rtl="0">
              <a:lnSpc>
                <a:spcPct val="100000"/>
              </a:lnSpc>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Use the graph to calculate the resistance at a length of 120 cm</a:t>
            </a:r>
            <a:endParaRPr sz="2300"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74 Ω</a:t>
            </a:r>
            <a:endParaRPr sz="2300" dirty="0">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300" dirty="0">
              <a:latin typeface="Century Gothic"/>
              <a:ea typeface="Century Gothic"/>
              <a:cs typeface="Century Gothic"/>
              <a:sym typeface="Century Gothic"/>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8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flow diagrams (pg 9)</a:t>
            </a:r>
            <a:endParaRPr>
              <a:latin typeface="Century Gothic"/>
              <a:ea typeface="Century Gothic"/>
              <a:cs typeface="Century Gothic"/>
              <a:sym typeface="Century Gothic"/>
            </a:endParaRPr>
          </a:p>
        </p:txBody>
      </p:sp>
      <p:sp>
        <p:nvSpPr>
          <p:cNvPr id="763" name="Google Shape;763;p86"/>
          <p:cNvSpPr txBox="1">
            <a:spLocks noGrp="1"/>
          </p:cNvSpPr>
          <p:nvPr>
            <p:ph type="body" idx="1"/>
          </p:nvPr>
        </p:nvSpPr>
        <p:spPr>
          <a:xfrm>
            <a:off x="159750" y="779825"/>
            <a:ext cx="8824500" cy="5946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000">
                <a:latin typeface="Century Gothic"/>
                <a:ea typeface="Century Gothic"/>
                <a:cs typeface="Century Gothic"/>
                <a:sym typeface="Century Gothic"/>
              </a:rPr>
              <a:t>A car hitting a wall</a:t>
            </a: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Energy is transferred from the </a:t>
            </a:r>
            <a:r>
              <a:rPr lang="en-GB" sz="2500" b="1">
                <a:latin typeface="Century Gothic"/>
                <a:ea typeface="Century Gothic"/>
                <a:cs typeface="Century Gothic"/>
                <a:sym typeface="Century Gothic"/>
              </a:rPr>
              <a:t>___________________ </a:t>
            </a:r>
            <a:r>
              <a:rPr lang="en-GB" sz="2500">
                <a:latin typeface="Century Gothic"/>
                <a:ea typeface="Century Gothic"/>
                <a:cs typeface="Century Gothic"/>
                <a:sym typeface="Century Gothic"/>
              </a:rPr>
              <a:t>store of the </a:t>
            </a:r>
            <a:r>
              <a:rPr lang="en-GB" sz="2500" b="1">
                <a:latin typeface="Century Gothic"/>
                <a:ea typeface="Century Gothic"/>
                <a:cs typeface="Century Gothic"/>
                <a:sym typeface="Century Gothic"/>
              </a:rPr>
              <a:t>_____________ </a:t>
            </a:r>
            <a:r>
              <a:rPr lang="en-GB" sz="2500">
                <a:latin typeface="Century Gothic"/>
                <a:ea typeface="Century Gothic"/>
                <a:cs typeface="Century Gothic"/>
                <a:sym typeface="Century Gothic"/>
              </a:rPr>
              <a:t>to the </a:t>
            </a:r>
            <a:r>
              <a:rPr lang="en-GB" sz="2500" b="1">
                <a:latin typeface="Century Gothic"/>
                <a:ea typeface="Century Gothic"/>
                <a:cs typeface="Century Gothic"/>
                <a:sym typeface="Century Gothic"/>
              </a:rPr>
              <a:t>_________________ </a:t>
            </a:r>
            <a:r>
              <a:rPr lang="en-GB" sz="2500">
                <a:latin typeface="Century Gothic"/>
                <a:ea typeface="Century Gothic"/>
                <a:cs typeface="Century Gothic"/>
                <a:sym typeface="Century Gothic"/>
              </a:rPr>
              <a:t>store of the </a:t>
            </a:r>
            <a:r>
              <a:rPr lang="en-GB" sz="2500" b="1">
                <a:latin typeface="Century Gothic"/>
                <a:ea typeface="Century Gothic"/>
                <a:cs typeface="Century Gothic"/>
                <a:sym typeface="Century Gothic"/>
              </a:rPr>
              <a:t>_________</a:t>
            </a:r>
            <a:r>
              <a:rPr lang="en-GB" sz="2500">
                <a:latin typeface="Century Gothic"/>
                <a:ea typeface="Century Gothic"/>
                <a:cs typeface="Century Gothic"/>
                <a:sym typeface="Century Gothic"/>
              </a:rPr>
              <a:t>, along the </a:t>
            </a:r>
            <a:r>
              <a:rPr lang="en-GB" sz="2500" b="1">
                <a:latin typeface="Century Gothic"/>
                <a:ea typeface="Century Gothic"/>
                <a:cs typeface="Century Gothic"/>
                <a:sym typeface="Century Gothic"/>
              </a:rPr>
              <a:t>_________________ </a:t>
            </a:r>
            <a:r>
              <a:rPr lang="en-GB" sz="2500">
                <a:latin typeface="Century Gothic"/>
                <a:ea typeface="Century Gothic"/>
                <a:cs typeface="Century Gothic"/>
                <a:sym typeface="Century Gothic"/>
              </a:rPr>
              <a:t>pathway. Energy is also transferred away as </a:t>
            </a:r>
            <a:r>
              <a:rPr lang="en-GB" sz="2500" b="1">
                <a:latin typeface="Century Gothic"/>
                <a:ea typeface="Century Gothic"/>
                <a:cs typeface="Century Gothic"/>
                <a:sym typeface="Century Gothic"/>
              </a:rPr>
              <a:t>sound waves</a:t>
            </a:r>
            <a:r>
              <a:rPr lang="en-GB" sz="2500">
                <a:latin typeface="Century Gothic"/>
                <a:ea typeface="Century Gothic"/>
                <a:cs typeface="Century Gothic"/>
                <a:sym typeface="Century Gothic"/>
              </a:rPr>
              <a:t> along the </a:t>
            </a:r>
            <a:r>
              <a:rPr lang="en-GB" sz="2500" b="1">
                <a:latin typeface="Century Gothic"/>
                <a:ea typeface="Century Gothic"/>
                <a:cs typeface="Century Gothic"/>
                <a:sym typeface="Century Gothic"/>
              </a:rPr>
              <a:t>radiation </a:t>
            </a:r>
            <a:r>
              <a:rPr lang="en-GB" sz="2500">
                <a:latin typeface="Century Gothic"/>
                <a:ea typeface="Century Gothic"/>
                <a:cs typeface="Century Gothic"/>
                <a:sym typeface="Century Gothic"/>
              </a:rPr>
              <a:t>pathway.</a:t>
            </a:r>
            <a:endParaRPr sz="27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3000">
              <a:latin typeface="Century Gothic"/>
              <a:ea typeface="Century Gothic"/>
              <a:cs typeface="Century Gothic"/>
              <a:sym typeface="Century Gothic"/>
            </a:endParaRPr>
          </a:p>
        </p:txBody>
      </p:sp>
      <p:pic>
        <p:nvPicPr>
          <p:cNvPr id="764" name="Google Shape;764;p86"/>
          <p:cNvPicPr preferRelativeResize="0"/>
          <p:nvPr/>
        </p:nvPicPr>
        <p:blipFill>
          <a:blip r:embed="rId4">
            <a:alphaModFix/>
          </a:blip>
          <a:stretch>
            <a:fillRect/>
          </a:stretch>
        </p:blipFill>
        <p:spPr>
          <a:xfrm>
            <a:off x="1033400" y="1369900"/>
            <a:ext cx="7458125" cy="3078950"/>
          </a:xfrm>
          <a:prstGeom prst="rect">
            <a:avLst/>
          </a:prstGeom>
          <a:noFill/>
          <a:ln>
            <a:noFill/>
          </a:ln>
        </p:spPr>
      </p:pic>
      <p:sp>
        <p:nvSpPr>
          <p:cNvPr id="765" name="Google Shape;765;p86"/>
          <p:cNvSpPr txBox="1"/>
          <p:nvPr/>
        </p:nvSpPr>
        <p:spPr>
          <a:xfrm>
            <a:off x="1033400" y="1369900"/>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kinetic </a:t>
            </a:r>
            <a:endParaRPr sz="3800" b="1">
              <a:solidFill>
                <a:srgbClr val="FFFFFF"/>
              </a:solidFill>
              <a:latin typeface="Century Gothic"/>
              <a:ea typeface="Century Gothic"/>
              <a:cs typeface="Century Gothic"/>
              <a:sym typeface="Century Gothic"/>
            </a:endParaRPr>
          </a:p>
        </p:txBody>
      </p:sp>
      <p:sp>
        <p:nvSpPr>
          <p:cNvPr id="766" name="Google Shape;766;p86"/>
          <p:cNvSpPr txBox="1"/>
          <p:nvPr/>
        </p:nvSpPr>
        <p:spPr>
          <a:xfrm>
            <a:off x="3821063" y="1369900"/>
            <a:ext cx="1882800" cy="2847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mechanical</a:t>
            </a:r>
            <a:endParaRPr sz="2000" b="1">
              <a:solidFill>
                <a:srgbClr val="FFFFFF"/>
              </a:solidFill>
              <a:latin typeface="Century Gothic"/>
              <a:ea typeface="Century Gothic"/>
              <a:cs typeface="Century Gothic"/>
              <a:sym typeface="Century Gothic"/>
            </a:endParaRPr>
          </a:p>
        </p:txBody>
      </p:sp>
      <p:sp>
        <p:nvSpPr>
          <p:cNvPr id="767" name="Google Shape;767;p86"/>
          <p:cNvSpPr txBox="1"/>
          <p:nvPr/>
        </p:nvSpPr>
        <p:spPr>
          <a:xfrm rot="1710289">
            <a:off x="3961644" y="2204594"/>
            <a:ext cx="1882730" cy="284726"/>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mechanical</a:t>
            </a:r>
            <a:endParaRPr sz="2000" b="1">
              <a:solidFill>
                <a:srgbClr val="FFFFFF"/>
              </a:solidFill>
              <a:latin typeface="Century Gothic"/>
              <a:ea typeface="Century Gothic"/>
              <a:cs typeface="Century Gothic"/>
              <a:sym typeface="Century Gothic"/>
            </a:endParaRPr>
          </a:p>
        </p:txBody>
      </p:sp>
      <p:sp>
        <p:nvSpPr>
          <p:cNvPr id="768" name="Google Shape;768;p86"/>
          <p:cNvSpPr txBox="1"/>
          <p:nvPr/>
        </p:nvSpPr>
        <p:spPr>
          <a:xfrm rot="2698451">
            <a:off x="4094893" y="3040737"/>
            <a:ext cx="1882884" cy="284681"/>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radiation</a:t>
            </a:r>
            <a:endParaRPr sz="2000" b="1">
              <a:solidFill>
                <a:srgbClr val="FFFFFF"/>
              </a:solidFill>
              <a:latin typeface="Century Gothic"/>
              <a:ea typeface="Century Gothic"/>
              <a:cs typeface="Century Gothic"/>
              <a:sym typeface="Century Gothic"/>
            </a:endParaRPr>
          </a:p>
        </p:txBody>
      </p:sp>
      <p:sp>
        <p:nvSpPr>
          <p:cNvPr id="769" name="Google Shape;769;p86"/>
          <p:cNvSpPr txBox="1"/>
          <p:nvPr/>
        </p:nvSpPr>
        <p:spPr>
          <a:xfrm rot="2700000">
            <a:off x="3825234" y="3294286"/>
            <a:ext cx="1855731" cy="50402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a:solidFill>
                  <a:schemeClr val="dk2"/>
                </a:solidFill>
              </a:rPr>
              <a:t>(sound waves)</a:t>
            </a:r>
            <a:endParaRPr sz="1900">
              <a:solidFill>
                <a:schemeClr val="dk2"/>
              </a:solidFill>
            </a:endParaRPr>
          </a:p>
        </p:txBody>
      </p:sp>
      <p:sp>
        <p:nvSpPr>
          <p:cNvPr id="770" name="Google Shape;770;p86"/>
          <p:cNvSpPr txBox="1"/>
          <p:nvPr/>
        </p:nvSpPr>
        <p:spPr>
          <a:xfrm>
            <a:off x="6067550" y="1369900"/>
            <a:ext cx="2337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thermal</a:t>
            </a:r>
            <a:endParaRPr sz="3800" b="1">
              <a:solidFill>
                <a:srgbClr val="FFFFFF"/>
              </a:solidFill>
              <a:latin typeface="Century Gothic"/>
              <a:ea typeface="Century Gothic"/>
              <a:cs typeface="Century Gothic"/>
              <a:sym typeface="Century Gothic"/>
            </a:endParaRPr>
          </a:p>
        </p:txBody>
      </p:sp>
      <p:sp>
        <p:nvSpPr>
          <p:cNvPr id="771" name="Google Shape;771;p86"/>
          <p:cNvSpPr txBox="1"/>
          <p:nvPr/>
        </p:nvSpPr>
        <p:spPr>
          <a:xfrm>
            <a:off x="6067550" y="2657375"/>
            <a:ext cx="2337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b="1">
                <a:solidFill>
                  <a:srgbClr val="FFFFFF"/>
                </a:solidFill>
                <a:latin typeface="Century Gothic"/>
                <a:ea typeface="Century Gothic"/>
                <a:cs typeface="Century Gothic"/>
                <a:sym typeface="Century Gothic"/>
              </a:rPr>
              <a:t>elastic potential</a:t>
            </a:r>
            <a:endParaRPr sz="2100" b="1">
              <a:solidFill>
                <a:srgbClr val="FFFFFF"/>
              </a:solidFill>
              <a:latin typeface="Century Gothic"/>
              <a:ea typeface="Century Gothic"/>
              <a:cs typeface="Century Gothic"/>
              <a:sym typeface="Century Gothic"/>
            </a:endParaRPr>
          </a:p>
        </p:txBody>
      </p:sp>
      <p:sp>
        <p:nvSpPr>
          <p:cNvPr id="772" name="Google Shape;772;p86"/>
          <p:cNvSpPr txBox="1"/>
          <p:nvPr/>
        </p:nvSpPr>
        <p:spPr>
          <a:xfrm>
            <a:off x="5300025" y="4527450"/>
            <a:ext cx="2253000" cy="357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kinetic </a:t>
            </a:r>
            <a:endParaRPr sz="3000" b="1">
              <a:solidFill>
                <a:srgbClr val="FFFFFF"/>
              </a:solidFill>
              <a:latin typeface="Century Gothic"/>
              <a:ea typeface="Century Gothic"/>
              <a:cs typeface="Century Gothic"/>
              <a:sym typeface="Century Gothic"/>
            </a:endParaRPr>
          </a:p>
        </p:txBody>
      </p:sp>
      <p:sp>
        <p:nvSpPr>
          <p:cNvPr id="773" name="Google Shape;773;p86"/>
          <p:cNvSpPr txBox="1"/>
          <p:nvPr/>
        </p:nvSpPr>
        <p:spPr>
          <a:xfrm>
            <a:off x="1472075" y="4956850"/>
            <a:ext cx="1432800" cy="3573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300" b="1">
                <a:solidFill>
                  <a:srgbClr val="FFFFFF"/>
                </a:solidFill>
                <a:latin typeface="Century Gothic"/>
                <a:ea typeface="Century Gothic"/>
                <a:cs typeface="Century Gothic"/>
                <a:sym typeface="Century Gothic"/>
              </a:rPr>
              <a:t>car</a:t>
            </a:r>
            <a:endParaRPr sz="3300" b="1">
              <a:solidFill>
                <a:srgbClr val="FFFFFF"/>
              </a:solidFill>
              <a:latin typeface="Century Gothic"/>
              <a:ea typeface="Century Gothic"/>
              <a:cs typeface="Century Gothic"/>
              <a:sym typeface="Century Gothic"/>
            </a:endParaRPr>
          </a:p>
        </p:txBody>
      </p:sp>
      <p:sp>
        <p:nvSpPr>
          <p:cNvPr id="774" name="Google Shape;774;p86"/>
          <p:cNvSpPr txBox="1"/>
          <p:nvPr/>
        </p:nvSpPr>
        <p:spPr>
          <a:xfrm>
            <a:off x="4467250" y="4956850"/>
            <a:ext cx="2508900" cy="357300"/>
          </a:xfrm>
          <a:prstGeom prst="rect">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200" b="1">
                <a:solidFill>
                  <a:srgbClr val="FFFFFF"/>
                </a:solidFill>
                <a:latin typeface="Century Gothic"/>
                <a:ea typeface="Century Gothic"/>
                <a:cs typeface="Century Gothic"/>
                <a:sym typeface="Century Gothic"/>
              </a:rPr>
              <a:t>thermal/elastic</a:t>
            </a:r>
            <a:endParaRPr sz="2200" b="1">
              <a:solidFill>
                <a:srgbClr val="FFFFFF"/>
              </a:solidFill>
              <a:latin typeface="Century Gothic"/>
              <a:ea typeface="Century Gothic"/>
              <a:cs typeface="Century Gothic"/>
              <a:sym typeface="Century Gothic"/>
            </a:endParaRPr>
          </a:p>
        </p:txBody>
      </p:sp>
      <p:sp>
        <p:nvSpPr>
          <p:cNvPr id="775" name="Google Shape;775;p86"/>
          <p:cNvSpPr txBox="1"/>
          <p:nvPr/>
        </p:nvSpPr>
        <p:spPr>
          <a:xfrm>
            <a:off x="1033400" y="5391550"/>
            <a:ext cx="1192200" cy="357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rgbClr val="FFFFFF"/>
                </a:solidFill>
                <a:latin typeface="Century Gothic"/>
                <a:ea typeface="Century Gothic"/>
                <a:cs typeface="Century Gothic"/>
                <a:sym typeface="Century Gothic"/>
              </a:rPr>
              <a:t>wall</a:t>
            </a:r>
            <a:endParaRPr sz="2600" b="1">
              <a:solidFill>
                <a:srgbClr val="FFFFFF"/>
              </a:solidFill>
              <a:latin typeface="Century Gothic"/>
              <a:ea typeface="Century Gothic"/>
              <a:cs typeface="Century Gothic"/>
              <a:sym typeface="Century Gothic"/>
            </a:endParaRPr>
          </a:p>
        </p:txBody>
      </p:sp>
      <p:sp>
        <p:nvSpPr>
          <p:cNvPr id="776" name="Google Shape;776;p86"/>
          <p:cNvSpPr txBox="1"/>
          <p:nvPr/>
        </p:nvSpPr>
        <p:spPr>
          <a:xfrm>
            <a:off x="4373025" y="5386250"/>
            <a:ext cx="2253000" cy="3573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mechanical</a:t>
            </a:r>
            <a:endParaRPr sz="23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par>
                                <p:cTn id="8" presetID="10" presetClass="entr" presetSubtype="0" fill="hold" nodeType="withEffect">
                                  <p:stCondLst>
                                    <p:cond delay="0"/>
                                  </p:stCondLst>
                                  <p:childTnLst>
                                    <p:set>
                                      <p:cBhvr>
                                        <p:cTn id="9" dur="1" fill="hold">
                                          <p:stCondLst>
                                            <p:cond delay="0"/>
                                          </p:stCondLst>
                                        </p:cTn>
                                        <p:tgtEl>
                                          <p:spTgt spid="767"/>
                                        </p:tgtEl>
                                        <p:attrNameLst>
                                          <p:attrName>style.visibility</p:attrName>
                                        </p:attrNameLst>
                                      </p:cBhvr>
                                      <p:to>
                                        <p:strVal val="visible"/>
                                      </p:to>
                                    </p:set>
                                    <p:animEffect transition="in" filter="fade">
                                      <p:cBhvr>
                                        <p:cTn id="10" dur="1000"/>
                                        <p:tgtEl>
                                          <p:spTgt spid="767"/>
                                        </p:tgtEl>
                                      </p:cBhvr>
                                    </p:animEffect>
                                  </p:childTnLst>
                                </p:cTn>
                              </p:par>
                              <p:par>
                                <p:cTn id="11" presetID="10" presetClass="entr" presetSubtype="0" fill="hold" nodeType="withEffect">
                                  <p:stCondLst>
                                    <p:cond delay="0"/>
                                  </p:stCondLst>
                                  <p:childTnLst>
                                    <p:set>
                                      <p:cBhvr>
                                        <p:cTn id="12" dur="1" fill="hold">
                                          <p:stCondLst>
                                            <p:cond delay="0"/>
                                          </p:stCondLst>
                                        </p:cTn>
                                        <p:tgtEl>
                                          <p:spTgt spid="770"/>
                                        </p:tgtEl>
                                        <p:attrNameLst>
                                          <p:attrName>style.visibility</p:attrName>
                                        </p:attrNameLst>
                                      </p:cBhvr>
                                      <p:to>
                                        <p:strVal val="visible"/>
                                      </p:to>
                                    </p:set>
                                    <p:animEffect transition="in" filter="fade">
                                      <p:cBhvr>
                                        <p:cTn id="13" dur="1000"/>
                                        <p:tgtEl>
                                          <p:spTgt spid="770"/>
                                        </p:tgtEl>
                                      </p:cBhvr>
                                    </p:animEffect>
                                  </p:childTnLst>
                                </p:cTn>
                              </p:par>
                              <p:par>
                                <p:cTn id="14" presetID="10" presetClass="entr" presetSubtype="0" fill="hold" nodeType="withEffect">
                                  <p:stCondLst>
                                    <p:cond delay="0"/>
                                  </p:stCondLst>
                                  <p:childTnLst>
                                    <p:set>
                                      <p:cBhvr>
                                        <p:cTn id="15" dur="1" fill="hold">
                                          <p:stCondLst>
                                            <p:cond delay="0"/>
                                          </p:stCondLst>
                                        </p:cTn>
                                        <p:tgtEl>
                                          <p:spTgt spid="771"/>
                                        </p:tgtEl>
                                        <p:attrNameLst>
                                          <p:attrName>style.visibility</p:attrName>
                                        </p:attrNameLst>
                                      </p:cBhvr>
                                      <p:to>
                                        <p:strVal val="visible"/>
                                      </p:to>
                                    </p:set>
                                    <p:animEffect transition="in" filter="fade">
                                      <p:cBhvr>
                                        <p:cTn id="16" dur="1000"/>
                                        <p:tgtEl>
                                          <p:spTgt spid="771"/>
                                        </p:tgtEl>
                                      </p:cBhvr>
                                    </p:animEffect>
                                  </p:childTnLst>
                                </p:cTn>
                              </p:par>
                              <p:par>
                                <p:cTn id="17" presetID="10" presetClass="entr" presetSubtype="0" fill="hold" nodeType="withEffect">
                                  <p:stCondLst>
                                    <p:cond delay="0"/>
                                  </p:stCondLst>
                                  <p:childTnLst>
                                    <p:set>
                                      <p:cBhvr>
                                        <p:cTn id="18" dur="1" fill="hold">
                                          <p:stCondLst>
                                            <p:cond delay="0"/>
                                          </p:stCondLst>
                                        </p:cTn>
                                        <p:tgtEl>
                                          <p:spTgt spid="766"/>
                                        </p:tgtEl>
                                        <p:attrNameLst>
                                          <p:attrName>style.visibility</p:attrName>
                                        </p:attrNameLst>
                                      </p:cBhvr>
                                      <p:to>
                                        <p:strVal val="visible"/>
                                      </p:to>
                                    </p:set>
                                    <p:animEffect transition="in" filter="fade">
                                      <p:cBhvr>
                                        <p:cTn id="19" dur="1000"/>
                                        <p:tgtEl>
                                          <p:spTgt spid="76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8"/>
                                        </p:tgtEl>
                                        <p:attrNameLst>
                                          <p:attrName>style.visibility</p:attrName>
                                        </p:attrNameLst>
                                      </p:cBhvr>
                                      <p:to>
                                        <p:strVal val="visible"/>
                                      </p:to>
                                    </p:set>
                                    <p:animEffect transition="in" filter="fade">
                                      <p:cBhvr>
                                        <p:cTn id="24" dur="1000"/>
                                        <p:tgtEl>
                                          <p:spTgt spid="768"/>
                                        </p:tgtEl>
                                      </p:cBhvr>
                                    </p:animEffect>
                                  </p:childTnLst>
                                </p:cTn>
                              </p:par>
                              <p:par>
                                <p:cTn id="25" presetID="10" presetClass="entr" presetSubtype="0" fill="hold" nodeType="withEffect">
                                  <p:stCondLst>
                                    <p:cond delay="0"/>
                                  </p:stCondLst>
                                  <p:childTnLst>
                                    <p:set>
                                      <p:cBhvr>
                                        <p:cTn id="26" dur="1" fill="hold">
                                          <p:stCondLst>
                                            <p:cond delay="0"/>
                                          </p:stCondLst>
                                        </p:cTn>
                                        <p:tgtEl>
                                          <p:spTgt spid="769"/>
                                        </p:tgtEl>
                                        <p:attrNameLst>
                                          <p:attrName>style.visibility</p:attrName>
                                        </p:attrNameLst>
                                      </p:cBhvr>
                                      <p:to>
                                        <p:strVal val="visible"/>
                                      </p:to>
                                    </p:set>
                                    <p:animEffect transition="in" filter="fade">
                                      <p:cBhvr>
                                        <p:cTn id="27" dur="1000"/>
                                        <p:tgtEl>
                                          <p:spTgt spid="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sp>
        <p:nvSpPr>
          <p:cNvPr id="1767" name="Google Shape;1767;p19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Investigating IV Characteristics (pg 49)</a:t>
            </a:r>
            <a:endParaRPr sz="3600">
              <a:latin typeface="Century Gothic"/>
              <a:ea typeface="Century Gothic"/>
              <a:cs typeface="Century Gothic"/>
              <a:sym typeface="Century Gothic"/>
            </a:endParaRPr>
          </a:p>
        </p:txBody>
      </p:sp>
      <p:sp>
        <p:nvSpPr>
          <p:cNvPr id="1768" name="Google Shape;1768;p19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Draw a circuit diagram to show how to investigate I-V characteristics of a component.</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b="1">
                <a:latin typeface="Century Gothic"/>
                <a:ea typeface="Century Gothic"/>
                <a:cs typeface="Century Gothic"/>
                <a:sym typeface="Century Gothic"/>
              </a:rPr>
              <a:t>Include:</a:t>
            </a:r>
            <a:endParaRPr b="1">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GB" b="1">
                <a:latin typeface="Century Gothic"/>
                <a:ea typeface="Century Gothic"/>
                <a:cs typeface="Century Gothic"/>
                <a:sym typeface="Century Gothic"/>
              </a:rPr>
              <a:t>Battery</a:t>
            </a:r>
            <a:endParaRPr b="1">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GB" b="1">
                <a:latin typeface="Century Gothic"/>
                <a:ea typeface="Century Gothic"/>
                <a:cs typeface="Century Gothic"/>
                <a:sym typeface="Century Gothic"/>
              </a:rPr>
              <a:t>Variable resistor</a:t>
            </a:r>
            <a:endParaRPr b="1">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GB" b="1">
                <a:latin typeface="Century Gothic"/>
                <a:ea typeface="Century Gothic"/>
                <a:cs typeface="Century Gothic"/>
                <a:sym typeface="Century Gothic"/>
              </a:rPr>
              <a:t>Ammeter</a:t>
            </a:r>
            <a:endParaRPr b="1">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Char char="●"/>
            </a:pPr>
            <a:r>
              <a:rPr lang="en-GB" b="1">
                <a:latin typeface="Century Gothic"/>
                <a:ea typeface="Century Gothic"/>
                <a:cs typeface="Century Gothic"/>
                <a:sym typeface="Century Gothic"/>
              </a:rPr>
              <a:t>Component </a:t>
            </a:r>
            <a:endParaRPr b="1">
              <a:latin typeface="Century Gothic"/>
              <a:ea typeface="Century Gothic"/>
              <a:cs typeface="Century Gothic"/>
              <a:sym typeface="Century Gothic"/>
            </a:endParaRPr>
          </a:p>
        </p:txBody>
      </p:sp>
      <p:pic>
        <p:nvPicPr>
          <p:cNvPr id="1769" name="Google Shape;1769;p194"/>
          <p:cNvPicPr preferRelativeResize="0"/>
          <p:nvPr/>
        </p:nvPicPr>
        <p:blipFill>
          <a:blip r:embed="rId4">
            <a:alphaModFix/>
          </a:blip>
          <a:stretch>
            <a:fillRect/>
          </a:stretch>
        </p:blipFill>
        <p:spPr>
          <a:xfrm>
            <a:off x="4029602" y="1983175"/>
            <a:ext cx="4448925" cy="4749975"/>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9"/>
                                        </p:tgtEl>
                                        <p:attrNameLst>
                                          <p:attrName>style.visibility</p:attrName>
                                        </p:attrNameLst>
                                      </p:cBhvr>
                                      <p:to>
                                        <p:strVal val="visible"/>
                                      </p:to>
                                    </p:set>
                                    <p:animEffect transition="in" filter="fade">
                                      <p:cBhvr>
                                        <p:cTn id="7" dur="1000"/>
                                        <p:tgtEl>
                                          <p:spTgt spid="1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9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Investigating IV Characteristics (RP) (pg 49)</a:t>
            </a:r>
            <a:endParaRPr sz="3300">
              <a:latin typeface="Century Gothic"/>
              <a:ea typeface="Century Gothic"/>
              <a:cs typeface="Century Gothic"/>
              <a:sym typeface="Century Gothic"/>
            </a:endParaRPr>
          </a:p>
        </p:txBody>
      </p:sp>
      <p:sp>
        <p:nvSpPr>
          <p:cNvPr id="1775" name="Google Shape;1775;p19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connect the ammeter?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connect the voltmeter?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do you have to do to change </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the direction of the current?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goes on the x-axis (across)?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goes on the y-axis (down)?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For the resistor, what can we conclude about the resistance?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For the lamp, what can we conclude about the graph?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As the current increases, why does the temperature of the wire increase?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For the diode, why do we have a current of 0A at negative potential differences? </a:t>
            </a:r>
            <a:endParaRPr>
              <a:latin typeface="Century Gothic"/>
              <a:ea typeface="Century Gothic"/>
              <a:cs typeface="Century Gothic"/>
              <a:sym typeface="Century Gothic"/>
            </a:endParaRPr>
          </a:p>
        </p:txBody>
      </p:sp>
      <p:pic>
        <p:nvPicPr>
          <p:cNvPr id="1776" name="Google Shape;1776;p195" descr="Mr Rees shows you how to find the I-V characteristics for a resistor, lamp and diode." title="Testing Components (I-V Characteristics) - GCSE Science Required Practical">
            <a:hlinkClick r:id="rId4"/>
          </p:cNvPr>
          <p:cNvPicPr preferRelativeResize="0"/>
          <p:nvPr/>
        </p:nvPicPr>
        <p:blipFill>
          <a:blip r:embed="rId5">
            <a:alphaModFix/>
          </a:blip>
          <a:stretch>
            <a:fillRect/>
          </a:stretch>
        </p:blipFill>
        <p:spPr>
          <a:xfrm>
            <a:off x="6488075" y="875050"/>
            <a:ext cx="2655925" cy="1991950"/>
          </a:xfrm>
          <a:prstGeom prst="rect">
            <a:avLst/>
          </a:prstGeom>
          <a:noFill/>
          <a:ln>
            <a:noFill/>
          </a:ln>
        </p:spPr>
      </p:pic>
    </p:spTree>
    <p:custDataLst>
      <p:tags r:id="rId1"/>
    </p:custData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9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Investigating IV Characteristics (RP) (pg 49)</a:t>
            </a:r>
            <a:endParaRPr sz="3600">
              <a:latin typeface="Century Gothic"/>
              <a:ea typeface="Century Gothic"/>
              <a:cs typeface="Century Gothic"/>
              <a:sym typeface="Century Gothic"/>
            </a:endParaRPr>
          </a:p>
        </p:txBody>
      </p:sp>
      <p:sp>
        <p:nvSpPr>
          <p:cNvPr id="1782" name="Google Shape;1782;p19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How do we connect the ammeter?</a:t>
            </a:r>
            <a:br>
              <a:rPr lang="en-GB" sz="19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In series</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How do we connect the voltmeter? </a:t>
            </a:r>
            <a:br>
              <a:rPr lang="en-GB" sz="19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In parallel</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do you have to do to change </a:t>
            </a:r>
            <a:br>
              <a:rPr lang="en-GB" sz="1900" dirty="0">
                <a:latin typeface="Century Gothic"/>
                <a:ea typeface="Century Gothic"/>
                <a:cs typeface="Century Gothic"/>
                <a:sym typeface="Century Gothic"/>
              </a:rPr>
            </a:br>
            <a:r>
              <a:rPr lang="en-GB" sz="1900" dirty="0">
                <a:latin typeface="Century Gothic"/>
                <a:ea typeface="Century Gothic"/>
                <a:cs typeface="Century Gothic"/>
                <a:sym typeface="Century Gothic"/>
              </a:rPr>
              <a:t>the direction of the current? </a:t>
            </a:r>
            <a:br>
              <a:rPr lang="en-GB" sz="19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Switch the wires around at the power pack</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goes on the x-axis (across)? </a:t>
            </a:r>
            <a:br>
              <a:rPr lang="en-GB" sz="19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Potential difference (in volts)</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goes on the y-axis (down)? </a:t>
            </a:r>
            <a:br>
              <a:rPr lang="en-GB" sz="19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Current (in amps)</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For the resistor, what can we conclude about the resistance? </a:t>
            </a:r>
            <a:endParaRPr sz="1900"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The resistance of a resistor always stays constant (it is an </a:t>
            </a:r>
            <a:r>
              <a:rPr lang="en-GB" sz="2800" b="1" dirty="0" err="1">
                <a:solidFill>
                  <a:srgbClr val="FF0000"/>
                </a:solidFill>
                <a:latin typeface="Century Gothic"/>
                <a:ea typeface="Century Gothic"/>
                <a:cs typeface="Century Gothic"/>
                <a:sym typeface="Century Gothic"/>
              </a:rPr>
              <a:t>ohmic</a:t>
            </a:r>
            <a:r>
              <a:rPr lang="en-GB" sz="2800" b="1" dirty="0">
                <a:solidFill>
                  <a:srgbClr val="FF0000"/>
                </a:solidFill>
                <a:latin typeface="Century Gothic"/>
                <a:ea typeface="Century Gothic"/>
                <a:cs typeface="Century Gothic"/>
                <a:sym typeface="Century Gothic"/>
              </a:rPr>
              <a:t> conductor)</a:t>
            </a:r>
            <a:endParaRPr sz="1900" dirty="0">
              <a:latin typeface="Century Gothic"/>
              <a:ea typeface="Century Gothic"/>
              <a:cs typeface="Century Gothic"/>
              <a:sym typeface="Century Gothic"/>
            </a:endParaRPr>
          </a:p>
          <a:p>
            <a:pPr marL="0" lvl="0" indent="0" algn="l" rtl="0">
              <a:spcBef>
                <a:spcPts val="0"/>
              </a:spcBef>
              <a:spcAft>
                <a:spcPts val="0"/>
              </a:spcAft>
              <a:buNone/>
            </a:pPr>
            <a:endParaRPr sz="1900" dirty="0">
              <a:latin typeface="Century Gothic"/>
              <a:ea typeface="Century Gothic"/>
              <a:cs typeface="Century Gothic"/>
              <a:sym typeface="Century Gothic"/>
            </a:endParaRPr>
          </a:p>
        </p:txBody>
      </p:sp>
    </p:spTree>
    <p:custDataLst>
      <p:tags r:id="rId1"/>
    </p:custData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9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Investigating IV Characteristics (RP) (pg 49)</a:t>
            </a:r>
            <a:endParaRPr sz="3600">
              <a:latin typeface="Century Gothic"/>
              <a:ea typeface="Century Gothic"/>
              <a:cs typeface="Century Gothic"/>
              <a:sym typeface="Century Gothic"/>
            </a:endParaRPr>
          </a:p>
        </p:txBody>
      </p:sp>
      <p:sp>
        <p:nvSpPr>
          <p:cNvPr id="1788" name="Google Shape;1788;p197"/>
          <p:cNvSpPr txBox="1">
            <a:spLocks noGrp="1"/>
          </p:cNvSpPr>
          <p:nvPr>
            <p:ph type="body" idx="1"/>
          </p:nvPr>
        </p:nvSpPr>
        <p:spPr>
          <a:xfrm>
            <a:off x="0" y="875050"/>
            <a:ext cx="9085200" cy="2440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For the lamp, what can we conclude about the graph?</a:t>
            </a:r>
            <a:br>
              <a:rPr lang="en-GB" sz="20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It curves at the ends of the graph. This tells us that resistance is not constant. At the end of the graph, the resistance increases as current increases</a:t>
            </a:r>
            <a:endParaRPr sz="1700" dirty="0">
              <a:latin typeface="Century Gothic"/>
              <a:ea typeface="Century Gothic"/>
              <a:cs typeface="Century Gothic"/>
              <a:sym typeface="Century Gothic"/>
            </a:endParaRPr>
          </a:p>
          <a:p>
            <a:pPr marL="457200" lvl="0" indent="0" algn="l" rtl="0">
              <a:spcBef>
                <a:spcPts val="0"/>
              </a:spcBef>
              <a:spcAft>
                <a:spcPts val="0"/>
              </a:spcAft>
              <a:buNone/>
            </a:pPr>
            <a:endParaRPr sz="2000" dirty="0">
              <a:latin typeface="Century Gothic"/>
              <a:ea typeface="Century Gothic"/>
              <a:cs typeface="Century Gothic"/>
              <a:sym typeface="Century Gothic"/>
            </a:endParaRPr>
          </a:p>
          <a:p>
            <a:pPr marL="457200" lvl="0" indent="0" algn="l" rtl="0">
              <a:spcBef>
                <a:spcPts val="0"/>
              </a:spcBef>
              <a:spcAft>
                <a:spcPts val="0"/>
              </a:spcAft>
              <a:buNone/>
            </a:pPr>
            <a:endParaRPr dirty="0">
              <a:latin typeface="Century Gothic"/>
              <a:ea typeface="Century Gothic"/>
              <a:cs typeface="Century Gothic"/>
              <a:sym typeface="Century Gothic"/>
            </a:endParaRPr>
          </a:p>
        </p:txBody>
      </p:sp>
      <p:sp>
        <p:nvSpPr>
          <p:cNvPr id="1789" name="Google Shape;1789;p197"/>
          <p:cNvSpPr txBox="1"/>
          <p:nvPr/>
        </p:nvSpPr>
        <p:spPr>
          <a:xfrm>
            <a:off x="-58825" y="2456300"/>
            <a:ext cx="9144000" cy="44016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Century Gothic"/>
              <a:buAutoNum type="arabicPeriod" startAt="8"/>
            </a:pPr>
            <a:r>
              <a:rPr lang="en-GB" sz="2000" dirty="0">
                <a:solidFill>
                  <a:schemeClr val="dk2"/>
                </a:solidFill>
                <a:latin typeface="Century Gothic"/>
                <a:ea typeface="Century Gothic"/>
                <a:cs typeface="Century Gothic"/>
                <a:sym typeface="Century Gothic"/>
              </a:rPr>
              <a:t>As the current increases, why does the temperature of the wire increase? </a:t>
            </a:r>
            <a:br>
              <a:rPr lang="en-GB" sz="2000" dirty="0">
                <a:solidFill>
                  <a:schemeClr val="dk2"/>
                </a:solidFill>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Electrons that are flowing collide with the ions in the metal. When the wire gets hotter, the ions move more. This makes it harder for the electrons to flow so the resistance has increased</a:t>
            </a:r>
            <a:endParaRPr sz="25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Clr>
                <a:schemeClr val="dk2"/>
              </a:buClr>
              <a:buSzPts val="2000"/>
              <a:buFont typeface="Century Gothic"/>
              <a:buAutoNum type="arabicPeriod" startAt="8"/>
            </a:pPr>
            <a:r>
              <a:rPr lang="en-GB" sz="2000" dirty="0">
                <a:solidFill>
                  <a:schemeClr val="dk2"/>
                </a:solidFill>
                <a:latin typeface="Century Gothic"/>
                <a:ea typeface="Century Gothic"/>
                <a:cs typeface="Century Gothic"/>
                <a:sym typeface="Century Gothic"/>
              </a:rPr>
              <a:t>For the diode, why do we have a current of 0A at negative potential differences?</a:t>
            </a:r>
            <a:endParaRPr sz="2000" dirty="0">
              <a:solidFill>
                <a:schemeClr val="dk2"/>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The diode has a high resistance in the reverse direction</a:t>
            </a:r>
            <a:endParaRPr sz="25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8">
                                            <p:txEl>
                                              <p:pRg st="0" end="0"/>
                                            </p:txEl>
                                          </p:spTgt>
                                        </p:tgtEl>
                                        <p:attrNameLst>
                                          <p:attrName>style.visibility</p:attrName>
                                        </p:attrNameLst>
                                      </p:cBhvr>
                                      <p:to>
                                        <p:strVal val="visible"/>
                                      </p:to>
                                    </p:set>
                                    <p:animEffect transition="in" filter="fade">
                                      <p:cBhvr>
                                        <p:cTn id="7" dur="1000"/>
                                        <p:tgtEl>
                                          <p:spTgt spid="17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9">
                                            <p:txEl>
                                              <p:pRg st="0" end="0"/>
                                            </p:txEl>
                                          </p:spTgt>
                                        </p:tgtEl>
                                        <p:attrNameLst>
                                          <p:attrName>style.visibility</p:attrName>
                                        </p:attrNameLst>
                                      </p:cBhvr>
                                      <p:to>
                                        <p:strVal val="visible"/>
                                      </p:to>
                                    </p:set>
                                    <p:animEffect transition="in" filter="fade">
                                      <p:cBhvr>
                                        <p:cTn id="12" dur="1000"/>
                                        <p:tgtEl>
                                          <p:spTgt spid="17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89">
                                            <p:txEl>
                                              <p:pRg st="1" end="1"/>
                                            </p:txEl>
                                          </p:spTgt>
                                        </p:tgtEl>
                                        <p:attrNameLst>
                                          <p:attrName>style.visibility</p:attrName>
                                        </p:attrNameLst>
                                      </p:cBhvr>
                                      <p:to>
                                        <p:strVal val="visible"/>
                                      </p:to>
                                    </p:set>
                                    <p:animEffect transition="in" filter="fade">
                                      <p:cBhvr>
                                        <p:cTn id="17" dur="1000"/>
                                        <p:tgtEl>
                                          <p:spTgt spid="178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89">
                                            <p:txEl>
                                              <p:pRg st="2" end="2"/>
                                            </p:txEl>
                                          </p:spTgt>
                                        </p:tgtEl>
                                        <p:attrNameLst>
                                          <p:attrName>style.visibility</p:attrName>
                                        </p:attrNameLst>
                                      </p:cBhvr>
                                      <p:to>
                                        <p:strVal val="visible"/>
                                      </p:to>
                                    </p:set>
                                    <p:animEffect transition="in" filter="fade">
                                      <p:cBhvr>
                                        <p:cTn id="22" dur="1000"/>
                                        <p:tgtEl>
                                          <p:spTgt spid="178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89">
                                            <p:txEl>
                                              <p:pRg st="0" end="0"/>
                                            </p:txEl>
                                          </p:spTgt>
                                        </p:tgtEl>
                                        <p:attrNameLst>
                                          <p:attrName>style.visibility</p:attrName>
                                        </p:attrNameLst>
                                      </p:cBhvr>
                                      <p:to>
                                        <p:strVal val="visible"/>
                                      </p:to>
                                    </p:set>
                                    <p:animEffect transition="in" filter="fade">
                                      <p:cBhvr>
                                        <p:cTn id="27" dur="1000"/>
                                        <p:tgtEl>
                                          <p:spTgt spid="178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89">
                                            <p:txEl>
                                              <p:pRg st="1" end="1"/>
                                            </p:txEl>
                                          </p:spTgt>
                                        </p:tgtEl>
                                        <p:attrNameLst>
                                          <p:attrName>style.visibility</p:attrName>
                                        </p:attrNameLst>
                                      </p:cBhvr>
                                      <p:to>
                                        <p:strVal val="visible"/>
                                      </p:to>
                                    </p:set>
                                    <p:animEffect transition="in" filter="fade">
                                      <p:cBhvr>
                                        <p:cTn id="32" dur="1000"/>
                                        <p:tgtEl>
                                          <p:spTgt spid="178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89">
                                            <p:txEl>
                                              <p:pRg st="2" end="2"/>
                                            </p:txEl>
                                          </p:spTgt>
                                        </p:tgtEl>
                                        <p:attrNameLst>
                                          <p:attrName>style.visibility</p:attrName>
                                        </p:attrNameLst>
                                      </p:cBhvr>
                                      <p:to>
                                        <p:strVal val="visible"/>
                                      </p:to>
                                    </p:set>
                                    <p:animEffect transition="in" filter="fade">
                                      <p:cBhvr>
                                        <p:cTn id="37" dur="1000"/>
                                        <p:tgtEl>
                                          <p:spTgt spid="17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4" name="Google Shape;1794;p19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Investigating IV Characteristics (RP) (pg 51)</a:t>
            </a:r>
            <a:endParaRPr sz="3300">
              <a:latin typeface="Century Gothic"/>
              <a:ea typeface="Century Gothic"/>
              <a:cs typeface="Century Gothic"/>
              <a:sym typeface="Century Gothic"/>
            </a:endParaRPr>
          </a:p>
        </p:txBody>
      </p:sp>
      <p:sp>
        <p:nvSpPr>
          <p:cNvPr id="1795" name="Google Shape;1795;p198"/>
          <p:cNvSpPr txBox="1">
            <a:spLocks noGrp="1"/>
          </p:cNvSpPr>
          <p:nvPr>
            <p:ph type="body" idx="1"/>
          </p:nvPr>
        </p:nvSpPr>
        <p:spPr>
          <a:xfrm>
            <a:off x="159825" y="988025"/>
            <a:ext cx="4830300" cy="5556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en-GB" b="1">
                <a:latin typeface="Century Gothic"/>
                <a:ea typeface="Century Gothic"/>
                <a:cs typeface="Century Gothic"/>
                <a:sym typeface="Century Gothic"/>
              </a:rPr>
              <a:t>Ohmic Conductor</a:t>
            </a:r>
            <a:endParaRPr b="1">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Current is _____________ ________________ to potential difference. This means if you double the potential difference, then the _______________ will ____________. The graph will have a _______________ line.</a:t>
            </a:r>
            <a:endParaRPr>
              <a:latin typeface="Century Gothic"/>
              <a:ea typeface="Century Gothic"/>
              <a:cs typeface="Century Gothic"/>
              <a:sym typeface="Century Gothic"/>
            </a:endParaRPr>
          </a:p>
        </p:txBody>
      </p:sp>
      <p:pic>
        <p:nvPicPr>
          <p:cNvPr id="1796" name="Google Shape;1796;p198"/>
          <p:cNvPicPr preferRelativeResize="0"/>
          <p:nvPr/>
        </p:nvPicPr>
        <p:blipFill>
          <a:blip r:embed="rId4">
            <a:alphaModFix/>
          </a:blip>
          <a:stretch>
            <a:fillRect/>
          </a:stretch>
        </p:blipFill>
        <p:spPr>
          <a:xfrm>
            <a:off x="5067550" y="1755200"/>
            <a:ext cx="3836700" cy="4022525"/>
          </a:xfrm>
          <a:prstGeom prst="rect">
            <a:avLst/>
          </a:prstGeom>
          <a:noFill/>
          <a:ln>
            <a:noFill/>
          </a:ln>
        </p:spPr>
      </p:pic>
      <p:sp>
        <p:nvSpPr>
          <p:cNvPr id="1797" name="Google Shape;1797;p198"/>
          <p:cNvSpPr txBox="1"/>
          <p:nvPr/>
        </p:nvSpPr>
        <p:spPr>
          <a:xfrm>
            <a:off x="1949800" y="177125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directly</a:t>
            </a:r>
            <a:endParaRPr sz="2400" b="1">
              <a:solidFill>
                <a:srgbClr val="FFFFFF"/>
              </a:solidFill>
              <a:latin typeface="Century Gothic"/>
              <a:ea typeface="Century Gothic"/>
              <a:cs typeface="Century Gothic"/>
              <a:sym typeface="Century Gothic"/>
            </a:endParaRPr>
          </a:p>
        </p:txBody>
      </p:sp>
      <p:sp>
        <p:nvSpPr>
          <p:cNvPr id="1798" name="Google Shape;1798;p198"/>
          <p:cNvSpPr txBox="1"/>
          <p:nvPr/>
        </p:nvSpPr>
        <p:spPr>
          <a:xfrm>
            <a:off x="422925" y="2393375"/>
            <a:ext cx="2284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proportional</a:t>
            </a:r>
            <a:endParaRPr sz="2400" b="1">
              <a:solidFill>
                <a:srgbClr val="FFFFFF"/>
              </a:solidFill>
              <a:latin typeface="Century Gothic"/>
              <a:ea typeface="Century Gothic"/>
              <a:cs typeface="Century Gothic"/>
              <a:sym typeface="Century Gothic"/>
            </a:endParaRPr>
          </a:p>
        </p:txBody>
      </p:sp>
      <p:sp>
        <p:nvSpPr>
          <p:cNvPr id="1799" name="Google Shape;1799;p198"/>
          <p:cNvSpPr txBox="1"/>
          <p:nvPr/>
        </p:nvSpPr>
        <p:spPr>
          <a:xfrm>
            <a:off x="422925" y="47300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current</a:t>
            </a:r>
            <a:endParaRPr sz="2400" b="1">
              <a:solidFill>
                <a:srgbClr val="FFFFFF"/>
              </a:solidFill>
              <a:latin typeface="Century Gothic"/>
              <a:ea typeface="Century Gothic"/>
              <a:cs typeface="Century Gothic"/>
              <a:sym typeface="Century Gothic"/>
            </a:endParaRPr>
          </a:p>
        </p:txBody>
      </p:sp>
      <p:sp>
        <p:nvSpPr>
          <p:cNvPr id="1800" name="Google Shape;1800;p198"/>
          <p:cNvSpPr txBox="1"/>
          <p:nvPr/>
        </p:nvSpPr>
        <p:spPr>
          <a:xfrm>
            <a:off x="258000" y="534037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double</a:t>
            </a:r>
            <a:endParaRPr sz="2400" b="1">
              <a:solidFill>
                <a:srgbClr val="FFFFFF"/>
              </a:solidFill>
              <a:latin typeface="Century Gothic"/>
              <a:ea typeface="Century Gothic"/>
              <a:cs typeface="Century Gothic"/>
              <a:sym typeface="Century Gothic"/>
            </a:endParaRPr>
          </a:p>
        </p:txBody>
      </p:sp>
      <p:sp>
        <p:nvSpPr>
          <p:cNvPr id="1801" name="Google Shape;1801;p198"/>
          <p:cNvSpPr txBox="1"/>
          <p:nvPr/>
        </p:nvSpPr>
        <p:spPr>
          <a:xfrm>
            <a:off x="1725625" y="591107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straight</a:t>
            </a:r>
            <a:endParaRPr sz="2400" b="1">
              <a:solidFill>
                <a:srgbClr val="FFFFFF"/>
              </a:solidFill>
              <a:latin typeface="Century Gothic"/>
              <a:ea typeface="Century Gothic"/>
              <a:cs typeface="Century Gothic"/>
              <a:sym typeface="Century Gothic"/>
            </a:endParaRPr>
          </a:p>
        </p:txBody>
      </p:sp>
      <p:cxnSp>
        <p:nvCxnSpPr>
          <p:cNvPr id="1802" name="Google Shape;1802;p198"/>
          <p:cNvCxnSpPr/>
          <p:nvPr/>
        </p:nvCxnSpPr>
        <p:spPr>
          <a:xfrm rot="10800000" flipH="1">
            <a:off x="5582325" y="2623175"/>
            <a:ext cx="2764500" cy="2611500"/>
          </a:xfrm>
          <a:prstGeom prst="straightConnector1">
            <a:avLst/>
          </a:prstGeom>
          <a:noFill/>
          <a:ln w="28575" cap="flat" cmpd="sng">
            <a:solidFill>
              <a:srgbClr val="FF0000"/>
            </a:solidFill>
            <a:prstDash val="solid"/>
            <a:round/>
            <a:headEnd type="none" w="med" len="med"/>
            <a:tailEnd type="none" w="med" len="med"/>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7"/>
                                        </p:tgtEl>
                                        <p:attrNameLst>
                                          <p:attrName>style.visibility</p:attrName>
                                        </p:attrNameLst>
                                      </p:cBhvr>
                                      <p:to>
                                        <p:strVal val="visible"/>
                                      </p:to>
                                    </p:set>
                                    <p:animEffect transition="in" filter="fade">
                                      <p:cBhvr>
                                        <p:cTn id="7" dur="1000"/>
                                        <p:tgtEl>
                                          <p:spTgt spid="1797"/>
                                        </p:tgtEl>
                                      </p:cBhvr>
                                    </p:animEffect>
                                  </p:childTnLst>
                                </p:cTn>
                              </p:par>
                              <p:par>
                                <p:cTn id="8" presetID="10" presetClass="entr" presetSubtype="0" fill="hold" nodeType="withEffect">
                                  <p:stCondLst>
                                    <p:cond delay="0"/>
                                  </p:stCondLst>
                                  <p:childTnLst>
                                    <p:set>
                                      <p:cBhvr>
                                        <p:cTn id="9" dur="1" fill="hold">
                                          <p:stCondLst>
                                            <p:cond delay="0"/>
                                          </p:stCondLst>
                                        </p:cTn>
                                        <p:tgtEl>
                                          <p:spTgt spid="1798"/>
                                        </p:tgtEl>
                                        <p:attrNameLst>
                                          <p:attrName>style.visibility</p:attrName>
                                        </p:attrNameLst>
                                      </p:cBhvr>
                                      <p:to>
                                        <p:strVal val="visible"/>
                                      </p:to>
                                    </p:set>
                                    <p:animEffect transition="in" filter="fade">
                                      <p:cBhvr>
                                        <p:cTn id="10" dur="1000"/>
                                        <p:tgtEl>
                                          <p:spTgt spid="17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99"/>
                                        </p:tgtEl>
                                        <p:attrNameLst>
                                          <p:attrName>style.visibility</p:attrName>
                                        </p:attrNameLst>
                                      </p:cBhvr>
                                      <p:to>
                                        <p:strVal val="visible"/>
                                      </p:to>
                                    </p:set>
                                    <p:animEffect transition="in" filter="fade">
                                      <p:cBhvr>
                                        <p:cTn id="15" dur="1000"/>
                                        <p:tgtEl>
                                          <p:spTgt spid="17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00"/>
                                        </p:tgtEl>
                                        <p:attrNameLst>
                                          <p:attrName>style.visibility</p:attrName>
                                        </p:attrNameLst>
                                      </p:cBhvr>
                                      <p:to>
                                        <p:strVal val="visible"/>
                                      </p:to>
                                    </p:set>
                                    <p:animEffect transition="in" filter="fade">
                                      <p:cBhvr>
                                        <p:cTn id="20" dur="1000"/>
                                        <p:tgtEl>
                                          <p:spTgt spid="180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01"/>
                                        </p:tgtEl>
                                        <p:attrNameLst>
                                          <p:attrName>style.visibility</p:attrName>
                                        </p:attrNameLst>
                                      </p:cBhvr>
                                      <p:to>
                                        <p:strVal val="visible"/>
                                      </p:to>
                                    </p:set>
                                    <p:animEffect transition="in" filter="fade">
                                      <p:cBhvr>
                                        <p:cTn id="25" dur="1000"/>
                                        <p:tgtEl>
                                          <p:spTgt spid="180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02"/>
                                        </p:tgtEl>
                                        <p:attrNameLst>
                                          <p:attrName>style.visibility</p:attrName>
                                        </p:attrNameLst>
                                      </p:cBhvr>
                                      <p:to>
                                        <p:strVal val="visible"/>
                                      </p:to>
                                    </p:set>
                                    <p:animEffect transition="in" filter="fade">
                                      <p:cBhvr>
                                        <p:cTn id="30" dur="1000"/>
                                        <p:tgtEl>
                                          <p:spTgt spid="1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1807" name="Google Shape;1807;p19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Investigating IV Characteristics (RP) (pg 51)</a:t>
            </a:r>
            <a:endParaRPr sz="3600">
              <a:latin typeface="Century Gothic"/>
              <a:ea typeface="Century Gothic"/>
              <a:cs typeface="Century Gothic"/>
              <a:sym typeface="Century Gothic"/>
            </a:endParaRPr>
          </a:p>
        </p:txBody>
      </p:sp>
      <p:sp>
        <p:nvSpPr>
          <p:cNvPr id="1808" name="Google Shape;1808;p199"/>
          <p:cNvSpPr txBox="1">
            <a:spLocks noGrp="1"/>
          </p:cNvSpPr>
          <p:nvPr>
            <p:ph type="body" idx="1"/>
          </p:nvPr>
        </p:nvSpPr>
        <p:spPr>
          <a:xfrm>
            <a:off x="159825" y="988025"/>
            <a:ext cx="4830300" cy="55569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GB" b="1">
                <a:latin typeface="Century Gothic"/>
                <a:ea typeface="Century Gothic"/>
                <a:cs typeface="Century Gothic"/>
                <a:sym typeface="Century Gothic"/>
              </a:rPr>
              <a:t>Filament Lamp</a:t>
            </a:r>
            <a:endParaRPr b="1">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As the current ___________, the temperature of the wire _____________. This means that the resistance will _______________ as well. This makes it more difficult for the ____________ to flow, so the current doesn’t increase as much as it should and the line on the graph ___________________.</a:t>
            </a:r>
            <a:endParaRPr>
              <a:latin typeface="Century Gothic"/>
              <a:ea typeface="Century Gothic"/>
              <a:cs typeface="Century Gothic"/>
              <a:sym typeface="Century Gothic"/>
            </a:endParaRPr>
          </a:p>
        </p:txBody>
      </p:sp>
      <p:pic>
        <p:nvPicPr>
          <p:cNvPr id="1809" name="Google Shape;1809;p199"/>
          <p:cNvPicPr preferRelativeResize="0"/>
          <p:nvPr/>
        </p:nvPicPr>
        <p:blipFill>
          <a:blip r:embed="rId4">
            <a:alphaModFix/>
          </a:blip>
          <a:stretch>
            <a:fillRect/>
          </a:stretch>
        </p:blipFill>
        <p:spPr>
          <a:xfrm>
            <a:off x="5140386" y="1808950"/>
            <a:ext cx="3763866" cy="3968775"/>
          </a:xfrm>
          <a:prstGeom prst="rect">
            <a:avLst/>
          </a:prstGeom>
          <a:noFill/>
          <a:ln>
            <a:noFill/>
          </a:ln>
        </p:spPr>
      </p:pic>
      <p:sp>
        <p:nvSpPr>
          <p:cNvPr id="1810" name="Google Shape;1810;p199"/>
          <p:cNvSpPr txBox="1"/>
          <p:nvPr/>
        </p:nvSpPr>
        <p:spPr>
          <a:xfrm>
            <a:off x="2608525" y="146155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increases</a:t>
            </a:r>
            <a:endParaRPr sz="2400" b="1">
              <a:solidFill>
                <a:srgbClr val="FFFFFF"/>
              </a:solidFill>
              <a:latin typeface="Century Gothic"/>
              <a:ea typeface="Century Gothic"/>
              <a:cs typeface="Century Gothic"/>
              <a:sym typeface="Century Gothic"/>
            </a:endParaRPr>
          </a:p>
        </p:txBody>
      </p:sp>
      <p:sp>
        <p:nvSpPr>
          <p:cNvPr id="1811" name="Google Shape;1811;p199"/>
          <p:cNvSpPr txBox="1"/>
          <p:nvPr/>
        </p:nvSpPr>
        <p:spPr>
          <a:xfrm>
            <a:off x="372975" y="235502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increases</a:t>
            </a:r>
            <a:endParaRPr sz="2400" b="1">
              <a:solidFill>
                <a:srgbClr val="FFFFFF"/>
              </a:solidFill>
              <a:latin typeface="Century Gothic"/>
              <a:ea typeface="Century Gothic"/>
              <a:cs typeface="Century Gothic"/>
              <a:sym typeface="Century Gothic"/>
            </a:endParaRPr>
          </a:p>
        </p:txBody>
      </p:sp>
      <p:sp>
        <p:nvSpPr>
          <p:cNvPr id="1812" name="Google Shape;1812;p199"/>
          <p:cNvSpPr txBox="1"/>
          <p:nvPr/>
        </p:nvSpPr>
        <p:spPr>
          <a:xfrm>
            <a:off x="560650" y="32553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a:t>
            </a:r>
            <a:endParaRPr sz="2400" b="1">
              <a:solidFill>
                <a:srgbClr val="FFFFFF"/>
              </a:solidFill>
              <a:latin typeface="Century Gothic"/>
              <a:ea typeface="Century Gothic"/>
              <a:cs typeface="Century Gothic"/>
              <a:sym typeface="Century Gothic"/>
            </a:endParaRPr>
          </a:p>
        </p:txBody>
      </p:sp>
      <p:sp>
        <p:nvSpPr>
          <p:cNvPr id="1813" name="Google Shape;1813;p199"/>
          <p:cNvSpPr txBox="1"/>
          <p:nvPr/>
        </p:nvSpPr>
        <p:spPr>
          <a:xfrm>
            <a:off x="254300" y="415557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current</a:t>
            </a:r>
            <a:endParaRPr sz="2400" b="1">
              <a:solidFill>
                <a:srgbClr val="FFFFFF"/>
              </a:solidFill>
              <a:latin typeface="Century Gothic"/>
              <a:ea typeface="Century Gothic"/>
              <a:cs typeface="Century Gothic"/>
              <a:sym typeface="Century Gothic"/>
            </a:endParaRPr>
          </a:p>
        </p:txBody>
      </p:sp>
      <p:sp>
        <p:nvSpPr>
          <p:cNvPr id="1814" name="Google Shape;1814;p199"/>
          <p:cNvSpPr txBox="1"/>
          <p:nvPr/>
        </p:nvSpPr>
        <p:spPr>
          <a:xfrm>
            <a:off x="841950" y="603537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curves</a:t>
            </a:r>
            <a:endParaRPr sz="2400" b="1">
              <a:solidFill>
                <a:srgbClr val="FFFFFF"/>
              </a:solidFill>
              <a:latin typeface="Century Gothic"/>
              <a:ea typeface="Century Gothic"/>
              <a:cs typeface="Century Gothic"/>
              <a:sym typeface="Century Gothic"/>
            </a:endParaRPr>
          </a:p>
        </p:txBody>
      </p:sp>
      <p:sp>
        <p:nvSpPr>
          <p:cNvPr id="1815" name="Google Shape;1815;p199"/>
          <p:cNvSpPr/>
          <p:nvPr/>
        </p:nvSpPr>
        <p:spPr>
          <a:xfrm>
            <a:off x="5394125" y="4004575"/>
            <a:ext cx="1541000" cy="1258675"/>
          </a:xfrm>
          <a:custGeom>
            <a:avLst/>
            <a:gdLst/>
            <a:ahLst/>
            <a:cxnLst/>
            <a:rect l="l" t="t" r="r" b="b"/>
            <a:pathLst>
              <a:path w="61640" h="50347" extrusionOk="0">
                <a:moveTo>
                  <a:pt x="0" y="50347"/>
                </a:moveTo>
                <a:cubicBezTo>
                  <a:pt x="3137" y="49955"/>
                  <a:pt x="13488" y="50112"/>
                  <a:pt x="18821" y="47995"/>
                </a:cubicBezTo>
                <a:cubicBezTo>
                  <a:pt x="24154" y="45878"/>
                  <a:pt x="24860" y="45642"/>
                  <a:pt x="31996" y="37643"/>
                </a:cubicBezTo>
                <a:cubicBezTo>
                  <a:pt x="39133" y="29644"/>
                  <a:pt x="56699" y="6274"/>
                  <a:pt x="61640" y="0"/>
                </a:cubicBezTo>
              </a:path>
            </a:pathLst>
          </a:custGeom>
          <a:noFill/>
          <a:ln w="28575" cap="flat" cmpd="sng">
            <a:solidFill>
              <a:srgbClr val="FF0000"/>
            </a:solidFill>
            <a:prstDash val="solid"/>
            <a:round/>
            <a:headEnd type="none" w="med" len="med"/>
            <a:tailEnd type="none" w="med" len="med"/>
          </a:ln>
        </p:spPr>
      </p:sp>
      <p:sp>
        <p:nvSpPr>
          <p:cNvPr id="1816" name="Google Shape;1816;p199"/>
          <p:cNvSpPr/>
          <p:nvPr/>
        </p:nvSpPr>
        <p:spPr>
          <a:xfrm rot="10800000">
            <a:off x="6951975" y="2743335"/>
            <a:ext cx="1541000" cy="1258675"/>
          </a:xfrm>
          <a:custGeom>
            <a:avLst/>
            <a:gdLst/>
            <a:ahLst/>
            <a:cxnLst/>
            <a:rect l="l" t="t" r="r" b="b"/>
            <a:pathLst>
              <a:path w="61640" h="50347" extrusionOk="0">
                <a:moveTo>
                  <a:pt x="0" y="50347"/>
                </a:moveTo>
                <a:cubicBezTo>
                  <a:pt x="3137" y="49955"/>
                  <a:pt x="13488" y="50112"/>
                  <a:pt x="18821" y="47995"/>
                </a:cubicBezTo>
                <a:cubicBezTo>
                  <a:pt x="24154" y="45878"/>
                  <a:pt x="24860" y="45642"/>
                  <a:pt x="31996" y="37643"/>
                </a:cubicBezTo>
                <a:cubicBezTo>
                  <a:pt x="39133" y="29644"/>
                  <a:pt x="56699" y="6274"/>
                  <a:pt x="61640" y="0"/>
                </a:cubicBezTo>
              </a:path>
            </a:pathLst>
          </a:custGeom>
          <a:noFill/>
          <a:ln w="28575" cap="flat" cmpd="sng">
            <a:solidFill>
              <a:srgbClr val="FF0000"/>
            </a:solidFill>
            <a:prstDash val="solid"/>
            <a:round/>
            <a:headEnd type="none" w="med" len="med"/>
            <a:tailEnd type="none" w="med" len="med"/>
          </a:ln>
        </p:spPr>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10"/>
                                        </p:tgtEl>
                                        <p:attrNameLst>
                                          <p:attrName>style.visibility</p:attrName>
                                        </p:attrNameLst>
                                      </p:cBhvr>
                                      <p:to>
                                        <p:strVal val="visible"/>
                                      </p:to>
                                    </p:set>
                                    <p:animEffect transition="in" filter="fade">
                                      <p:cBhvr>
                                        <p:cTn id="7" dur="1000"/>
                                        <p:tgtEl>
                                          <p:spTgt spid="18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11"/>
                                        </p:tgtEl>
                                        <p:attrNameLst>
                                          <p:attrName>style.visibility</p:attrName>
                                        </p:attrNameLst>
                                      </p:cBhvr>
                                      <p:to>
                                        <p:strVal val="visible"/>
                                      </p:to>
                                    </p:set>
                                    <p:animEffect transition="in" filter="fade">
                                      <p:cBhvr>
                                        <p:cTn id="12" dur="1000"/>
                                        <p:tgtEl>
                                          <p:spTgt spid="18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12"/>
                                        </p:tgtEl>
                                        <p:attrNameLst>
                                          <p:attrName>style.visibility</p:attrName>
                                        </p:attrNameLst>
                                      </p:cBhvr>
                                      <p:to>
                                        <p:strVal val="visible"/>
                                      </p:to>
                                    </p:set>
                                    <p:animEffect transition="in" filter="fade">
                                      <p:cBhvr>
                                        <p:cTn id="17" dur="1000"/>
                                        <p:tgtEl>
                                          <p:spTgt spid="18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13"/>
                                        </p:tgtEl>
                                        <p:attrNameLst>
                                          <p:attrName>style.visibility</p:attrName>
                                        </p:attrNameLst>
                                      </p:cBhvr>
                                      <p:to>
                                        <p:strVal val="visible"/>
                                      </p:to>
                                    </p:set>
                                    <p:animEffect transition="in" filter="fade">
                                      <p:cBhvr>
                                        <p:cTn id="22" dur="1000"/>
                                        <p:tgtEl>
                                          <p:spTgt spid="18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14"/>
                                        </p:tgtEl>
                                        <p:attrNameLst>
                                          <p:attrName>style.visibility</p:attrName>
                                        </p:attrNameLst>
                                      </p:cBhvr>
                                      <p:to>
                                        <p:strVal val="visible"/>
                                      </p:to>
                                    </p:set>
                                    <p:animEffect transition="in" filter="fade">
                                      <p:cBhvr>
                                        <p:cTn id="27" dur="1000"/>
                                        <p:tgtEl>
                                          <p:spTgt spid="18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16"/>
                                        </p:tgtEl>
                                        <p:attrNameLst>
                                          <p:attrName>style.visibility</p:attrName>
                                        </p:attrNameLst>
                                      </p:cBhvr>
                                      <p:to>
                                        <p:strVal val="visible"/>
                                      </p:to>
                                    </p:set>
                                    <p:animEffect transition="in" filter="fade">
                                      <p:cBhvr>
                                        <p:cTn id="32" dur="1000"/>
                                        <p:tgtEl>
                                          <p:spTgt spid="1816"/>
                                        </p:tgtEl>
                                      </p:cBhvr>
                                    </p:animEffect>
                                  </p:childTnLst>
                                </p:cTn>
                              </p:par>
                              <p:par>
                                <p:cTn id="33" presetID="10" presetClass="entr" presetSubtype="0" fill="hold" nodeType="withEffect">
                                  <p:stCondLst>
                                    <p:cond delay="0"/>
                                  </p:stCondLst>
                                  <p:childTnLst>
                                    <p:set>
                                      <p:cBhvr>
                                        <p:cTn id="34" dur="1" fill="hold">
                                          <p:stCondLst>
                                            <p:cond delay="0"/>
                                          </p:stCondLst>
                                        </p:cTn>
                                        <p:tgtEl>
                                          <p:spTgt spid="1815"/>
                                        </p:tgtEl>
                                        <p:attrNameLst>
                                          <p:attrName>style.visibility</p:attrName>
                                        </p:attrNameLst>
                                      </p:cBhvr>
                                      <p:to>
                                        <p:strVal val="visible"/>
                                      </p:to>
                                    </p:set>
                                    <p:animEffect transition="in" filter="fade">
                                      <p:cBhvr>
                                        <p:cTn id="35" dur="1000"/>
                                        <p:tgtEl>
                                          <p:spTgt spid="1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sp>
        <p:nvSpPr>
          <p:cNvPr id="1821" name="Google Shape;1821;p20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Investigating IV Characteristics (RP) (pg 51)</a:t>
            </a:r>
            <a:endParaRPr sz="3600">
              <a:latin typeface="Century Gothic"/>
              <a:ea typeface="Century Gothic"/>
              <a:cs typeface="Century Gothic"/>
              <a:sym typeface="Century Gothic"/>
            </a:endParaRPr>
          </a:p>
        </p:txBody>
      </p:sp>
      <p:sp>
        <p:nvSpPr>
          <p:cNvPr id="1822" name="Google Shape;1822;p200"/>
          <p:cNvSpPr txBox="1">
            <a:spLocks noGrp="1"/>
          </p:cNvSpPr>
          <p:nvPr>
            <p:ph type="body" idx="1"/>
          </p:nvPr>
        </p:nvSpPr>
        <p:spPr>
          <a:xfrm>
            <a:off x="159825" y="988025"/>
            <a:ext cx="4830300" cy="55569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en-GB" b="1">
                <a:latin typeface="Century Gothic"/>
                <a:ea typeface="Century Gothic"/>
                <a:cs typeface="Century Gothic"/>
                <a:sym typeface="Century Gothic"/>
              </a:rPr>
              <a:t>Diode</a:t>
            </a:r>
            <a:endParaRPr b="1">
              <a:latin typeface="Century Gothic"/>
              <a:ea typeface="Century Gothic"/>
              <a:cs typeface="Century Gothic"/>
              <a:sym typeface="Century Gothic"/>
            </a:endParaRPr>
          </a:p>
          <a:p>
            <a:pPr marL="0" lvl="0" indent="0" algn="ctr" rtl="0">
              <a:lnSpc>
                <a:spcPct val="150000"/>
              </a:lnSpc>
              <a:spcBef>
                <a:spcPts val="0"/>
              </a:spcBef>
              <a:spcAft>
                <a:spcPts val="0"/>
              </a:spcAft>
              <a:buClr>
                <a:schemeClr val="dk1"/>
              </a:buClr>
              <a:buSzPts val="1100"/>
              <a:buFont typeface="Arial"/>
              <a:buNone/>
            </a:pPr>
            <a:endParaRPr b="1">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The ________________ can only flow in one direction. This is because the diode has a very high ________________ in the __________________ direction.</a:t>
            </a:r>
            <a:endParaRPr>
              <a:latin typeface="Century Gothic"/>
              <a:ea typeface="Century Gothic"/>
              <a:cs typeface="Century Gothic"/>
              <a:sym typeface="Century Gothic"/>
            </a:endParaRPr>
          </a:p>
        </p:txBody>
      </p:sp>
      <p:pic>
        <p:nvPicPr>
          <p:cNvPr id="1823" name="Google Shape;1823;p200"/>
          <p:cNvPicPr preferRelativeResize="0"/>
          <p:nvPr/>
        </p:nvPicPr>
        <p:blipFill>
          <a:blip r:embed="rId4">
            <a:alphaModFix/>
          </a:blip>
          <a:stretch>
            <a:fillRect/>
          </a:stretch>
        </p:blipFill>
        <p:spPr>
          <a:xfrm>
            <a:off x="5140375" y="1813700"/>
            <a:ext cx="3763875" cy="3946691"/>
          </a:xfrm>
          <a:prstGeom prst="rect">
            <a:avLst/>
          </a:prstGeom>
          <a:noFill/>
          <a:ln w="9525" cap="flat" cmpd="sng">
            <a:solidFill>
              <a:srgbClr val="FF0000"/>
            </a:solidFill>
            <a:prstDash val="solid"/>
            <a:round/>
            <a:headEnd type="none" w="sm" len="sm"/>
            <a:tailEnd type="none" w="sm" len="sm"/>
          </a:ln>
        </p:spPr>
      </p:pic>
      <p:sp>
        <p:nvSpPr>
          <p:cNvPr id="1824" name="Google Shape;1824;p200"/>
          <p:cNvSpPr txBox="1"/>
          <p:nvPr/>
        </p:nvSpPr>
        <p:spPr>
          <a:xfrm>
            <a:off x="1194850" y="267502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current </a:t>
            </a:r>
            <a:endParaRPr sz="2400" b="1">
              <a:solidFill>
                <a:srgbClr val="FFFFFF"/>
              </a:solidFill>
              <a:latin typeface="Century Gothic"/>
              <a:ea typeface="Century Gothic"/>
              <a:cs typeface="Century Gothic"/>
              <a:sym typeface="Century Gothic"/>
            </a:endParaRPr>
          </a:p>
        </p:txBody>
      </p:sp>
      <p:sp>
        <p:nvSpPr>
          <p:cNvPr id="1825" name="Google Shape;1825;p200"/>
          <p:cNvSpPr txBox="1"/>
          <p:nvPr/>
        </p:nvSpPr>
        <p:spPr>
          <a:xfrm>
            <a:off x="2476525" y="44037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resistance</a:t>
            </a:r>
            <a:endParaRPr sz="2400" b="1">
              <a:solidFill>
                <a:srgbClr val="FFFFFF"/>
              </a:solidFill>
              <a:latin typeface="Century Gothic"/>
              <a:ea typeface="Century Gothic"/>
              <a:cs typeface="Century Gothic"/>
              <a:sym typeface="Century Gothic"/>
            </a:endParaRPr>
          </a:p>
        </p:txBody>
      </p:sp>
      <p:sp>
        <p:nvSpPr>
          <p:cNvPr id="1826" name="Google Shape;1826;p200"/>
          <p:cNvSpPr txBox="1"/>
          <p:nvPr/>
        </p:nvSpPr>
        <p:spPr>
          <a:xfrm>
            <a:off x="1586475" y="502662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reverse</a:t>
            </a:r>
            <a:endParaRPr sz="2400" b="1">
              <a:solidFill>
                <a:srgbClr val="FFFFFF"/>
              </a:solidFill>
              <a:latin typeface="Century Gothic"/>
              <a:ea typeface="Century Gothic"/>
              <a:cs typeface="Century Gothic"/>
              <a:sym typeface="Century Gothic"/>
            </a:endParaRPr>
          </a:p>
        </p:txBody>
      </p:sp>
      <p:sp>
        <p:nvSpPr>
          <p:cNvPr id="1827" name="Google Shape;1827;p200"/>
          <p:cNvSpPr/>
          <p:nvPr/>
        </p:nvSpPr>
        <p:spPr>
          <a:xfrm>
            <a:off x="5983275" y="2541674"/>
            <a:ext cx="2066730" cy="1429847"/>
          </a:xfrm>
          <a:custGeom>
            <a:avLst/>
            <a:gdLst>
              <a:gd name="connsiteX0" fmla="*/ 0 w 54488"/>
              <a:gd name="connsiteY0" fmla="*/ 52610 h 55477"/>
              <a:gd name="connsiteX1" fmla="*/ 20801 w 54488"/>
              <a:gd name="connsiteY1" fmla="*/ 53341 h 55477"/>
              <a:gd name="connsiteX2" fmla="*/ 35699 w 54488"/>
              <a:gd name="connsiteY2" fmla="*/ 50731 h 55477"/>
              <a:gd name="connsiteX3" fmla="*/ 54488 w 54488"/>
              <a:gd name="connsiteY3" fmla="*/ 0 h 55477"/>
              <a:gd name="connsiteX0" fmla="*/ 0 w 54488"/>
              <a:gd name="connsiteY0" fmla="*/ 52610 h 55519"/>
              <a:gd name="connsiteX1" fmla="*/ 20801 w 54488"/>
              <a:gd name="connsiteY1" fmla="*/ 53341 h 55519"/>
              <a:gd name="connsiteX2" fmla="*/ 29088 w 54488"/>
              <a:gd name="connsiteY2" fmla="*/ 53341 h 55519"/>
              <a:gd name="connsiteX3" fmla="*/ 35699 w 54488"/>
              <a:gd name="connsiteY3" fmla="*/ 50731 h 55519"/>
              <a:gd name="connsiteX4" fmla="*/ 54488 w 54488"/>
              <a:gd name="connsiteY4" fmla="*/ 0 h 55519"/>
              <a:gd name="connsiteX0" fmla="*/ 0 w 54488"/>
              <a:gd name="connsiteY0" fmla="*/ 52610 h 55115"/>
              <a:gd name="connsiteX1" fmla="*/ 20801 w 54488"/>
              <a:gd name="connsiteY1" fmla="*/ 53341 h 55115"/>
              <a:gd name="connsiteX2" fmla="*/ 29088 w 54488"/>
              <a:gd name="connsiteY2" fmla="*/ 53341 h 55115"/>
              <a:gd name="connsiteX3" fmla="*/ 32855 w 54488"/>
              <a:gd name="connsiteY3" fmla="*/ 52268 h 55115"/>
              <a:gd name="connsiteX4" fmla="*/ 35699 w 54488"/>
              <a:gd name="connsiteY4" fmla="*/ 50731 h 55115"/>
              <a:gd name="connsiteX5" fmla="*/ 54488 w 54488"/>
              <a:gd name="connsiteY5" fmla="*/ 0 h 55115"/>
              <a:gd name="connsiteX0" fmla="*/ 0 w 54488"/>
              <a:gd name="connsiteY0" fmla="*/ 52610 h 53683"/>
              <a:gd name="connsiteX1" fmla="*/ 20801 w 54488"/>
              <a:gd name="connsiteY1" fmla="*/ 53341 h 53683"/>
              <a:gd name="connsiteX2" fmla="*/ 29088 w 54488"/>
              <a:gd name="connsiteY2" fmla="*/ 53341 h 53683"/>
              <a:gd name="connsiteX3" fmla="*/ 32855 w 54488"/>
              <a:gd name="connsiteY3" fmla="*/ 52268 h 53683"/>
              <a:gd name="connsiteX4" fmla="*/ 35699 w 54488"/>
              <a:gd name="connsiteY4" fmla="*/ 50731 h 53683"/>
              <a:gd name="connsiteX5" fmla="*/ 54488 w 54488"/>
              <a:gd name="connsiteY5" fmla="*/ 0 h 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 h="53683" extrusionOk="0">
                <a:moveTo>
                  <a:pt x="0" y="52610"/>
                </a:moveTo>
                <a:cubicBezTo>
                  <a:pt x="3425" y="52910"/>
                  <a:pt x="14851" y="53654"/>
                  <a:pt x="20801" y="53341"/>
                </a:cubicBezTo>
                <a:cubicBezTo>
                  <a:pt x="25775" y="53820"/>
                  <a:pt x="26605" y="53776"/>
                  <a:pt x="29088" y="53341"/>
                </a:cubicBezTo>
                <a:cubicBezTo>
                  <a:pt x="31139" y="53579"/>
                  <a:pt x="31753" y="52703"/>
                  <a:pt x="32855" y="52268"/>
                </a:cubicBezTo>
                <a:lnTo>
                  <a:pt x="35699" y="50731"/>
                </a:lnTo>
                <a:cubicBezTo>
                  <a:pt x="44780" y="41963"/>
                  <a:pt x="51357" y="8455"/>
                  <a:pt x="54488" y="0"/>
                </a:cubicBezTo>
              </a:path>
            </a:pathLst>
          </a:custGeom>
          <a:noFill/>
          <a:ln w="28575" cap="flat" cmpd="sng">
            <a:solidFill>
              <a:srgbClr val="FF0000"/>
            </a:solidFill>
            <a:prstDash val="solid"/>
            <a:round/>
            <a:headEnd type="none" w="med" len="med"/>
            <a:tailEnd type="none" w="med" len="med"/>
          </a:ln>
        </p:spPr>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4"/>
                                        </p:tgtEl>
                                        <p:attrNameLst>
                                          <p:attrName>style.visibility</p:attrName>
                                        </p:attrNameLst>
                                      </p:cBhvr>
                                      <p:to>
                                        <p:strVal val="visible"/>
                                      </p:to>
                                    </p:set>
                                    <p:animEffect transition="in" filter="fade">
                                      <p:cBhvr>
                                        <p:cTn id="7" dur="1000"/>
                                        <p:tgtEl>
                                          <p:spTgt spid="18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5"/>
                                        </p:tgtEl>
                                        <p:attrNameLst>
                                          <p:attrName>style.visibility</p:attrName>
                                        </p:attrNameLst>
                                      </p:cBhvr>
                                      <p:to>
                                        <p:strVal val="visible"/>
                                      </p:to>
                                    </p:set>
                                    <p:animEffect transition="in" filter="fade">
                                      <p:cBhvr>
                                        <p:cTn id="12" dur="1000"/>
                                        <p:tgtEl>
                                          <p:spTgt spid="18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27"/>
                                        </p:tgtEl>
                                        <p:attrNameLst>
                                          <p:attrName>style.visibility</p:attrName>
                                        </p:attrNameLst>
                                      </p:cBhvr>
                                      <p:to>
                                        <p:strVal val="visible"/>
                                      </p:to>
                                    </p:set>
                                    <p:animEffect transition="in" filter="fade">
                                      <p:cBhvr>
                                        <p:cTn id="17" dur="1000"/>
                                        <p:tgtEl>
                                          <p:spTgt spid="1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2" name="Google Shape;1832;p20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LDRs and Thermistors (pg 52)</a:t>
            </a:r>
            <a:endParaRPr sz="3600">
              <a:latin typeface="Century Gothic"/>
              <a:ea typeface="Century Gothic"/>
              <a:cs typeface="Century Gothic"/>
              <a:sym typeface="Century Gothic"/>
            </a:endParaRPr>
          </a:p>
        </p:txBody>
      </p:sp>
      <p:sp>
        <p:nvSpPr>
          <p:cNvPr id="1833" name="Google Shape;1833;p20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does LDR stand for?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affects the resistance of an LDR?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resistance in bright light? What effect does this have on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resistance in dim light? What effect does this have on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Give 3 uses of LDRs.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affects the resistance of a thermistor?</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resistance in hot conditions? What effect does this have on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resistance in cool conditions? What effect does this have on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Give 3 uses of thermistors.</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837"/>
        <p:cNvGrpSpPr/>
        <p:nvPr/>
      </p:nvGrpSpPr>
      <p:grpSpPr>
        <a:xfrm>
          <a:off x="0" y="0"/>
          <a:ext cx="0" cy="0"/>
          <a:chOff x="0" y="0"/>
          <a:chExt cx="0" cy="0"/>
        </a:xfrm>
      </p:grpSpPr>
      <p:sp>
        <p:nvSpPr>
          <p:cNvPr id="1838" name="Google Shape;1838;p20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LDRs and Thermistors (pg 52)</a:t>
            </a:r>
            <a:endParaRPr sz="3600">
              <a:latin typeface="Century Gothic"/>
              <a:ea typeface="Century Gothic"/>
              <a:cs typeface="Century Gothic"/>
              <a:sym typeface="Century Gothic"/>
            </a:endParaRPr>
          </a:p>
        </p:txBody>
      </p:sp>
      <p:sp>
        <p:nvSpPr>
          <p:cNvPr id="1839" name="Google Shape;1839;p20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does LDR stand for?</a:t>
            </a:r>
            <a:br>
              <a:rPr lang="en-GB" sz="21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Light Dependent Resistance</a:t>
            </a:r>
            <a:endParaRPr sz="24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affects the resistance of an LDR?</a:t>
            </a:r>
            <a:br>
              <a:rPr lang="en-GB" sz="21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intensity of the light</a:t>
            </a:r>
            <a:endParaRPr sz="24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happens to the resistance in bright light? What effect does this have on current?</a:t>
            </a:r>
            <a:br>
              <a:rPr lang="en-GB" sz="21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In bright light, the resistance will decrease, which will make the current increase</a:t>
            </a:r>
            <a:endParaRPr sz="24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happens to the resistance in dim light? What effect does this have on current?</a:t>
            </a:r>
            <a:br>
              <a:rPr lang="en-GB" sz="21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In dim light, the resistance will increase, which will make the current decrease</a:t>
            </a:r>
            <a:endParaRPr sz="24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Give 3 uses of LDRs.</a:t>
            </a:r>
            <a:endParaRPr sz="21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Automatic night lights, outdoor lighting and burglar detectors</a:t>
            </a:r>
            <a:endParaRPr sz="2100" dirty="0">
              <a:latin typeface="Century Gothic"/>
              <a:ea typeface="Century Gothic"/>
              <a:cs typeface="Century Gothic"/>
              <a:sym typeface="Century Gothic"/>
            </a:endParaRPr>
          </a:p>
          <a:p>
            <a:pPr marL="457200" lvl="0" indent="0" algn="l" rtl="0">
              <a:spcBef>
                <a:spcPts val="0"/>
              </a:spcBef>
              <a:spcAft>
                <a:spcPts val="0"/>
              </a:spcAft>
              <a:buNone/>
            </a:pP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9">
                                            <p:txEl>
                                              <p:pRg st="0" end="0"/>
                                            </p:txEl>
                                          </p:spTgt>
                                        </p:tgtEl>
                                        <p:attrNameLst>
                                          <p:attrName>style.visibility</p:attrName>
                                        </p:attrNameLst>
                                      </p:cBhvr>
                                      <p:to>
                                        <p:strVal val="visible"/>
                                      </p:to>
                                    </p:set>
                                    <p:animEffect transition="in" filter="fade">
                                      <p:cBhvr>
                                        <p:cTn id="7" dur="1000"/>
                                        <p:tgtEl>
                                          <p:spTgt spid="18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39">
                                            <p:txEl>
                                              <p:pRg st="1" end="1"/>
                                            </p:txEl>
                                          </p:spTgt>
                                        </p:tgtEl>
                                        <p:attrNameLst>
                                          <p:attrName>style.visibility</p:attrName>
                                        </p:attrNameLst>
                                      </p:cBhvr>
                                      <p:to>
                                        <p:strVal val="visible"/>
                                      </p:to>
                                    </p:set>
                                    <p:animEffect transition="in" filter="fade">
                                      <p:cBhvr>
                                        <p:cTn id="12" dur="1000"/>
                                        <p:tgtEl>
                                          <p:spTgt spid="18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39">
                                            <p:txEl>
                                              <p:pRg st="2" end="2"/>
                                            </p:txEl>
                                          </p:spTgt>
                                        </p:tgtEl>
                                        <p:attrNameLst>
                                          <p:attrName>style.visibility</p:attrName>
                                        </p:attrNameLst>
                                      </p:cBhvr>
                                      <p:to>
                                        <p:strVal val="visible"/>
                                      </p:to>
                                    </p:set>
                                    <p:animEffect transition="in" filter="fade">
                                      <p:cBhvr>
                                        <p:cTn id="17" dur="1000"/>
                                        <p:tgtEl>
                                          <p:spTgt spid="18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39">
                                            <p:txEl>
                                              <p:pRg st="3" end="3"/>
                                            </p:txEl>
                                          </p:spTgt>
                                        </p:tgtEl>
                                        <p:attrNameLst>
                                          <p:attrName>style.visibility</p:attrName>
                                        </p:attrNameLst>
                                      </p:cBhvr>
                                      <p:to>
                                        <p:strVal val="visible"/>
                                      </p:to>
                                    </p:set>
                                    <p:animEffect transition="in" filter="fade">
                                      <p:cBhvr>
                                        <p:cTn id="22" dur="1000"/>
                                        <p:tgtEl>
                                          <p:spTgt spid="18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39">
                                            <p:txEl>
                                              <p:pRg st="4" end="4"/>
                                            </p:txEl>
                                          </p:spTgt>
                                        </p:tgtEl>
                                        <p:attrNameLst>
                                          <p:attrName>style.visibility</p:attrName>
                                        </p:attrNameLst>
                                      </p:cBhvr>
                                      <p:to>
                                        <p:strVal val="visible"/>
                                      </p:to>
                                    </p:set>
                                    <p:animEffect transition="in" filter="fade">
                                      <p:cBhvr>
                                        <p:cTn id="27" dur="1000"/>
                                        <p:tgtEl>
                                          <p:spTgt spid="18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39">
                                            <p:txEl>
                                              <p:pRg st="5" end="5"/>
                                            </p:txEl>
                                          </p:spTgt>
                                        </p:tgtEl>
                                        <p:attrNameLst>
                                          <p:attrName>style.visibility</p:attrName>
                                        </p:attrNameLst>
                                      </p:cBhvr>
                                      <p:to>
                                        <p:strVal val="visible"/>
                                      </p:to>
                                    </p:set>
                                    <p:animEffect transition="in" filter="fade">
                                      <p:cBhvr>
                                        <p:cTn id="32" dur="1000"/>
                                        <p:tgtEl>
                                          <p:spTgt spid="18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4" name="Google Shape;1844;p20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LDRs and Thermistors (pg 52)</a:t>
            </a:r>
            <a:endParaRPr sz="3600">
              <a:latin typeface="Century Gothic"/>
              <a:ea typeface="Century Gothic"/>
              <a:cs typeface="Century Gothic"/>
              <a:sym typeface="Century Gothic"/>
            </a:endParaRPr>
          </a:p>
        </p:txBody>
      </p:sp>
      <p:sp>
        <p:nvSpPr>
          <p:cNvPr id="1845" name="Google Shape;1845;p20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What affects the resistance of a thermistor?</a:t>
            </a:r>
            <a:br>
              <a:rPr lang="en-GB" sz="21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temperature</a:t>
            </a:r>
            <a:endParaRPr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What happens to the resistance in hot conditions? What effect does this have on current?</a:t>
            </a:r>
            <a:br>
              <a:rPr lang="en-GB" sz="21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In hot conditions, the resistance will decrease so the current will increase</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What happens to the resistance in cool conditions? What effect does this have on current?</a:t>
            </a:r>
            <a:br>
              <a:rPr lang="en-GB" sz="21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In cool conditions, the resistance will increase so the current will decrease</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Give 2 uses of thermistors.</a:t>
            </a:r>
            <a:endParaRPr sz="21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Car engines and central heating thermostats</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5">
                                            <p:txEl>
                                              <p:pRg st="0" end="0"/>
                                            </p:txEl>
                                          </p:spTgt>
                                        </p:tgtEl>
                                        <p:attrNameLst>
                                          <p:attrName>style.visibility</p:attrName>
                                        </p:attrNameLst>
                                      </p:cBhvr>
                                      <p:to>
                                        <p:strVal val="visible"/>
                                      </p:to>
                                    </p:set>
                                    <p:animEffect transition="in" filter="fade">
                                      <p:cBhvr>
                                        <p:cTn id="7" dur="1000"/>
                                        <p:tgtEl>
                                          <p:spTgt spid="1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5">
                                            <p:txEl>
                                              <p:pRg st="1" end="1"/>
                                            </p:txEl>
                                          </p:spTgt>
                                        </p:tgtEl>
                                        <p:attrNameLst>
                                          <p:attrName>style.visibility</p:attrName>
                                        </p:attrNameLst>
                                      </p:cBhvr>
                                      <p:to>
                                        <p:strVal val="visible"/>
                                      </p:to>
                                    </p:set>
                                    <p:animEffect transition="in" filter="fade">
                                      <p:cBhvr>
                                        <p:cTn id="12" dur="1000"/>
                                        <p:tgtEl>
                                          <p:spTgt spid="18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5">
                                            <p:txEl>
                                              <p:pRg st="2" end="2"/>
                                            </p:txEl>
                                          </p:spTgt>
                                        </p:tgtEl>
                                        <p:attrNameLst>
                                          <p:attrName>style.visibility</p:attrName>
                                        </p:attrNameLst>
                                      </p:cBhvr>
                                      <p:to>
                                        <p:strVal val="visible"/>
                                      </p:to>
                                    </p:set>
                                    <p:animEffect transition="in" filter="fade">
                                      <p:cBhvr>
                                        <p:cTn id="17" dur="1000"/>
                                        <p:tgtEl>
                                          <p:spTgt spid="18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5">
                                            <p:txEl>
                                              <p:pRg st="3" end="3"/>
                                            </p:txEl>
                                          </p:spTgt>
                                        </p:tgtEl>
                                        <p:attrNameLst>
                                          <p:attrName>style.visibility</p:attrName>
                                        </p:attrNameLst>
                                      </p:cBhvr>
                                      <p:to>
                                        <p:strVal val="visible"/>
                                      </p:to>
                                    </p:set>
                                    <p:animEffect transition="in" filter="fade">
                                      <p:cBhvr>
                                        <p:cTn id="22" dur="1000"/>
                                        <p:tgtEl>
                                          <p:spTgt spid="184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45">
                                            <p:txEl>
                                              <p:pRg st="4" end="4"/>
                                            </p:txEl>
                                          </p:spTgt>
                                        </p:tgtEl>
                                        <p:attrNameLst>
                                          <p:attrName>style.visibility</p:attrName>
                                        </p:attrNameLst>
                                      </p:cBhvr>
                                      <p:to>
                                        <p:strVal val="visible"/>
                                      </p:to>
                                    </p:set>
                                    <p:animEffect transition="in" filter="fade">
                                      <p:cBhvr>
                                        <p:cTn id="27" dur="1000"/>
                                        <p:tgtEl>
                                          <p:spTgt spid="1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8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flow diagrams (pg 9)</a:t>
            </a:r>
            <a:endParaRPr>
              <a:latin typeface="Century Gothic"/>
              <a:ea typeface="Century Gothic"/>
              <a:cs typeface="Century Gothic"/>
              <a:sym typeface="Century Gothic"/>
            </a:endParaRPr>
          </a:p>
        </p:txBody>
      </p:sp>
      <p:sp>
        <p:nvSpPr>
          <p:cNvPr id="782" name="Google Shape;782;p87"/>
          <p:cNvSpPr txBox="1">
            <a:spLocks noGrp="1"/>
          </p:cNvSpPr>
          <p:nvPr>
            <p:ph type="body" idx="1"/>
          </p:nvPr>
        </p:nvSpPr>
        <p:spPr>
          <a:xfrm>
            <a:off x="159750" y="755700"/>
            <a:ext cx="8824500" cy="693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Boiling water in an electric kettle</a:t>
            </a:r>
            <a:endParaRPr sz="29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lnSpc>
                <a:spcPct val="150000"/>
              </a:lnSpc>
              <a:spcBef>
                <a:spcPts val="0"/>
              </a:spcBef>
              <a:spcAft>
                <a:spcPts val="0"/>
              </a:spcAft>
              <a:buNone/>
            </a:pPr>
            <a:r>
              <a:rPr lang="en-GB" sz="2300">
                <a:latin typeface="Century Gothic"/>
                <a:ea typeface="Century Gothic"/>
                <a:cs typeface="Century Gothic"/>
                <a:sym typeface="Century Gothic"/>
              </a:rPr>
              <a:t>Energy from the ________________ pathway is transferred to the _______________ stores of the water and surroundings along the ________________ pathway. Energy is also transferred away as ___________________ along the __________________ pathway.</a:t>
            </a:r>
            <a:endParaRPr sz="25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p:txBody>
      </p:sp>
      <p:pic>
        <p:nvPicPr>
          <p:cNvPr id="783" name="Google Shape;783;p87"/>
          <p:cNvPicPr preferRelativeResize="0"/>
          <p:nvPr/>
        </p:nvPicPr>
        <p:blipFill>
          <a:blip r:embed="rId4">
            <a:alphaModFix/>
          </a:blip>
          <a:stretch>
            <a:fillRect/>
          </a:stretch>
        </p:blipFill>
        <p:spPr>
          <a:xfrm>
            <a:off x="539763" y="1342350"/>
            <a:ext cx="8064476" cy="2832850"/>
          </a:xfrm>
          <a:prstGeom prst="rect">
            <a:avLst/>
          </a:prstGeom>
          <a:noFill/>
          <a:ln>
            <a:noFill/>
          </a:ln>
        </p:spPr>
      </p:pic>
      <p:sp>
        <p:nvSpPr>
          <p:cNvPr id="784" name="Google Shape;784;p87"/>
          <p:cNvSpPr txBox="1"/>
          <p:nvPr/>
        </p:nvSpPr>
        <p:spPr>
          <a:xfrm>
            <a:off x="2667350" y="4314125"/>
            <a:ext cx="2253000" cy="3573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electrical</a:t>
            </a:r>
            <a:endParaRPr sz="2300" b="1">
              <a:solidFill>
                <a:srgbClr val="FFFFFF"/>
              </a:solidFill>
              <a:latin typeface="Century Gothic"/>
              <a:ea typeface="Century Gothic"/>
              <a:cs typeface="Century Gothic"/>
              <a:sym typeface="Century Gothic"/>
            </a:endParaRPr>
          </a:p>
        </p:txBody>
      </p:sp>
      <p:sp>
        <p:nvSpPr>
          <p:cNvPr id="785" name="Google Shape;785;p87"/>
          <p:cNvSpPr txBox="1"/>
          <p:nvPr/>
        </p:nvSpPr>
        <p:spPr>
          <a:xfrm>
            <a:off x="6266350" y="1342350"/>
            <a:ext cx="2337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thermal</a:t>
            </a:r>
            <a:endParaRPr sz="3800" b="1">
              <a:solidFill>
                <a:srgbClr val="FFFFFF"/>
              </a:solidFill>
              <a:latin typeface="Century Gothic"/>
              <a:ea typeface="Century Gothic"/>
              <a:cs typeface="Century Gothic"/>
              <a:sym typeface="Century Gothic"/>
            </a:endParaRPr>
          </a:p>
        </p:txBody>
      </p:sp>
      <p:sp>
        <p:nvSpPr>
          <p:cNvPr id="786" name="Google Shape;786;p87"/>
          <p:cNvSpPr txBox="1"/>
          <p:nvPr/>
        </p:nvSpPr>
        <p:spPr>
          <a:xfrm>
            <a:off x="842950" y="4819000"/>
            <a:ext cx="2057400" cy="357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b="1">
                <a:solidFill>
                  <a:srgbClr val="FFFFFF"/>
                </a:solidFill>
                <a:latin typeface="Century Gothic"/>
                <a:ea typeface="Century Gothic"/>
                <a:cs typeface="Century Gothic"/>
                <a:sym typeface="Century Gothic"/>
              </a:rPr>
              <a:t>thermal</a:t>
            </a:r>
            <a:endParaRPr sz="2700" b="1">
              <a:solidFill>
                <a:srgbClr val="FFFFFF"/>
              </a:solidFill>
              <a:latin typeface="Century Gothic"/>
              <a:ea typeface="Century Gothic"/>
              <a:cs typeface="Century Gothic"/>
              <a:sym typeface="Century Gothic"/>
            </a:endParaRPr>
          </a:p>
        </p:txBody>
      </p:sp>
      <p:sp>
        <p:nvSpPr>
          <p:cNvPr id="787" name="Google Shape;787;p87"/>
          <p:cNvSpPr txBox="1"/>
          <p:nvPr/>
        </p:nvSpPr>
        <p:spPr>
          <a:xfrm>
            <a:off x="6266350" y="2433000"/>
            <a:ext cx="2337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800" b="1">
                <a:solidFill>
                  <a:srgbClr val="FFFFFF"/>
                </a:solidFill>
                <a:latin typeface="Century Gothic"/>
                <a:ea typeface="Century Gothic"/>
                <a:cs typeface="Century Gothic"/>
                <a:sym typeface="Century Gothic"/>
              </a:rPr>
              <a:t>thermal</a:t>
            </a:r>
            <a:endParaRPr sz="3800" b="1">
              <a:solidFill>
                <a:srgbClr val="FFFFFF"/>
              </a:solidFill>
              <a:latin typeface="Century Gothic"/>
              <a:ea typeface="Century Gothic"/>
              <a:cs typeface="Century Gothic"/>
              <a:sym typeface="Century Gothic"/>
            </a:endParaRPr>
          </a:p>
        </p:txBody>
      </p:sp>
      <p:sp>
        <p:nvSpPr>
          <p:cNvPr id="788" name="Google Shape;788;p87"/>
          <p:cNvSpPr txBox="1"/>
          <p:nvPr/>
        </p:nvSpPr>
        <p:spPr>
          <a:xfrm>
            <a:off x="4125863" y="1293700"/>
            <a:ext cx="1882800" cy="2847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heating</a:t>
            </a:r>
            <a:endParaRPr sz="2000" b="1">
              <a:solidFill>
                <a:srgbClr val="FFFFFF"/>
              </a:solidFill>
              <a:latin typeface="Century Gothic"/>
              <a:ea typeface="Century Gothic"/>
              <a:cs typeface="Century Gothic"/>
              <a:sym typeface="Century Gothic"/>
            </a:endParaRPr>
          </a:p>
        </p:txBody>
      </p:sp>
      <p:sp>
        <p:nvSpPr>
          <p:cNvPr id="789" name="Google Shape;789;p87"/>
          <p:cNvSpPr txBox="1"/>
          <p:nvPr/>
        </p:nvSpPr>
        <p:spPr>
          <a:xfrm rot="1710289">
            <a:off x="4342644" y="2128394"/>
            <a:ext cx="1882730" cy="284726"/>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heating</a:t>
            </a:r>
            <a:endParaRPr sz="2000" b="1">
              <a:solidFill>
                <a:srgbClr val="FFFFFF"/>
              </a:solidFill>
              <a:latin typeface="Century Gothic"/>
              <a:ea typeface="Century Gothic"/>
              <a:cs typeface="Century Gothic"/>
              <a:sym typeface="Century Gothic"/>
            </a:endParaRPr>
          </a:p>
        </p:txBody>
      </p:sp>
      <p:sp>
        <p:nvSpPr>
          <p:cNvPr id="790" name="Google Shape;790;p87"/>
          <p:cNvSpPr txBox="1"/>
          <p:nvPr/>
        </p:nvSpPr>
        <p:spPr>
          <a:xfrm rot="2698451">
            <a:off x="4475893" y="2888337"/>
            <a:ext cx="1882884" cy="284681"/>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radiation</a:t>
            </a:r>
            <a:endParaRPr sz="2000" b="1">
              <a:solidFill>
                <a:srgbClr val="FFFFFF"/>
              </a:solidFill>
              <a:latin typeface="Century Gothic"/>
              <a:ea typeface="Century Gothic"/>
              <a:cs typeface="Century Gothic"/>
              <a:sym typeface="Century Gothic"/>
            </a:endParaRPr>
          </a:p>
        </p:txBody>
      </p:sp>
      <p:sp>
        <p:nvSpPr>
          <p:cNvPr id="791" name="Google Shape;791;p87"/>
          <p:cNvSpPr txBox="1"/>
          <p:nvPr/>
        </p:nvSpPr>
        <p:spPr>
          <a:xfrm rot="2700000">
            <a:off x="4206234" y="3141886"/>
            <a:ext cx="1855731" cy="50402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a:solidFill>
                  <a:schemeClr val="dk2"/>
                </a:solidFill>
              </a:rPr>
              <a:t>(sound waves)</a:t>
            </a:r>
            <a:endParaRPr sz="1900">
              <a:solidFill>
                <a:schemeClr val="dk2"/>
              </a:solidFill>
            </a:endParaRPr>
          </a:p>
        </p:txBody>
      </p:sp>
      <p:sp>
        <p:nvSpPr>
          <p:cNvPr id="792" name="Google Shape;792;p87"/>
          <p:cNvSpPr txBox="1"/>
          <p:nvPr/>
        </p:nvSpPr>
        <p:spPr>
          <a:xfrm>
            <a:off x="1925600" y="5323875"/>
            <a:ext cx="1882800" cy="3573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heating</a:t>
            </a:r>
            <a:endParaRPr sz="2300" b="1">
              <a:solidFill>
                <a:srgbClr val="FFFFFF"/>
              </a:solidFill>
              <a:latin typeface="Century Gothic"/>
              <a:ea typeface="Century Gothic"/>
              <a:cs typeface="Century Gothic"/>
              <a:sym typeface="Century Gothic"/>
            </a:endParaRPr>
          </a:p>
        </p:txBody>
      </p:sp>
      <p:sp>
        <p:nvSpPr>
          <p:cNvPr id="793" name="Google Shape;793;p87"/>
          <p:cNvSpPr txBox="1"/>
          <p:nvPr/>
        </p:nvSpPr>
        <p:spPr>
          <a:xfrm>
            <a:off x="539775" y="6334975"/>
            <a:ext cx="1882800" cy="3573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radiation</a:t>
            </a:r>
            <a:endParaRPr sz="2300" b="1">
              <a:solidFill>
                <a:srgbClr val="FFFFFF"/>
              </a:solidFill>
              <a:latin typeface="Century Gothic"/>
              <a:ea typeface="Century Gothic"/>
              <a:cs typeface="Century Gothic"/>
              <a:sym typeface="Century Gothic"/>
            </a:endParaRPr>
          </a:p>
        </p:txBody>
      </p:sp>
      <p:sp>
        <p:nvSpPr>
          <p:cNvPr id="794" name="Google Shape;794;p87"/>
          <p:cNvSpPr txBox="1"/>
          <p:nvPr/>
        </p:nvSpPr>
        <p:spPr>
          <a:xfrm>
            <a:off x="3403063" y="5751125"/>
            <a:ext cx="2337900" cy="5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b="1">
                <a:solidFill>
                  <a:schemeClr val="dk2"/>
                </a:solidFill>
              </a:rPr>
              <a:t>sound waves</a:t>
            </a:r>
            <a:endParaRPr sz="2700" b="1">
              <a:solidFill>
                <a:schemeClr val="dk2"/>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1000"/>
                                        <p:tgtEl>
                                          <p:spTgt spid="7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5"/>
                                        </p:tgtEl>
                                        <p:attrNameLst>
                                          <p:attrName>style.visibility</p:attrName>
                                        </p:attrNameLst>
                                      </p:cBhvr>
                                      <p:to>
                                        <p:strVal val="visible"/>
                                      </p:to>
                                    </p:set>
                                    <p:animEffect transition="in" filter="fade">
                                      <p:cBhvr>
                                        <p:cTn id="12" dur="1000"/>
                                        <p:tgtEl>
                                          <p:spTgt spid="785"/>
                                        </p:tgtEl>
                                      </p:cBhvr>
                                    </p:animEffect>
                                  </p:childTnLst>
                                </p:cTn>
                              </p:par>
                              <p:par>
                                <p:cTn id="13" presetID="10" presetClass="entr" presetSubtype="0" fill="hold" nodeType="withEffect">
                                  <p:stCondLst>
                                    <p:cond delay="0"/>
                                  </p:stCondLst>
                                  <p:childTnLst>
                                    <p:set>
                                      <p:cBhvr>
                                        <p:cTn id="14" dur="1" fill="hold">
                                          <p:stCondLst>
                                            <p:cond delay="0"/>
                                          </p:stCondLst>
                                        </p:cTn>
                                        <p:tgtEl>
                                          <p:spTgt spid="786"/>
                                        </p:tgtEl>
                                        <p:attrNameLst>
                                          <p:attrName>style.visibility</p:attrName>
                                        </p:attrNameLst>
                                      </p:cBhvr>
                                      <p:to>
                                        <p:strVal val="visible"/>
                                      </p:to>
                                    </p:set>
                                    <p:animEffect transition="in" filter="fade">
                                      <p:cBhvr>
                                        <p:cTn id="15" dur="1000"/>
                                        <p:tgtEl>
                                          <p:spTgt spid="786"/>
                                        </p:tgtEl>
                                      </p:cBhvr>
                                    </p:animEffect>
                                  </p:childTnLst>
                                </p:cTn>
                              </p:par>
                              <p:par>
                                <p:cTn id="16" presetID="10" presetClass="entr" presetSubtype="0" fill="hold" nodeType="withEffect">
                                  <p:stCondLst>
                                    <p:cond delay="0"/>
                                  </p:stCondLst>
                                  <p:childTnLst>
                                    <p:set>
                                      <p:cBhvr>
                                        <p:cTn id="17" dur="1" fill="hold">
                                          <p:stCondLst>
                                            <p:cond delay="0"/>
                                          </p:stCondLst>
                                        </p:cTn>
                                        <p:tgtEl>
                                          <p:spTgt spid="788"/>
                                        </p:tgtEl>
                                        <p:attrNameLst>
                                          <p:attrName>style.visibility</p:attrName>
                                        </p:attrNameLst>
                                      </p:cBhvr>
                                      <p:to>
                                        <p:strVal val="visible"/>
                                      </p:to>
                                    </p:set>
                                    <p:animEffect transition="in" filter="fade">
                                      <p:cBhvr>
                                        <p:cTn id="18" dur="1000"/>
                                        <p:tgtEl>
                                          <p:spTgt spid="788"/>
                                        </p:tgtEl>
                                      </p:cBhvr>
                                    </p:animEffect>
                                  </p:childTnLst>
                                </p:cTn>
                              </p:par>
                              <p:par>
                                <p:cTn id="19" presetID="10" presetClass="entr" presetSubtype="0" fill="hold" nodeType="withEffect">
                                  <p:stCondLst>
                                    <p:cond delay="0"/>
                                  </p:stCondLst>
                                  <p:childTnLst>
                                    <p:set>
                                      <p:cBhvr>
                                        <p:cTn id="20" dur="1" fill="hold">
                                          <p:stCondLst>
                                            <p:cond delay="0"/>
                                          </p:stCondLst>
                                        </p:cTn>
                                        <p:tgtEl>
                                          <p:spTgt spid="789"/>
                                        </p:tgtEl>
                                        <p:attrNameLst>
                                          <p:attrName>style.visibility</p:attrName>
                                        </p:attrNameLst>
                                      </p:cBhvr>
                                      <p:to>
                                        <p:strVal val="visible"/>
                                      </p:to>
                                    </p:set>
                                    <p:animEffect transition="in" filter="fade">
                                      <p:cBhvr>
                                        <p:cTn id="21" dur="1000"/>
                                        <p:tgtEl>
                                          <p:spTgt spid="789"/>
                                        </p:tgtEl>
                                      </p:cBhvr>
                                    </p:animEffect>
                                  </p:childTnLst>
                                </p:cTn>
                              </p:par>
                              <p:par>
                                <p:cTn id="22" presetID="10" presetClass="entr" presetSubtype="0" fill="hold" nodeType="withEffect">
                                  <p:stCondLst>
                                    <p:cond delay="0"/>
                                  </p:stCondLst>
                                  <p:childTnLst>
                                    <p:set>
                                      <p:cBhvr>
                                        <p:cTn id="23" dur="1" fill="hold">
                                          <p:stCondLst>
                                            <p:cond delay="0"/>
                                          </p:stCondLst>
                                        </p:cTn>
                                        <p:tgtEl>
                                          <p:spTgt spid="792"/>
                                        </p:tgtEl>
                                        <p:attrNameLst>
                                          <p:attrName>style.visibility</p:attrName>
                                        </p:attrNameLst>
                                      </p:cBhvr>
                                      <p:to>
                                        <p:strVal val="visible"/>
                                      </p:to>
                                    </p:set>
                                    <p:animEffect transition="in" filter="fade">
                                      <p:cBhvr>
                                        <p:cTn id="24" dur="1000"/>
                                        <p:tgtEl>
                                          <p:spTgt spid="792"/>
                                        </p:tgtEl>
                                      </p:cBhvr>
                                    </p:animEffect>
                                  </p:childTnLst>
                                </p:cTn>
                              </p:par>
                              <p:par>
                                <p:cTn id="25" presetID="10" presetClass="entr" presetSubtype="0" fill="hold" nodeType="withEffect">
                                  <p:stCondLst>
                                    <p:cond delay="0"/>
                                  </p:stCondLst>
                                  <p:childTnLst>
                                    <p:set>
                                      <p:cBhvr>
                                        <p:cTn id="26" dur="1" fill="hold">
                                          <p:stCondLst>
                                            <p:cond delay="0"/>
                                          </p:stCondLst>
                                        </p:cTn>
                                        <p:tgtEl>
                                          <p:spTgt spid="787"/>
                                        </p:tgtEl>
                                        <p:attrNameLst>
                                          <p:attrName>style.visibility</p:attrName>
                                        </p:attrNameLst>
                                      </p:cBhvr>
                                      <p:to>
                                        <p:strVal val="visible"/>
                                      </p:to>
                                    </p:set>
                                    <p:animEffect transition="in" filter="fade">
                                      <p:cBhvr>
                                        <p:cTn id="27" dur="1000"/>
                                        <p:tgtEl>
                                          <p:spTgt spid="78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0"/>
                                        </p:tgtEl>
                                        <p:attrNameLst>
                                          <p:attrName>style.visibility</p:attrName>
                                        </p:attrNameLst>
                                      </p:cBhvr>
                                      <p:to>
                                        <p:strVal val="visible"/>
                                      </p:to>
                                    </p:set>
                                    <p:animEffect transition="in" filter="fade">
                                      <p:cBhvr>
                                        <p:cTn id="32" dur="1000"/>
                                        <p:tgtEl>
                                          <p:spTgt spid="790"/>
                                        </p:tgtEl>
                                      </p:cBhvr>
                                    </p:animEffect>
                                  </p:childTnLst>
                                </p:cTn>
                              </p:par>
                              <p:par>
                                <p:cTn id="33" presetID="10" presetClass="entr" presetSubtype="0" fill="hold" nodeType="withEffect">
                                  <p:stCondLst>
                                    <p:cond delay="0"/>
                                  </p:stCondLst>
                                  <p:childTnLst>
                                    <p:set>
                                      <p:cBhvr>
                                        <p:cTn id="34" dur="1" fill="hold">
                                          <p:stCondLst>
                                            <p:cond delay="0"/>
                                          </p:stCondLst>
                                        </p:cTn>
                                        <p:tgtEl>
                                          <p:spTgt spid="793"/>
                                        </p:tgtEl>
                                        <p:attrNameLst>
                                          <p:attrName>style.visibility</p:attrName>
                                        </p:attrNameLst>
                                      </p:cBhvr>
                                      <p:to>
                                        <p:strVal val="visible"/>
                                      </p:to>
                                    </p:set>
                                    <p:animEffect transition="in" filter="fade">
                                      <p:cBhvr>
                                        <p:cTn id="35" dur="1000"/>
                                        <p:tgtEl>
                                          <p:spTgt spid="793"/>
                                        </p:tgtEl>
                                      </p:cBhvr>
                                    </p:animEffect>
                                  </p:childTnLst>
                                </p:cTn>
                              </p:par>
                              <p:par>
                                <p:cTn id="36" presetID="10" presetClass="entr" presetSubtype="0" fill="hold" nodeType="withEffect">
                                  <p:stCondLst>
                                    <p:cond delay="0"/>
                                  </p:stCondLst>
                                  <p:childTnLst>
                                    <p:set>
                                      <p:cBhvr>
                                        <p:cTn id="37" dur="1" fill="hold">
                                          <p:stCondLst>
                                            <p:cond delay="0"/>
                                          </p:stCondLst>
                                        </p:cTn>
                                        <p:tgtEl>
                                          <p:spTgt spid="794"/>
                                        </p:tgtEl>
                                        <p:attrNameLst>
                                          <p:attrName>style.visibility</p:attrName>
                                        </p:attrNameLst>
                                      </p:cBhvr>
                                      <p:to>
                                        <p:strVal val="visible"/>
                                      </p:to>
                                    </p:set>
                                    <p:animEffect transition="in" filter="fade">
                                      <p:cBhvr>
                                        <p:cTn id="38" dur="1000"/>
                                        <p:tgtEl>
                                          <p:spTgt spid="794"/>
                                        </p:tgtEl>
                                      </p:cBhvr>
                                    </p:animEffect>
                                  </p:childTnLst>
                                </p:cTn>
                              </p:par>
                              <p:par>
                                <p:cTn id="39" presetID="10" presetClass="entr" presetSubtype="0" fill="hold" nodeType="withEffect">
                                  <p:stCondLst>
                                    <p:cond delay="0"/>
                                  </p:stCondLst>
                                  <p:childTnLst>
                                    <p:set>
                                      <p:cBhvr>
                                        <p:cTn id="40" dur="1" fill="hold">
                                          <p:stCondLst>
                                            <p:cond delay="0"/>
                                          </p:stCondLst>
                                        </p:cTn>
                                        <p:tgtEl>
                                          <p:spTgt spid="791"/>
                                        </p:tgtEl>
                                        <p:attrNameLst>
                                          <p:attrName>style.visibility</p:attrName>
                                        </p:attrNameLst>
                                      </p:cBhvr>
                                      <p:to>
                                        <p:strVal val="visible"/>
                                      </p:to>
                                    </p:set>
                                    <p:animEffect transition="in" filter="fade">
                                      <p:cBhvr>
                                        <p:cTn id="41" dur="10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849"/>
        <p:cNvGrpSpPr/>
        <p:nvPr/>
      </p:nvGrpSpPr>
      <p:grpSpPr>
        <a:xfrm>
          <a:off x="0" y="0"/>
          <a:ext cx="0" cy="0"/>
          <a:chOff x="0" y="0"/>
          <a:chExt cx="0" cy="0"/>
        </a:xfrm>
      </p:grpSpPr>
      <p:sp>
        <p:nvSpPr>
          <p:cNvPr id="1850" name="Google Shape;1850;p20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Sensing Circuits (pg 52) </a:t>
            </a:r>
            <a:endParaRPr sz="3600">
              <a:latin typeface="Century Gothic"/>
              <a:ea typeface="Century Gothic"/>
              <a:cs typeface="Century Gothic"/>
              <a:sym typeface="Century Gothic"/>
            </a:endParaRPr>
          </a:p>
        </p:txBody>
      </p:sp>
      <p:sp>
        <p:nvSpPr>
          <p:cNvPr id="1851" name="Google Shape;1851;p204"/>
          <p:cNvSpPr txBox="1">
            <a:spLocks noGrp="1"/>
          </p:cNvSpPr>
          <p:nvPr>
            <p:ph type="body" idx="1"/>
          </p:nvPr>
        </p:nvSpPr>
        <p:spPr>
          <a:xfrm>
            <a:off x="159825" y="988025"/>
            <a:ext cx="5688000" cy="15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latin typeface="Century Gothic"/>
                <a:ea typeface="Century Gothic"/>
                <a:cs typeface="Century Gothic"/>
                <a:sym typeface="Century Gothic"/>
              </a:rPr>
              <a:t>Explain how the circuit is used to make a fan spin faster when the room is hotter.</a:t>
            </a:r>
            <a:endParaRPr b="1">
              <a:latin typeface="Century Gothic"/>
              <a:ea typeface="Century Gothic"/>
              <a:cs typeface="Century Gothic"/>
              <a:sym typeface="Century Gothic"/>
            </a:endParaRPr>
          </a:p>
        </p:txBody>
      </p:sp>
      <p:sp>
        <p:nvSpPr>
          <p:cNvPr id="1852" name="Google Shape;1852;p204"/>
          <p:cNvSpPr txBox="1">
            <a:spLocks noGrp="1"/>
          </p:cNvSpPr>
          <p:nvPr>
            <p:ph type="body" idx="1"/>
          </p:nvPr>
        </p:nvSpPr>
        <p:spPr>
          <a:xfrm>
            <a:off x="142350" y="2729650"/>
            <a:ext cx="8859300" cy="4171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As the room gets hotter, the __________________ of the thermistor _______________. This means it takes a _____________ share of the potential difference, so the PD across the fixed resistor _________.</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The PD of the fixed resistor is ____________ ______ the PD of the fan. </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This means the PD of the fan _________________ which means the fan will go _________________. </a:t>
            </a:r>
            <a:endParaRPr>
              <a:latin typeface="Century Gothic"/>
              <a:ea typeface="Century Gothic"/>
              <a:cs typeface="Century Gothic"/>
              <a:sym typeface="Century Gothic"/>
            </a:endParaRPr>
          </a:p>
        </p:txBody>
      </p:sp>
      <p:pic>
        <p:nvPicPr>
          <p:cNvPr id="1853" name="Google Shape;1853;p204"/>
          <p:cNvPicPr preferRelativeResize="0"/>
          <p:nvPr/>
        </p:nvPicPr>
        <p:blipFill>
          <a:blip r:embed="rId4">
            <a:alphaModFix/>
          </a:blip>
          <a:stretch>
            <a:fillRect/>
          </a:stretch>
        </p:blipFill>
        <p:spPr>
          <a:xfrm>
            <a:off x="6316225" y="0"/>
            <a:ext cx="2827775" cy="2719025"/>
          </a:xfrm>
          <a:prstGeom prst="rect">
            <a:avLst/>
          </a:prstGeom>
          <a:noFill/>
          <a:ln>
            <a:noFill/>
          </a:ln>
        </p:spPr>
      </p:pic>
      <p:sp>
        <p:nvSpPr>
          <p:cNvPr id="1854" name="Google Shape;1854;p204"/>
          <p:cNvSpPr txBox="1"/>
          <p:nvPr/>
        </p:nvSpPr>
        <p:spPr>
          <a:xfrm>
            <a:off x="5302350" y="277895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resistance</a:t>
            </a:r>
            <a:endParaRPr sz="2400" b="1">
              <a:solidFill>
                <a:srgbClr val="FFFFFF"/>
              </a:solidFill>
              <a:latin typeface="Century Gothic"/>
              <a:ea typeface="Century Gothic"/>
              <a:cs typeface="Century Gothic"/>
              <a:sym typeface="Century Gothic"/>
            </a:endParaRPr>
          </a:p>
        </p:txBody>
      </p:sp>
      <p:sp>
        <p:nvSpPr>
          <p:cNvPr id="1855" name="Google Shape;1855;p204"/>
          <p:cNvSpPr txBox="1"/>
          <p:nvPr/>
        </p:nvSpPr>
        <p:spPr>
          <a:xfrm>
            <a:off x="2149250" y="32553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decreases</a:t>
            </a:r>
            <a:endParaRPr sz="2400" b="1">
              <a:solidFill>
                <a:srgbClr val="FFFFFF"/>
              </a:solidFill>
              <a:latin typeface="Century Gothic"/>
              <a:ea typeface="Century Gothic"/>
              <a:cs typeface="Century Gothic"/>
              <a:sym typeface="Century Gothic"/>
            </a:endParaRPr>
          </a:p>
        </p:txBody>
      </p:sp>
      <p:sp>
        <p:nvSpPr>
          <p:cNvPr id="1856" name="Google Shape;1856;p204"/>
          <p:cNvSpPr txBox="1"/>
          <p:nvPr/>
        </p:nvSpPr>
        <p:spPr>
          <a:xfrm>
            <a:off x="301900" y="373707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smaller</a:t>
            </a:r>
            <a:endParaRPr sz="2400" b="1">
              <a:solidFill>
                <a:srgbClr val="FFFFFF"/>
              </a:solidFill>
              <a:latin typeface="Century Gothic"/>
              <a:ea typeface="Century Gothic"/>
              <a:cs typeface="Century Gothic"/>
              <a:sym typeface="Century Gothic"/>
            </a:endParaRPr>
          </a:p>
        </p:txBody>
      </p:sp>
      <p:sp>
        <p:nvSpPr>
          <p:cNvPr id="1857" name="Google Shape;1857;p204"/>
          <p:cNvSpPr txBox="1"/>
          <p:nvPr/>
        </p:nvSpPr>
        <p:spPr>
          <a:xfrm>
            <a:off x="4665575" y="4148275"/>
            <a:ext cx="11823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rises</a:t>
            </a:r>
            <a:endParaRPr sz="2400" b="1">
              <a:solidFill>
                <a:srgbClr val="FFFFFF"/>
              </a:solidFill>
              <a:latin typeface="Century Gothic"/>
              <a:ea typeface="Century Gothic"/>
              <a:cs typeface="Century Gothic"/>
              <a:sym typeface="Century Gothic"/>
            </a:endParaRPr>
          </a:p>
        </p:txBody>
      </p:sp>
      <p:sp>
        <p:nvSpPr>
          <p:cNvPr id="1858" name="Google Shape;1858;p204"/>
          <p:cNvSpPr txBox="1"/>
          <p:nvPr/>
        </p:nvSpPr>
        <p:spPr>
          <a:xfrm>
            <a:off x="5065025" y="4583000"/>
            <a:ext cx="13524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equal</a:t>
            </a:r>
            <a:endParaRPr sz="2400" b="1">
              <a:solidFill>
                <a:srgbClr val="FFFFFF"/>
              </a:solidFill>
              <a:latin typeface="Century Gothic"/>
              <a:ea typeface="Century Gothic"/>
              <a:cs typeface="Century Gothic"/>
              <a:sym typeface="Century Gothic"/>
            </a:endParaRPr>
          </a:p>
        </p:txBody>
      </p:sp>
      <p:sp>
        <p:nvSpPr>
          <p:cNvPr id="1859" name="Google Shape;1859;p204"/>
          <p:cNvSpPr txBox="1"/>
          <p:nvPr/>
        </p:nvSpPr>
        <p:spPr>
          <a:xfrm>
            <a:off x="6876550" y="4583000"/>
            <a:ext cx="6351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to</a:t>
            </a:r>
            <a:endParaRPr sz="2400" b="1">
              <a:solidFill>
                <a:srgbClr val="FFFFFF"/>
              </a:solidFill>
              <a:latin typeface="Century Gothic"/>
              <a:ea typeface="Century Gothic"/>
              <a:cs typeface="Century Gothic"/>
              <a:sym typeface="Century Gothic"/>
            </a:endParaRPr>
          </a:p>
        </p:txBody>
      </p:sp>
      <p:sp>
        <p:nvSpPr>
          <p:cNvPr id="1860" name="Google Shape;1860;p204"/>
          <p:cNvSpPr txBox="1"/>
          <p:nvPr/>
        </p:nvSpPr>
        <p:spPr>
          <a:xfrm>
            <a:off x="5302350" y="5517600"/>
            <a:ext cx="18798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rises too</a:t>
            </a:r>
            <a:endParaRPr sz="2400" b="1">
              <a:solidFill>
                <a:srgbClr val="FFFFFF"/>
              </a:solidFill>
              <a:latin typeface="Century Gothic"/>
              <a:ea typeface="Century Gothic"/>
              <a:cs typeface="Century Gothic"/>
              <a:sym typeface="Century Gothic"/>
            </a:endParaRPr>
          </a:p>
        </p:txBody>
      </p:sp>
      <p:sp>
        <p:nvSpPr>
          <p:cNvPr id="1861" name="Google Shape;1861;p204"/>
          <p:cNvSpPr txBox="1"/>
          <p:nvPr/>
        </p:nvSpPr>
        <p:spPr>
          <a:xfrm>
            <a:off x="4254900" y="6011150"/>
            <a:ext cx="14568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faster</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4"/>
                                        </p:tgtEl>
                                        <p:attrNameLst>
                                          <p:attrName>style.visibility</p:attrName>
                                        </p:attrNameLst>
                                      </p:cBhvr>
                                      <p:to>
                                        <p:strVal val="visible"/>
                                      </p:to>
                                    </p:set>
                                    <p:animEffect transition="in" filter="fade">
                                      <p:cBhvr>
                                        <p:cTn id="7" dur="1000"/>
                                        <p:tgtEl>
                                          <p:spTgt spid="18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55"/>
                                        </p:tgtEl>
                                        <p:attrNameLst>
                                          <p:attrName>style.visibility</p:attrName>
                                        </p:attrNameLst>
                                      </p:cBhvr>
                                      <p:to>
                                        <p:strVal val="visible"/>
                                      </p:to>
                                    </p:set>
                                    <p:animEffect transition="in" filter="fade">
                                      <p:cBhvr>
                                        <p:cTn id="12" dur="1000"/>
                                        <p:tgtEl>
                                          <p:spTgt spid="18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56"/>
                                        </p:tgtEl>
                                        <p:attrNameLst>
                                          <p:attrName>style.visibility</p:attrName>
                                        </p:attrNameLst>
                                      </p:cBhvr>
                                      <p:to>
                                        <p:strVal val="visible"/>
                                      </p:to>
                                    </p:set>
                                    <p:animEffect transition="in" filter="fade">
                                      <p:cBhvr>
                                        <p:cTn id="17" dur="1000"/>
                                        <p:tgtEl>
                                          <p:spTgt spid="18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57"/>
                                        </p:tgtEl>
                                        <p:attrNameLst>
                                          <p:attrName>style.visibility</p:attrName>
                                        </p:attrNameLst>
                                      </p:cBhvr>
                                      <p:to>
                                        <p:strVal val="visible"/>
                                      </p:to>
                                    </p:set>
                                    <p:animEffect transition="in" filter="fade">
                                      <p:cBhvr>
                                        <p:cTn id="22" dur="1000"/>
                                        <p:tgtEl>
                                          <p:spTgt spid="18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58"/>
                                        </p:tgtEl>
                                        <p:attrNameLst>
                                          <p:attrName>style.visibility</p:attrName>
                                        </p:attrNameLst>
                                      </p:cBhvr>
                                      <p:to>
                                        <p:strVal val="visible"/>
                                      </p:to>
                                    </p:set>
                                    <p:animEffect transition="in" filter="fade">
                                      <p:cBhvr>
                                        <p:cTn id="27" dur="1000"/>
                                        <p:tgtEl>
                                          <p:spTgt spid="1858"/>
                                        </p:tgtEl>
                                      </p:cBhvr>
                                    </p:animEffect>
                                  </p:childTnLst>
                                </p:cTn>
                              </p:par>
                              <p:par>
                                <p:cTn id="28" presetID="10" presetClass="entr" presetSubtype="0" fill="hold" nodeType="withEffect">
                                  <p:stCondLst>
                                    <p:cond delay="0"/>
                                  </p:stCondLst>
                                  <p:childTnLst>
                                    <p:set>
                                      <p:cBhvr>
                                        <p:cTn id="29" dur="1" fill="hold">
                                          <p:stCondLst>
                                            <p:cond delay="0"/>
                                          </p:stCondLst>
                                        </p:cTn>
                                        <p:tgtEl>
                                          <p:spTgt spid="1859"/>
                                        </p:tgtEl>
                                        <p:attrNameLst>
                                          <p:attrName>style.visibility</p:attrName>
                                        </p:attrNameLst>
                                      </p:cBhvr>
                                      <p:to>
                                        <p:strVal val="visible"/>
                                      </p:to>
                                    </p:set>
                                    <p:animEffect transition="in" filter="fade">
                                      <p:cBhvr>
                                        <p:cTn id="30" dur="1000"/>
                                        <p:tgtEl>
                                          <p:spTgt spid="185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60"/>
                                        </p:tgtEl>
                                        <p:attrNameLst>
                                          <p:attrName>style.visibility</p:attrName>
                                        </p:attrNameLst>
                                      </p:cBhvr>
                                      <p:to>
                                        <p:strVal val="visible"/>
                                      </p:to>
                                    </p:set>
                                    <p:animEffect transition="in" filter="fade">
                                      <p:cBhvr>
                                        <p:cTn id="35" dur="1000"/>
                                        <p:tgtEl>
                                          <p:spTgt spid="186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61"/>
                                        </p:tgtEl>
                                        <p:attrNameLst>
                                          <p:attrName>style.visibility</p:attrName>
                                        </p:attrNameLst>
                                      </p:cBhvr>
                                      <p:to>
                                        <p:strVal val="visible"/>
                                      </p:to>
                                    </p:set>
                                    <p:animEffect transition="in" filter="fade">
                                      <p:cBhvr>
                                        <p:cTn id="40" dur="1000"/>
                                        <p:tgtEl>
                                          <p:spTgt spid="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865"/>
        <p:cNvGrpSpPr/>
        <p:nvPr/>
      </p:nvGrpSpPr>
      <p:grpSpPr>
        <a:xfrm>
          <a:off x="0" y="0"/>
          <a:ext cx="0" cy="0"/>
          <a:chOff x="0" y="0"/>
          <a:chExt cx="0" cy="0"/>
        </a:xfrm>
      </p:grpSpPr>
      <p:sp>
        <p:nvSpPr>
          <p:cNvPr id="1866" name="Google Shape;1866;p20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Sensing Circuits (pg 52) </a:t>
            </a:r>
            <a:endParaRPr sz="3600">
              <a:latin typeface="Century Gothic"/>
              <a:ea typeface="Century Gothic"/>
              <a:cs typeface="Century Gothic"/>
              <a:sym typeface="Century Gothic"/>
            </a:endParaRPr>
          </a:p>
        </p:txBody>
      </p:sp>
      <p:sp>
        <p:nvSpPr>
          <p:cNvPr id="1867" name="Google Shape;1867;p205"/>
          <p:cNvSpPr txBox="1">
            <a:spLocks noGrp="1"/>
          </p:cNvSpPr>
          <p:nvPr>
            <p:ph type="body" idx="1"/>
          </p:nvPr>
        </p:nvSpPr>
        <p:spPr>
          <a:xfrm>
            <a:off x="159825" y="988025"/>
            <a:ext cx="5688000" cy="1509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latin typeface="Century Gothic"/>
                <a:ea typeface="Century Gothic"/>
                <a:cs typeface="Century Gothic"/>
                <a:sym typeface="Century Gothic"/>
              </a:rPr>
              <a:t>Explain how the circuit is used to make the security light come on  when it gets dark.</a:t>
            </a:r>
            <a:endParaRPr b="1">
              <a:latin typeface="Century Gothic"/>
              <a:ea typeface="Century Gothic"/>
              <a:cs typeface="Century Gothic"/>
              <a:sym typeface="Century Gothic"/>
            </a:endParaRPr>
          </a:p>
        </p:txBody>
      </p:sp>
      <p:sp>
        <p:nvSpPr>
          <p:cNvPr id="1868" name="Google Shape;1868;p205"/>
          <p:cNvSpPr txBox="1">
            <a:spLocks noGrp="1"/>
          </p:cNvSpPr>
          <p:nvPr>
            <p:ph type="body" idx="1"/>
          </p:nvPr>
        </p:nvSpPr>
        <p:spPr>
          <a:xfrm>
            <a:off x="142350" y="2729650"/>
            <a:ext cx="8859300" cy="4171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As it gets darker, the __________________ of the LDR _______________. This means it takes a _____________ share of the potential difference.</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The PD of the security light is ____________ ______ the PD of the LDR. </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This means the PD of the security light ______________ which means the light will ___________  ______. </a:t>
            </a:r>
            <a:endParaRPr>
              <a:latin typeface="Century Gothic"/>
              <a:ea typeface="Century Gothic"/>
              <a:cs typeface="Century Gothic"/>
              <a:sym typeface="Century Gothic"/>
            </a:endParaRPr>
          </a:p>
        </p:txBody>
      </p:sp>
      <p:pic>
        <p:nvPicPr>
          <p:cNvPr id="1869" name="Google Shape;1869;p205"/>
          <p:cNvPicPr preferRelativeResize="0"/>
          <p:nvPr/>
        </p:nvPicPr>
        <p:blipFill>
          <a:blip r:embed="rId4">
            <a:alphaModFix/>
          </a:blip>
          <a:stretch>
            <a:fillRect/>
          </a:stretch>
        </p:blipFill>
        <p:spPr>
          <a:xfrm>
            <a:off x="6282002" y="0"/>
            <a:ext cx="2805121" cy="2729650"/>
          </a:xfrm>
          <a:prstGeom prst="rect">
            <a:avLst/>
          </a:prstGeom>
          <a:noFill/>
          <a:ln>
            <a:noFill/>
          </a:ln>
        </p:spPr>
      </p:pic>
      <p:sp>
        <p:nvSpPr>
          <p:cNvPr id="1870" name="Google Shape;1870;p205"/>
          <p:cNvSpPr txBox="1"/>
          <p:nvPr/>
        </p:nvSpPr>
        <p:spPr>
          <a:xfrm>
            <a:off x="4010575" y="280245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resistance</a:t>
            </a:r>
            <a:endParaRPr sz="2400" b="1">
              <a:solidFill>
                <a:srgbClr val="FFFFFF"/>
              </a:solidFill>
              <a:latin typeface="Century Gothic"/>
              <a:ea typeface="Century Gothic"/>
              <a:cs typeface="Century Gothic"/>
              <a:sym typeface="Century Gothic"/>
            </a:endParaRPr>
          </a:p>
        </p:txBody>
      </p:sp>
      <p:sp>
        <p:nvSpPr>
          <p:cNvPr id="1871" name="Google Shape;1871;p205"/>
          <p:cNvSpPr txBox="1"/>
          <p:nvPr/>
        </p:nvSpPr>
        <p:spPr>
          <a:xfrm>
            <a:off x="487350" y="32553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increases</a:t>
            </a:r>
            <a:endParaRPr sz="2400" b="1">
              <a:solidFill>
                <a:srgbClr val="FFFFFF"/>
              </a:solidFill>
              <a:latin typeface="Century Gothic"/>
              <a:ea typeface="Century Gothic"/>
              <a:cs typeface="Century Gothic"/>
              <a:sym typeface="Century Gothic"/>
            </a:endParaRPr>
          </a:p>
        </p:txBody>
      </p:sp>
      <p:sp>
        <p:nvSpPr>
          <p:cNvPr id="1872" name="Google Shape;1872;p205"/>
          <p:cNvSpPr txBox="1"/>
          <p:nvPr/>
        </p:nvSpPr>
        <p:spPr>
          <a:xfrm>
            <a:off x="6370400" y="32553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larger</a:t>
            </a:r>
            <a:endParaRPr sz="2400" b="1">
              <a:solidFill>
                <a:srgbClr val="FFFFFF"/>
              </a:solidFill>
              <a:latin typeface="Century Gothic"/>
              <a:ea typeface="Century Gothic"/>
              <a:cs typeface="Century Gothic"/>
              <a:sym typeface="Century Gothic"/>
            </a:endParaRPr>
          </a:p>
        </p:txBody>
      </p:sp>
      <p:sp>
        <p:nvSpPr>
          <p:cNvPr id="1873" name="Google Shape;1873;p205"/>
          <p:cNvSpPr txBox="1"/>
          <p:nvPr/>
        </p:nvSpPr>
        <p:spPr>
          <a:xfrm>
            <a:off x="5231075" y="4641700"/>
            <a:ext cx="1222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equal</a:t>
            </a:r>
            <a:endParaRPr sz="2400" b="1">
              <a:solidFill>
                <a:srgbClr val="FFFFFF"/>
              </a:solidFill>
              <a:latin typeface="Century Gothic"/>
              <a:ea typeface="Century Gothic"/>
              <a:cs typeface="Century Gothic"/>
              <a:sym typeface="Century Gothic"/>
            </a:endParaRPr>
          </a:p>
        </p:txBody>
      </p:sp>
      <p:sp>
        <p:nvSpPr>
          <p:cNvPr id="1874" name="Google Shape;1874;p205"/>
          <p:cNvSpPr txBox="1"/>
          <p:nvPr/>
        </p:nvSpPr>
        <p:spPr>
          <a:xfrm>
            <a:off x="6839625" y="4641700"/>
            <a:ext cx="7881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to</a:t>
            </a:r>
            <a:endParaRPr sz="2400" b="1">
              <a:solidFill>
                <a:srgbClr val="FFFFFF"/>
              </a:solidFill>
              <a:latin typeface="Century Gothic"/>
              <a:ea typeface="Century Gothic"/>
              <a:cs typeface="Century Gothic"/>
              <a:sym typeface="Century Gothic"/>
            </a:endParaRPr>
          </a:p>
        </p:txBody>
      </p:sp>
      <p:sp>
        <p:nvSpPr>
          <p:cNvPr id="1875" name="Google Shape;1875;p205"/>
          <p:cNvSpPr txBox="1"/>
          <p:nvPr/>
        </p:nvSpPr>
        <p:spPr>
          <a:xfrm>
            <a:off x="6453575" y="552217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increases</a:t>
            </a:r>
            <a:endParaRPr sz="2400" b="1">
              <a:solidFill>
                <a:srgbClr val="FFFFFF"/>
              </a:solidFill>
              <a:latin typeface="Century Gothic"/>
              <a:ea typeface="Century Gothic"/>
              <a:cs typeface="Century Gothic"/>
              <a:sym typeface="Century Gothic"/>
            </a:endParaRPr>
          </a:p>
        </p:txBody>
      </p:sp>
      <p:sp>
        <p:nvSpPr>
          <p:cNvPr id="1876" name="Google Shape;1876;p205"/>
          <p:cNvSpPr txBox="1"/>
          <p:nvPr/>
        </p:nvSpPr>
        <p:spPr>
          <a:xfrm>
            <a:off x="4515600" y="6010348"/>
            <a:ext cx="15504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switch</a:t>
            </a:r>
            <a:endParaRPr sz="2400" b="1">
              <a:solidFill>
                <a:srgbClr val="FFFFFF"/>
              </a:solidFill>
              <a:latin typeface="Century Gothic"/>
              <a:ea typeface="Century Gothic"/>
              <a:cs typeface="Century Gothic"/>
              <a:sym typeface="Century Gothic"/>
            </a:endParaRPr>
          </a:p>
        </p:txBody>
      </p:sp>
      <p:sp>
        <p:nvSpPr>
          <p:cNvPr id="1877" name="Google Shape;1877;p205"/>
          <p:cNvSpPr txBox="1"/>
          <p:nvPr/>
        </p:nvSpPr>
        <p:spPr>
          <a:xfrm>
            <a:off x="6370400" y="6004614"/>
            <a:ext cx="928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on</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0"/>
                                        </p:tgtEl>
                                        <p:attrNameLst>
                                          <p:attrName>style.visibility</p:attrName>
                                        </p:attrNameLst>
                                      </p:cBhvr>
                                      <p:to>
                                        <p:strVal val="visible"/>
                                      </p:to>
                                    </p:set>
                                    <p:animEffect transition="in" filter="fade">
                                      <p:cBhvr>
                                        <p:cTn id="7" dur="1000"/>
                                        <p:tgtEl>
                                          <p:spTgt spid="18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71"/>
                                        </p:tgtEl>
                                        <p:attrNameLst>
                                          <p:attrName>style.visibility</p:attrName>
                                        </p:attrNameLst>
                                      </p:cBhvr>
                                      <p:to>
                                        <p:strVal val="visible"/>
                                      </p:to>
                                    </p:set>
                                    <p:animEffect transition="in" filter="fade">
                                      <p:cBhvr>
                                        <p:cTn id="12" dur="1000"/>
                                        <p:tgtEl>
                                          <p:spTgt spid="18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72"/>
                                        </p:tgtEl>
                                        <p:attrNameLst>
                                          <p:attrName>style.visibility</p:attrName>
                                        </p:attrNameLst>
                                      </p:cBhvr>
                                      <p:to>
                                        <p:strVal val="visible"/>
                                      </p:to>
                                    </p:set>
                                    <p:animEffect transition="in" filter="fade">
                                      <p:cBhvr>
                                        <p:cTn id="17" dur="1000"/>
                                        <p:tgtEl>
                                          <p:spTgt spid="18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73"/>
                                        </p:tgtEl>
                                        <p:attrNameLst>
                                          <p:attrName>style.visibility</p:attrName>
                                        </p:attrNameLst>
                                      </p:cBhvr>
                                      <p:to>
                                        <p:strVal val="visible"/>
                                      </p:to>
                                    </p:set>
                                    <p:animEffect transition="in" filter="fade">
                                      <p:cBhvr>
                                        <p:cTn id="22" dur="1000"/>
                                        <p:tgtEl>
                                          <p:spTgt spid="1873"/>
                                        </p:tgtEl>
                                      </p:cBhvr>
                                    </p:animEffect>
                                  </p:childTnLst>
                                </p:cTn>
                              </p:par>
                              <p:par>
                                <p:cTn id="23" presetID="10" presetClass="entr" presetSubtype="0" fill="hold" nodeType="withEffect">
                                  <p:stCondLst>
                                    <p:cond delay="0"/>
                                  </p:stCondLst>
                                  <p:childTnLst>
                                    <p:set>
                                      <p:cBhvr>
                                        <p:cTn id="24" dur="1" fill="hold">
                                          <p:stCondLst>
                                            <p:cond delay="0"/>
                                          </p:stCondLst>
                                        </p:cTn>
                                        <p:tgtEl>
                                          <p:spTgt spid="1874"/>
                                        </p:tgtEl>
                                        <p:attrNameLst>
                                          <p:attrName>style.visibility</p:attrName>
                                        </p:attrNameLst>
                                      </p:cBhvr>
                                      <p:to>
                                        <p:strVal val="visible"/>
                                      </p:to>
                                    </p:set>
                                    <p:animEffect transition="in" filter="fade">
                                      <p:cBhvr>
                                        <p:cTn id="25" dur="1000"/>
                                        <p:tgtEl>
                                          <p:spTgt spid="18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75"/>
                                        </p:tgtEl>
                                        <p:attrNameLst>
                                          <p:attrName>style.visibility</p:attrName>
                                        </p:attrNameLst>
                                      </p:cBhvr>
                                      <p:to>
                                        <p:strVal val="visible"/>
                                      </p:to>
                                    </p:set>
                                    <p:animEffect transition="in" filter="fade">
                                      <p:cBhvr>
                                        <p:cTn id="30" dur="1000"/>
                                        <p:tgtEl>
                                          <p:spTgt spid="187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76"/>
                                        </p:tgtEl>
                                        <p:attrNameLst>
                                          <p:attrName>style.visibility</p:attrName>
                                        </p:attrNameLst>
                                      </p:cBhvr>
                                      <p:to>
                                        <p:strVal val="visible"/>
                                      </p:to>
                                    </p:set>
                                    <p:animEffect transition="in" filter="fade">
                                      <p:cBhvr>
                                        <p:cTn id="35" dur="1000"/>
                                        <p:tgtEl>
                                          <p:spTgt spid="1876"/>
                                        </p:tgtEl>
                                      </p:cBhvr>
                                    </p:animEffect>
                                  </p:childTnLst>
                                </p:cTn>
                              </p:par>
                              <p:par>
                                <p:cTn id="36" presetID="10" presetClass="entr" presetSubtype="0" fill="hold" nodeType="withEffect">
                                  <p:stCondLst>
                                    <p:cond delay="0"/>
                                  </p:stCondLst>
                                  <p:childTnLst>
                                    <p:set>
                                      <p:cBhvr>
                                        <p:cTn id="37" dur="1" fill="hold">
                                          <p:stCondLst>
                                            <p:cond delay="0"/>
                                          </p:stCondLst>
                                        </p:cTn>
                                        <p:tgtEl>
                                          <p:spTgt spid="1877"/>
                                        </p:tgtEl>
                                        <p:attrNameLst>
                                          <p:attrName>style.visibility</p:attrName>
                                        </p:attrNameLst>
                                      </p:cBhvr>
                                      <p:to>
                                        <p:strVal val="visible"/>
                                      </p:to>
                                    </p:set>
                                    <p:animEffect transition="in" filter="fade">
                                      <p:cBhvr>
                                        <p:cTn id="38" dur="1000"/>
                                        <p:tgtEl>
                                          <p:spTgt spid="1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p20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Series Circuits (pg 53)</a:t>
            </a:r>
            <a:endParaRPr sz="3600">
              <a:latin typeface="Century Gothic"/>
              <a:ea typeface="Century Gothic"/>
              <a:cs typeface="Century Gothic"/>
              <a:sym typeface="Century Gothic"/>
            </a:endParaRPr>
          </a:p>
        </p:txBody>
      </p:sp>
      <p:sp>
        <p:nvSpPr>
          <p:cNvPr id="1883" name="Google Shape;1883;p20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are components in a series circuit connected?</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if one component breaks?</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can you say about the current in a series circuit?</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potential difference in a series circuit?</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you find the total resistance of 2 resistors in a series circuit?</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current in a series circuit if more resistors are added?</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20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Series Circuits (pg 53)</a:t>
            </a:r>
            <a:endParaRPr sz="3600">
              <a:latin typeface="Century Gothic"/>
              <a:ea typeface="Century Gothic"/>
              <a:cs typeface="Century Gothic"/>
              <a:sym typeface="Century Gothic"/>
            </a:endParaRPr>
          </a:p>
        </p:txBody>
      </p:sp>
      <p:sp>
        <p:nvSpPr>
          <p:cNvPr id="1889" name="Google Shape;1889;p20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How are components in a series circuit connected?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All in a single loop</a:t>
            </a:r>
            <a:endParaRPr sz="2400" b="1" dirty="0">
              <a:solidFill>
                <a:srgbClr val="FF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happens if one component breaks?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circuit is broken so all the components stop working</a:t>
            </a:r>
            <a:endParaRPr sz="2400" b="1" dirty="0">
              <a:solidFill>
                <a:srgbClr val="FF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can you say about the current in a series circuit?</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It is the same at all points in the circuit</a:t>
            </a:r>
            <a:endParaRPr sz="2400" b="1" dirty="0">
              <a:solidFill>
                <a:srgbClr val="FF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happens to the potential difference in a series circuit?</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It is divided between components</a:t>
            </a:r>
            <a:endParaRPr sz="2000" dirty="0">
              <a:latin typeface="Century Gothic"/>
              <a:ea typeface="Century Gothic"/>
              <a:cs typeface="Century Gothic"/>
              <a:sym typeface="Century Gothic"/>
            </a:endParaRPr>
          </a:p>
          <a:p>
            <a:pPr marL="457200" lvl="0" indent="-355600" algn="l" rtl="0">
              <a:lnSpc>
                <a:spcPct val="115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How do you find the total resistance of 2 resistors in a series circuit?</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Add them together</a:t>
            </a:r>
            <a:endParaRPr sz="2400" b="1" dirty="0">
              <a:solidFill>
                <a:srgbClr val="FF0000"/>
              </a:solidFill>
              <a:latin typeface="Century Gothic"/>
              <a:ea typeface="Century Gothic"/>
              <a:cs typeface="Century Gothic"/>
              <a:sym typeface="Century Gothic"/>
            </a:endParaRPr>
          </a:p>
          <a:p>
            <a:pPr marL="457200" lvl="0" indent="-355600" algn="l" rtl="0">
              <a:lnSpc>
                <a:spcPct val="115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happens to the current in a series circuit if more resistors are added?</a:t>
            </a:r>
            <a:endParaRPr sz="2000" dirty="0">
              <a:latin typeface="Century Gothic"/>
              <a:ea typeface="Century Gothic"/>
              <a:cs typeface="Century Gothic"/>
              <a:sym typeface="Century Gothic"/>
            </a:endParaRPr>
          </a:p>
          <a:p>
            <a:pPr marL="457200" marR="0" lvl="0" indent="0" algn="l" rtl="0">
              <a:lnSpc>
                <a:spcPct val="115000"/>
              </a:lnSpc>
              <a:spcBef>
                <a:spcPts val="0"/>
              </a:spcBef>
              <a:spcAft>
                <a:spcPts val="0"/>
              </a:spcAft>
              <a:buNone/>
            </a:pPr>
            <a:r>
              <a:rPr lang="en-GB" sz="2400" b="1" dirty="0">
                <a:solidFill>
                  <a:srgbClr val="FF0000"/>
                </a:solidFill>
                <a:latin typeface="Century Gothic"/>
                <a:ea typeface="Century Gothic"/>
                <a:cs typeface="Century Gothic"/>
                <a:sym typeface="Century Gothic"/>
              </a:rPr>
              <a:t>The current will decrease</a:t>
            </a:r>
            <a:endParaRPr sz="24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9">
                                            <p:txEl>
                                              <p:pRg st="0" end="0"/>
                                            </p:txEl>
                                          </p:spTgt>
                                        </p:tgtEl>
                                        <p:attrNameLst>
                                          <p:attrName>style.visibility</p:attrName>
                                        </p:attrNameLst>
                                      </p:cBhvr>
                                      <p:to>
                                        <p:strVal val="visible"/>
                                      </p:to>
                                    </p:set>
                                    <p:animEffect transition="in" filter="fade">
                                      <p:cBhvr>
                                        <p:cTn id="7" dur="1000"/>
                                        <p:tgtEl>
                                          <p:spTgt spid="18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89">
                                            <p:txEl>
                                              <p:pRg st="1" end="1"/>
                                            </p:txEl>
                                          </p:spTgt>
                                        </p:tgtEl>
                                        <p:attrNameLst>
                                          <p:attrName>style.visibility</p:attrName>
                                        </p:attrNameLst>
                                      </p:cBhvr>
                                      <p:to>
                                        <p:strVal val="visible"/>
                                      </p:to>
                                    </p:set>
                                    <p:animEffect transition="in" filter="fade">
                                      <p:cBhvr>
                                        <p:cTn id="12" dur="1000"/>
                                        <p:tgtEl>
                                          <p:spTgt spid="18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9">
                                            <p:txEl>
                                              <p:pRg st="2" end="2"/>
                                            </p:txEl>
                                          </p:spTgt>
                                        </p:tgtEl>
                                        <p:attrNameLst>
                                          <p:attrName>style.visibility</p:attrName>
                                        </p:attrNameLst>
                                      </p:cBhvr>
                                      <p:to>
                                        <p:strVal val="visible"/>
                                      </p:to>
                                    </p:set>
                                    <p:animEffect transition="in" filter="fade">
                                      <p:cBhvr>
                                        <p:cTn id="17" dur="1000"/>
                                        <p:tgtEl>
                                          <p:spTgt spid="18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89">
                                            <p:txEl>
                                              <p:pRg st="3" end="3"/>
                                            </p:txEl>
                                          </p:spTgt>
                                        </p:tgtEl>
                                        <p:attrNameLst>
                                          <p:attrName>style.visibility</p:attrName>
                                        </p:attrNameLst>
                                      </p:cBhvr>
                                      <p:to>
                                        <p:strVal val="visible"/>
                                      </p:to>
                                    </p:set>
                                    <p:animEffect transition="in" filter="fade">
                                      <p:cBhvr>
                                        <p:cTn id="22" dur="1000"/>
                                        <p:tgtEl>
                                          <p:spTgt spid="18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89">
                                            <p:txEl>
                                              <p:pRg st="4" end="4"/>
                                            </p:txEl>
                                          </p:spTgt>
                                        </p:tgtEl>
                                        <p:attrNameLst>
                                          <p:attrName>style.visibility</p:attrName>
                                        </p:attrNameLst>
                                      </p:cBhvr>
                                      <p:to>
                                        <p:strVal val="visible"/>
                                      </p:to>
                                    </p:set>
                                    <p:animEffect transition="in" filter="fade">
                                      <p:cBhvr>
                                        <p:cTn id="27" dur="1000"/>
                                        <p:tgtEl>
                                          <p:spTgt spid="18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89">
                                            <p:txEl>
                                              <p:pRg st="5" end="5"/>
                                            </p:txEl>
                                          </p:spTgt>
                                        </p:tgtEl>
                                        <p:attrNameLst>
                                          <p:attrName>style.visibility</p:attrName>
                                        </p:attrNameLst>
                                      </p:cBhvr>
                                      <p:to>
                                        <p:strVal val="visible"/>
                                      </p:to>
                                    </p:set>
                                    <p:animEffect transition="in" filter="fade">
                                      <p:cBhvr>
                                        <p:cTn id="32" dur="1000"/>
                                        <p:tgtEl>
                                          <p:spTgt spid="188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89">
                                            <p:txEl>
                                              <p:pRg st="6" end="6"/>
                                            </p:txEl>
                                          </p:spTgt>
                                        </p:tgtEl>
                                        <p:attrNameLst>
                                          <p:attrName>style.visibility</p:attrName>
                                        </p:attrNameLst>
                                      </p:cBhvr>
                                      <p:to>
                                        <p:strVal val="visible"/>
                                      </p:to>
                                    </p:set>
                                    <p:animEffect transition="in" filter="fade">
                                      <p:cBhvr>
                                        <p:cTn id="37" dur="1000"/>
                                        <p:tgtEl>
                                          <p:spTgt spid="188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93"/>
        <p:cNvGrpSpPr/>
        <p:nvPr/>
      </p:nvGrpSpPr>
      <p:grpSpPr>
        <a:xfrm>
          <a:off x="0" y="0"/>
          <a:ext cx="0" cy="0"/>
          <a:chOff x="0" y="0"/>
          <a:chExt cx="0" cy="0"/>
        </a:xfrm>
      </p:grpSpPr>
      <p:sp>
        <p:nvSpPr>
          <p:cNvPr id="1894" name="Google Shape;1894;p20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Series Circuits - Current (pg 54)</a:t>
            </a:r>
            <a:endParaRPr sz="3600">
              <a:latin typeface="Century Gothic"/>
              <a:ea typeface="Century Gothic"/>
              <a:cs typeface="Century Gothic"/>
              <a:sym typeface="Century Gothic"/>
            </a:endParaRPr>
          </a:p>
        </p:txBody>
      </p:sp>
      <p:sp>
        <p:nvSpPr>
          <p:cNvPr id="1895" name="Google Shape;1895;p208"/>
          <p:cNvSpPr txBox="1">
            <a:spLocks noGrp="1"/>
          </p:cNvSpPr>
          <p:nvPr>
            <p:ph type="body" idx="1"/>
          </p:nvPr>
        </p:nvSpPr>
        <p:spPr>
          <a:xfrm>
            <a:off x="99850" y="988025"/>
            <a:ext cx="3871800" cy="5556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If the reading on ammeter A</a:t>
            </a:r>
            <a:r>
              <a:rPr lang="en-GB" baseline="-25000">
                <a:latin typeface="Century Gothic"/>
                <a:ea typeface="Century Gothic"/>
                <a:cs typeface="Century Gothic"/>
                <a:sym typeface="Century Gothic"/>
              </a:rPr>
              <a:t>1</a:t>
            </a:r>
            <a:r>
              <a:rPr lang="en-GB">
                <a:latin typeface="Century Gothic"/>
                <a:ea typeface="Century Gothic"/>
                <a:cs typeface="Century Gothic"/>
                <a:sym typeface="Century Gothic"/>
              </a:rPr>
              <a:t> is 6A, what will the reading be on A</a:t>
            </a:r>
            <a:r>
              <a:rPr lang="en-GB" baseline="-25000">
                <a:latin typeface="Century Gothic"/>
                <a:ea typeface="Century Gothic"/>
                <a:cs typeface="Century Gothic"/>
                <a:sym typeface="Century Gothic"/>
              </a:rPr>
              <a:t>2</a:t>
            </a:r>
            <a:r>
              <a:rPr lang="en-GB">
                <a:latin typeface="Century Gothic"/>
                <a:ea typeface="Century Gothic"/>
                <a:cs typeface="Century Gothic"/>
                <a:sym typeface="Century Gothic"/>
              </a:rPr>
              <a:t> and A</a:t>
            </a:r>
            <a:r>
              <a:rPr lang="en-GB" baseline="-25000">
                <a:latin typeface="Century Gothic"/>
                <a:ea typeface="Century Gothic"/>
                <a:cs typeface="Century Gothic"/>
                <a:sym typeface="Century Gothic"/>
              </a:rPr>
              <a:t>3</a:t>
            </a:r>
            <a:r>
              <a:rPr lang="en-GB">
                <a:latin typeface="Century Gothic"/>
                <a:ea typeface="Century Gothic"/>
                <a:cs typeface="Century Gothic"/>
                <a:sym typeface="Century Gothic"/>
              </a:rPr>
              <a:t>?</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896" name="Google Shape;1896;p208"/>
          <p:cNvPicPr preferRelativeResize="0"/>
          <p:nvPr/>
        </p:nvPicPr>
        <p:blipFill>
          <a:blip r:embed="rId4">
            <a:alphaModFix/>
          </a:blip>
          <a:stretch>
            <a:fillRect/>
          </a:stretch>
        </p:blipFill>
        <p:spPr>
          <a:xfrm>
            <a:off x="4036500" y="908100"/>
            <a:ext cx="4955100" cy="2762574"/>
          </a:xfrm>
          <a:prstGeom prst="rect">
            <a:avLst/>
          </a:prstGeom>
          <a:noFill/>
          <a:ln>
            <a:noFill/>
          </a:ln>
        </p:spPr>
      </p:pic>
      <p:sp>
        <p:nvSpPr>
          <p:cNvPr id="1897" name="Google Shape;1897;p208"/>
          <p:cNvSpPr txBox="1"/>
          <p:nvPr/>
        </p:nvSpPr>
        <p:spPr>
          <a:xfrm>
            <a:off x="277025" y="2996500"/>
            <a:ext cx="3599700" cy="1843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A</a:t>
            </a:r>
            <a:r>
              <a:rPr lang="en-GB" sz="2400" b="1" baseline="-25000">
                <a:solidFill>
                  <a:srgbClr val="FFFFFF"/>
                </a:solidFill>
                <a:latin typeface="Century Gothic"/>
                <a:ea typeface="Century Gothic"/>
                <a:cs typeface="Century Gothic"/>
                <a:sym typeface="Century Gothic"/>
              </a:rPr>
              <a:t>3</a:t>
            </a:r>
            <a:r>
              <a:rPr lang="en-GB" sz="2400" b="1">
                <a:solidFill>
                  <a:srgbClr val="FFFFFF"/>
                </a:solidFill>
                <a:latin typeface="Century Gothic"/>
                <a:ea typeface="Century Gothic"/>
                <a:cs typeface="Century Gothic"/>
                <a:sym typeface="Century Gothic"/>
              </a:rPr>
              <a:t> - 6A</a:t>
            </a:r>
            <a:endParaRPr sz="24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A</a:t>
            </a:r>
            <a:r>
              <a:rPr lang="en-GB" sz="2400" b="1" baseline="-25000">
                <a:solidFill>
                  <a:srgbClr val="FFFFFF"/>
                </a:solidFill>
                <a:latin typeface="Century Gothic"/>
                <a:ea typeface="Century Gothic"/>
                <a:cs typeface="Century Gothic"/>
                <a:sym typeface="Century Gothic"/>
              </a:rPr>
              <a:t>3</a:t>
            </a:r>
            <a:r>
              <a:rPr lang="en-GB" sz="2400" b="1">
                <a:solidFill>
                  <a:srgbClr val="FFFFFF"/>
                </a:solidFill>
                <a:latin typeface="Century Gothic"/>
                <a:ea typeface="Century Gothic"/>
                <a:cs typeface="Century Gothic"/>
                <a:sym typeface="Century Gothic"/>
              </a:rPr>
              <a:t> = 6A</a:t>
            </a:r>
            <a:endParaRPr sz="24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(same all the way round the circuit)</a:t>
            </a:r>
            <a:endParaRPr sz="2400" b="1">
              <a:solidFill>
                <a:srgbClr val="FFFFFF"/>
              </a:solidFill>
              <a:latin typeface="Century Gothic"/>
              <a:ea typeface="Century Gothic"/>
              <a:cs typeface="Century Gothic"/>
              <a:sym typeface="Century Gothic"/>
            </a:endParaRPr>
          </a:p>
        </p:txBody>
      </p:sp>
      <p:sp>
        <p:nvSpPr>
          <p:cNvPr id="1898" name="Google Shape;1898;p208"/>
          <p:cNvSpPr txBox="1"/>
          <p:nvPr/>
        </p:nvSpPr>
        <p:spPr>
          <a:xfrm>
            <a:off x="4041350" y="3828125"/>
            <a:ext cx="4834800" cy="165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600">
                <a:solidFill>
                  <a:schemeClr val="dk2"/>
                </a:solidFill>
                <a:latin typeface="Century Gothic"/>
                <a:ea typeface="Century Gothic"/>
                <a:cs typeface="Century Gothic"/>
                <a:sym typeface="Century Gothic"/>
              </a:rPr>
              <a:t>If the reading on ammeter A</a:t>
            </a:r>
            <a:r>
              <a:rPr lang="en-GB" sz="2600" baseline="-25000">
                <a:solidFill>
                  <a:schemeClr val="dk2"/>
                </a:solidFill>
                <a:latin typeface="Century Gothic"/>
                <a:ea typeface="Century Gothic"/>
                <a:cs typeface="Century Gothic"/>
                <a:sym typeface="Century Gothic"/>
              </a:rPr>
              <a:t>1</a:t>
            </a:r>
            <a:r>
              <a:rPr lang="en-GB" sz="2600">
                <a:solidFill>
                  <a:schemeClr val="dk2"/>
                </a:solidFill>
                <a:latin typeface="Century Gothic"/>
                <a:ea typeface="Century Gothic"/>
                <a:cs typeface="Century Gothic"/>
                <a:sym typeface="Century Gothic"/>
              </a:rPr>
              <a:t> is 0.5A, what will the reading be on A</a:t>
            </a:r>
            <a:r>
              <a:rPr lang="en-GB" sz="2600" baseline="-25000">
                <a:solidFill>
                  <a:schemeClr val="dk2"/>
                </a:solidFill>
                <a:latin typeface="Century Gothic"/>
                <a:ea typeface="Century Gothic"/>
                <a:cs typeface="Century Gothic"/>
                <a:sym typeface="Century Gothic"/>
              </a:rPr>
              <a:t>2</a:t>
            </a:r>
            <a:r>
              <a:rPr lang="en-GB" sz="2600">
                <a:solidFill>
                  <a:schemeClr val="dk2"/>
                </a:solidFill>
                <a:latin typeface="Century Gothic"/>
                <a:ea typeface="Century Gothic"/>
                <a:cs typeface="Century Gothic"/>
                <a:sym typeface="Century Gothic"/>
              </a:rPr>
              <a:t> and A</a:t>
            </a:r>
            <a:r>
              <a:rPr lang="en-GB" sz="2600" baseline="-25000">
                <a:solidFill>
                  <a:schemeClr val="dk2"/>
                </a:solidFill>
                <a:latin typeface="Century Gothic"/>
                <a:ea typeface="Century Gothic"/>
                <a:cs typeface="Century Gothic"/>
                <a:sym typeface="Century Gothic"/>
              </a:rPr>
              <a:t>3</a:t>
            </a:r>
            <a:r>
              <a:rPr lang="en-GB" sz="2600">
                <a:solidFill>
                  <a:schemeClr val="dk2"/>
                </a:solidFill>
                <a:latin typeface="Century Gothic"/>
                <a:ea typeface="Century Gothic"/>
                <a:cs typeface="Century Gothic"/>
                <a:sym typeface="Century Gothic"/>
              </a:rPr>
              <a:t>?</a:t>
            </a:r>
            <a:endParaRPr/>
          </a:p>
        </p:txBody>
      </p:sp>
      <p:sp>
        <p:nvSpPr>
          <p:cNvPr id="1899" name="Google Shape;1899;p208"/>
          <p:cNvSpPr txBox="1"/>
          <p:nvPr/>
        </p:nvSpPr>
        <p:spPr>
          <a:xfrm>
            <a:off x="3971650" y="5413225"/>
            <a:ext cx="4898400" cy="1196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b="1">
                <a:solidFill>
                  <a:srgbClr val="FFFFFF"/>
                </a:solidFill>
                <a:latin typeface="Century Gothic"/>
                <a:ea typeface="Century Gothic"/>
                <a:cs typeface="Century Gothic"/>
                <a:sym typeface="Century Gothic"/>
              </a:rPr>
              <a:t>A</a:t>
            </a:r>
            <a:r>
              <a:rPr lang="en-GB" sz="2100" b="1" baseline="-25000">
                <a:solidFill>
                  <a:srgbClr val="FFFFFF"/>
                </a:solidFill>
                <a:latin typeface="Century Gothic"/>
                <a:ea typeface="Century Gothic"/>
                <a:cs typeface="Century Gothic"/>
                <a:sym typeface="Century Gothic"/>
              </a:rPr>
              <a:t>3</a:t>
            </a:r>
            <a:r>
              <a:rPr lang="en-GB" sz="2100" b="1">
                <a:solidFill>
                  <a:srgbClr val="FFFFFF"/>
                </a:solidFill>
                <a:latin typeface="Century Gothic"/>
                <a:ea typeface="Century Gothic"/>
                <a:cs typeface="Century Gothic"/>
                <a:sym typeface="Century Gothic"/>
              </a:rPr>
              <a:t> - 6A</a:t>
            </a:r>
            <a:endParaRPr sz="21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GB" sz="2100" b="1">
                <a:solidFill>
                  <a:srgbClr val="FFFFFF"/>
                </a:solidFill>
                <a:latin typeface="Century Gothic"/>
                <a:ea typeface="Century Gothic"/>
                <a:cs typeface="Century Gothic"/>
                <a:sym typeface="Century Gothic"/>
              </a:rPr>
              <a:t>A</a:t>
            </a:r>
            <a:r>
              <a:rPr lang="en-GB" sz="2100" b="1" baseline="-25000">
                <a:solidFill>
                  <a:srgbClr val="FFFFFF"/>
                </a:solidFill>
                <a:latin typeface="Century Gothic"/>
                <a:ea typeface="Century Gothic"/>
                <a:cs typeface="Century Gothic"/>
                <a:sym typeface="Century Gothic"/>
              </a:rPr>
              <a:t>3</a:t>
            </a:r>
            <a:r>
              <a:rPr lang="en-GB" sz="2100" b="1">
                <a:solidFill>
                  <a:srgbClr val="FFFFFF"/>
                </a:solidFill>
                <a:latin typeface="Century Gothic"/>
                <a:ea typeface="Century Gothic"/>
                <a:cs typeface="Century Gothic"/>
                <a:sym typeface="Century Gothic"/>
              </a:rPr>
              <a:t> = 6A</a:t>
            </a:r>
            <a:endParaRPr sz="2100" b="1">
              <a:solidFill>
                <a:srgbClr val="FFFFFF"/>
              </a:solidFill>
              <a:latin typeface="Century Gothic"/>
              <a:ea typeface="Century Gothic"/>
              <a:cs typeface="Century Gothic"/>
              <a:sym typeface="Century Gothic"/>
            </a:endParaRPr>
          </a:p>
          <a:p>
            <a:pPr marL="0" lvl="0" indent="0" algn="ctr" rtl="0">
              <a:spcBef>
                <a:spcPts val="0"/>
              </a:spcBef>
              <a:spcAft>
                <a:spcPts val="0"/>
              </a:spcAft>
              <a:buNone/>
            </a:pPr>
            <a:r>
              <a:rPr lang="en-GB" sz="2100" b="1">
                <a:solidFill>
                  <a:srgbClr val="FFFFFF"/>
                </a:solidFill>
                <a:latin typeface="Century Gothic"/>
                <a:ea typeface="Century Gothic"/>
                <a:cs typeface="Century Gothic"/>
                <a:sym typeface="Century Gothic"/>
              </a:rPr>
              <a:t>(same all the way round the circuit)</a:t>
            </a:r>
            <a:endParaRPr sz="21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7"/>
                                        </p:tgtEl>
                                        <p:attrNameLst>
                                          <p:attrName>style.visibility</p:attrName>
                                        </p:attrNameLst>
                                      </p:cBhvr>
                                      <p:to>
                                        <p:strVal val="visible"/>
                                      </p:to>
                                    </p:set>
                                    <p:animEffect transition="in" filter="fade">
                                      <p:cBhvr>
                                        <p:cTn id="7" dur="1000"/>
                                        <p:tgtEl>
                                          <p:spTgt spid="18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9"/>
                                        </p:tgtEl>
                                        <p:attrNameLst>
                                          <p:attrName>style.visibility</p:attrName>
                                        </p:attrNameLst>
                                      </p:cBhvr>
                                      <p:to>
                                        <p:strVal val="visible"/>
                                      </p:to>
                                    </p:set>
                                    <p:animEffect transition="in" filter="fade">
                                      <p:cBhvr>
                                        <p:cTn id="12" dur="1000"/>
                                        <p:tgtEl>
                                          <p:spTgt spid="1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20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Series Circuits - Potential Difference (pg 55)</a:t>
            </a:r>
            <a:endParaRPr sz="3400">
              <a:latin typeface="Century Gothic"/>
              <a:ea typeface="Century Gothic"/>
              <a:cs typeface="Century Gothic"/>
              <a:sym typeface="Century Gothic"/>
            </a:endParaRPr>
          </a:p>
        </p:txBody>
      </p:sp>
      <p:sp>
        <p:nvSpPr>
          <p:cNvPr id="1905" name="Google Shape;1905;p209"/>
          <p:cNvSpPr txBox="1">
            <a:spLocks noGrp="1"/>
          </p:cNvSpPr>
          <p:nvPr>
            <p:ph type="body" idx="1"/>
          </p:nvPr>
        </p:nvSpPr>
        <p:spPr>
          <a:xfrm>
            <a:off x="99850" y="988025"/>
            <a:ext cx="8704200" cy="273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Assuming each bulb is the same, what will the potential difference across each bulb be?</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 _______________________________</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B: _______________________________</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 _______________________________</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b="1">
              <a:latin typeface="Century Gothic"/>
              <a:ea typeface="Century Gothic"/>
              <a:cs typeface="Century Gothic"/>
              <a:sym typeface="Century Gothic"/>
            </a:endParaRPr>
          </a:p>
        </p:txBody>
      </p:sp>
      <p:pic>
        <p:nvPicPr>
          <p:cNvPr id="1906" name="Google Shape;1906;p209"/>
          <p:cNvPicPr preferRelativeResize="0"/>
          <p:nvPr/>
        </p:nvPicPr>
        <p:blipFill>
          <a:blip r:embed="rId4">
            <a:alphaModFix/>
          </a:blip>
          <a:stretch>
            <a:fillRect/>
          </a:stretch>
        </p:blipFill>
        <p:spPr>
          <a:xfrm>
            <a:off x="301679" y="3725725"/>
            <a:ext cx="8540625" cy="2867297"/>
          </a:xfrm>
          <a:prstGeom prst="rect">
            <a:avLst/>
          </a:prstGeom>
          <a:noFill/>
          <a:ln>
            <a:noFill/>
          </a:ln>
        </p:spPr>
      </p:pic>
      <p:sp>
        <p:nvSpPr>
          <p:cNvPr id="1907" name="Google Shape;1907;p209"/>
          <p:cNvSpPr txBox="1"/>
          <p:nvPr/>
        </p:nvSpPr>
        <p:spPr>
          <a:xfrm>
            <a:off x="1765175" y="1946050"/>
            <a:ext cx="9234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6 V</a:t>
            </a:r>
            <a:endParaRPr sz="2400" b="1">
              <a:solidFill>
                <a:srgbClr val="FFFFFF"/>
              </a:solidFill>
              <a:latin typeface="Century Gothic"/>
              <a:ea typeface="Century Gothic"/>
              <a:cs typeface="Century Gothic"/>
              <a:sym typeface="Century Gothic"/>
            </a:endParaRPr>
          </a:p>
        </p:txBody>
      </p:sp>
      <p:sp>
        <p:nvSpPr>
          <p:cNvPr id="1908" name="Google Shape;1908;p209"/>
          <p:cNvSpPr txBox="1"/>
          <p:nvPr/>
        </p:nvSpPr>
        <p:spPr>
          <a:xfrm>
            <a:off x="1765175" y="2412150"/>
            <a:ext cx="33897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3 V across each bulb</a:t>
            </a:r>
            <a:endParaRPr sz="2400" b="1">
              <a:solidFill>
                <a:srgbClr val="FFFFFF"/>
              </a:solidFill>
              <a:latin typeface="Century Gothic"/>
              <a:ea typeface="Century Gothic"/>
              <a:cs typeface="Century Gothic"/>
              <a:sym typeface="Century Gothic"/>
            </a:endParaRPr>
          </a:p>
        </p:txBody>
      </p:sp>
      <p:sp>
        <p:nvSpPr>
          <p:cNvPr id="1909" name="Google Shape;1909;p209"/>
          <p:cNvSpPr txBox="1"/>
          <p:nvPr/>
        </p:nvSpPr>
        <p:spPr>
          <a:xfrm>
            <a:off x="1765175" y="2878250"/>
            <a:ext cx="33897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2 V across each bulb</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7"/>
                                        </p:tgtEl>
                                        <p:attrNameLst>
                                          <p:attrName>style.visibility</p:attrName>
                                        </p:attrNameLst>
                                      </p:cBhvr>
                                      <p:to>
                                        <p:strVal val="visible"/>
                                      </p:to>
                                    </p:set>
                                    <p:animEffect transition="in" filter="fade">
                                      <p:cBhvr>
                                        <p:cTn id="7" dur="1000"/>
                                        <p:tgtEl>
                                          <p:spTgt spid="19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8"/>
                                        </p:tgtEl>
                                        <p:attrNameLst>
                                          <p:attrName>style.visibility</p:attrName>
                                        </p:attrNameLst>
                                      </p:cBhvr>
                                      <p:to>
                                        <p:strVal val="visible"/>
                                      </p:to>
                                    </p:set>
                                    <p:animEffect transition="in" filter="fade">
                                      <p:cBhvr>
                                        <p:cTn id="12" dur="1000"/>
                                        <p:tgtEl>
                                          <p:spTgt spid="190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09"/>
                                        </p:tgtEl>
                                        <p:attrNameLst>
                                          <p:attrName>style.visibility</p:attrName>
                                        </p:attrNameLst>
                                      </p:cBhvr>
                                      <p:to>
                                        <p:strVal val="visible"/>
                                      </p:to>
                                    </p:set>
                                    <p:animEffect transition="in" filter="fade">
                                      <p:cBhvr>
                                        <p:cTn id="17" dur="1000"/>
                                        <p:tgtEl>
                                          <p:spTgt spid="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sp>
        <p:nvSpPr>
          <p:cNvPr id="1914" name="Google Shape;1914;p21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Series Circuits - Resistance (pg 55)</a:t>
            </a:r>
            <a:endParaRPr sz="3600">
              <a:latin typeface="Century Gothic"/>
              <a:ea typeface="Century Gothic"/>
              <a:cs typeface="Century Gothic"/>
              <a:sym typeface="Century Gothic"/>
            </a:endParaRPr>
          </a:p>
        </p:txBody>
      </p:sp>
      <p:sp>
        <p:nvSpPr>
          <p:cNvPr id="1915" name="Google Shape;1915;p210"/>
          <p:cNvSpPr txBox="1">
            <a:spLocks noGrp="1"/>
          </p:cNvSpPr>
          <p:nvPr>
            <p:ph type="body" idx="1"/>
          </p:nvPr>
        </p:nvSpPr>
        <p:spPr>
          <a:xfrm>
            <a:off x="99850" y="988025"/>
            <a:ext cx="8704200" cy="2737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Calculate the total resistance in each circuit</a:t>
            </a:r>
            <a:endParaRPr b="1">
              <a:latin typeface="Century Gothic"/>
              <a:ea typeface="Century Gothic"/>
              <a:cs typeface="Century Gothic"/>
              <a:sym typeface="Century Gothic"/>
            </a:endParaRPr>
          </a:p>
        </p:txBody>
      </p:sp>
      <p:sp>
        <p:nvSpPr>
          <p:cNvPr id="1916" name="Google Shape;1916;p210"/>
          <p:cNvSpPr txBox="1"/>
          <p:nvPr/>
        </p:nvSpPr>
        <p:spPr>
          <a:xfrm>
            <a:off x="2525025" y="2544100"/>
            <a:ext cx="4413300" cy="20349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600">
                <a:solidFill>
                  <a:srgbClr val="FFFFFF"/>
                </a:solidFill>
              </a:rPr>
              <a:t>Answers</a:t>
            </a:r>
            <a:endParaRPr sz="8600">
              <a:solidFill>
                <a:srgbClr val="FFFFFF"/>
              </a:solidFill>
            </a:endParaRPr>
          </a:p>
        </p:txBody>
      </p:sp>
      <p:pic>
        <p:nvPicPr>
          <p:cNvPr id="1917" name="Google Shape;1917;p210"/>
          <p:cNvPicPr preferRelativeResize="0"/>
          <p:nvPr/>
        </p:nvPicPr>
        <p:blipFill>
          <a:blip r:embed="rId4">
            <a:alphaModFix/>
          </a:blip>
          <a:stretch>
            <a:fillRect/>
          </a:stretch>
        </p:blipFill>
        <p:spPr>
          <a:xfrm>
            <a:off x="190025" y="1707875"/>
            <a:ext cx="8828626" cy="4891800"/>
          </a:xfrm>
          <a:prstGeom prst="rect">
            <a:avLst/>
          </a:prstGeom>
          <a:noFill/>
          <a:ln>
            <a:noFill/>
          </a:ln>
        </p:spPr>
      </p:pic>
      <p:sp>
        <p:nvSpPr>
          <p:cNvPr id="1918" name="Google Shape;1918;p210"/>
          <p:cNvSpPr txBox="1"/>
          <p:nvPr/>
        </p:nvSpPr>
        <p:spPr>
          <a:xfrm>
            <a:off x="6762650" y="1956875"/>
            <a:ext cx="2041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1000 + 470 + 22</a:t>
            </a:r>
            <a:endParaRPr sz="1900" b="1">
              <a:solidFill>
                <a:srgbClr val="FFFFFF"/>
              </a:solidFill>
              <a:latin typeface="Century Gothic"/>
              <a:ea typeface="Century Gothic"/>
              <a:cs typeface="Century Gothic"/>
              <a:sym typeface="Century Gothic"/>
            </a:endParaRPr>
          </a:p>
        </p:txBody>
      </p:sp>
      <p:sp>
        <p:nvSpPr>
          <p:cNvPr id="1919" name="Google Shape;1919;p210"/>
          <p:cNvSpPr txBox="1"/>
          <p:nvPr/>
        </p:nvSpPr>
        <p:spPr>
          <a:xfrm>
            <a:off x="7289750" y="2544100"/>
            <a:ext cx="1153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1492 Ω </a:t>
            </a:r>
            <a:endParaRPr sz="1900" b="1">
              <a:solidFill>
                <a:srgbClr val="FFFFFF"/>
              </a:solidFill>
              <a:latin typeface="Century Gothic"/>
              <a:ea typeface="Century Gothic"/>
              <a:cs typeface="Century Gothic"/>
              <a:sym typeface="Century Gothic"/>
            </a:endParaRPr>
          </a:p>
        </p:txBody>
      </p:sp>
      <p:sp>
        <p:nvSpPr>
          <p:cNvPr id="1920" name="Google Shape;1920;p210"/>
          <p:cNvSpPr txBox="1"/>
          <p:nvPr/>
        </p:nvSpPr>
        <p:spPr>
          <a:xfrm>
            <a:off x="6762650" y="3666925"/>
            <a:ext cx="2041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27 + 2200 + 15</a:t>
            </a:r>
            <a:endParaRPr sz="1900" b="1">
              <a:solidFill>
                <a:srgbClr val="FFFFFF"/>
              </a:solidFill>
              <a:latin typeface="Century Gothic"/>
              <a:ea typeface="Century Gothic"/>
              <a:cs typeface="Century Gothic"/>
              <a:sym typeface="Century Gothic"/>
            </a:endParaRPr>
          </a:p>
        </p:txBody>
      </p:sp>
      <p:sp>
        <p:nvSpPr>
          <p:cNvPr id="1921" name="Google Shape;1921;p210"/>
          <p:cNvSpPr txBox="1"/>
          <p:nvPr/>
        </p:nvSpPr>
        <p:spPr>
          <a:xfrm>
            <a:off x="7206650" y="4231600"/>
            <a:ext cx="1153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2042 Ω </a:t>
            </a:r>
            <a:endParaRPr sz="1900" b="1">
              <a:solidFill>
                <a:srgbClr val="FFFFFF"/>
              </a:solidFill>
              <a:latin typeface="Century Gothic"/>
              <a:ea typeface="Century Gothic"/>
              <a:cs typeface="Century Gothic"/>
              <a:sym typeface="Century Gothic"/>
            </a:endParaRPr>
          </a:p>
        </p:txBody>
      </p:sp>
      <p:sp>
        <p:nvSpPr>
          <p:cNvPr id="1922" name="Google Shape;1922;p210"/>
          <p:cNvSpPr txBox="1"/>
          <p:nvPr/>
        </p:nvSpPr>
        <p:spPr>
          <a:xfrm>
            <a:off x="6762650" y="5312075"/>
            <a:ext cx="21459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3300 + 1500 + 47</a:t>
            </a:r>
            <a:endParaRPr sz="1900" b="1">
              <a:solidFill>
                <a:srgbClr val="FFFFFF"/>
              </a:solidFill>
              <a:latin typeface="Century Gothic"/>
              <a:ea typeface="Century Gothic"/>
              <a:cs typeface="Century Gothic"/>
              <a:sym typeface="Century Gothic"/>
            </a:endParaRPr>
          </a:p>
        </p:txBody>
      </p:sp>
      <p:sp>
        <p:nvSpPr>
          <p:cNvPr id="1923" name="Google Shape;1923;p210"/>
          <p:cNvSpPr txBox="1"/>
          <p:nvPr/>
        </p:nvSpPr>
        <p:spPr>
          <a:xfrm>
            <a:off x="7206650" y="5919100"/>
            <a:ext cx="11535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4847 Ω </a:t>
            </a:r>
            <a:endParaRPr sz="19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18"/>
                                        </p:tgtEl>
                                        <p:attrNameLst>
                                          <p:attrName>style.visibility</p:attrName>
                                        </p:attrNameLst>
                                      </p:cBhvr>
                                      <p:to>
                                        <p:strVal val="visible"/>
                                      </p:to>
                                    </p:set>
                                    <p:animEffect transition="in" filter="fade">
                                      <p:cBhvr>
                                        <p:cTn id="7" dur="1000"/>
                                        <p:tgtEl>
                                          <p:spTgt spid="19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9"/>
                                        </p:tgtEl>
                                        <p:attrNameLst>
                                          <p:attrName>style.visibility</p:attrName>
                                        </p:attrNameLst>
                                      </p:cBhvr>
                                      <p:to>
                                        <p:strVal val="visible"/>
                                      </p:to>
                                    </p:set>
                                    <p:animEffect transition="in" filter="fade">
                                      <p:cBhvr>
                                        <p:cTn id="12" dur="1000"/>
                                        <p:tgtEl>
                                          <p:spTgt spid="19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0"/>
                                        </p:tgtEl>
                                        <p:attrNameLst>
                                          <p:attrName>style.visibility</p:attrName>
                                        </p:attrNameLst>
                                      </p:cBhvr>
                                      <p:to>
                                        <p:strVal val="visible"/>
                                      </p:to>
                                    </p:set>
                                    <p:animEffect transition="in" filter="fade">
                                      <p:cBhvr>
                                        <p:cTn id="17" dur="1000"/>
                                        <p:tgtEl>
                                          <p:spTgt spid="19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21"/>
                                        </p:tgtEl>
                                        <p:attrNameLst>
                                          <p:attrName>style.visibility</p:attrName>
                                        </p:attrNameLst>
                                      </p:cBhvr>
                                      <p:to>
                                        <p:strVal val="visible"/>
                                      </p:to>
                                    </p:set>
                                    <p:animEffect transition="in" filter="fade">
                                      <p:cBhvr>
                                        <p:cTn id="22" dur="1000"/>
                                        <p:tgtEl>
                                          <p:spTgt spid="19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22"/>
                                        </p:tgtEl>
                                        <p:attrNameLst>
                                          <p:attrName>style.visibility</p:attrName>
                                        </p:attrNameLst>
                                      </p:cBhvr>
                                      <p:to>
                                        <p:strVal val="visible"/>
                                      </p:to>
                                    </p:set>
                                    <p:animEffect transition="in" filter="fade">
                                      <p:cBhvr>
                                        <p:cTn id="27" dur="1000"/>
                                        <p:tgtEl>
                                          <p:spTgt spid="19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23"/>
                                        </p:tgtEl>
                                        <p:attrNameLst>
                                          <p:attrName>style.visibility</p:attrName>
                                        </p:attrNameLst>
                                      </p:cBhvr>
                                      <p:to>
                                        <p:strVal val="visible"/>
                                      </p:to>
                                    </p:set>
                                    <p:animEffect transition="in" filter="fade">
                                      <p:cBhvr>
                                        <p:cTn id="32" dur="1000"/>
                                        <p:tgtEl>
                                          <p:spTgt spid="1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927"/>
        <p:cNvGrpSpPr/>
        <p:nvPr/>
      </p:nvGrpSpPr>
      <p:grpSpPr>
        <a:xfrm>
          <a:off x="0" y="0"/>
          <a:ext cx="0" cy="0"/>
          <a:chOff x="0" y="0"/>
          <a:chExt cx="0" cy="0"/>
        </a:xfrm>
      </p:grpSpPr>
      <p:sp>
        <p:nvSpPr>
          <p:cNvPr id="1928" name="Google Shape;1928;p21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Parallel Circuits (pg 56)</a:t>
            </a:r>
            <a:endParaRPr sz="3600">
              <a:latin typeface="Century Gothic"/>
              <a:ea typeface="Century Gothic"/>
              <a:cs typeface="Century Gothic"/>
              <a:sym typeface="Century Gothic"/>
            </a:endParaRPr>
          </a:p>
        </p:txBody>
      </p:sp>
      <p:sp>
        <p:nvSpPr>
          <p:cNvPr id="1929" name="Google Shape;1929;p21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are circuits connected in parallel?</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can be said about potential difference in each branch of a parallel circuit?</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current as it reaches a junction in a parallel circuit?</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happens to the current when the loops of the circuit re-join?</a:t>
            </a:r>
            <a:endParaRPr>
              <a:latin typeface="Century Gothic"/>
              <a:ea typeface="Century Gothic"/>
              <a:cs typeface="Century Gothic"/>
              <a:sym typeface="Century Gothic"/>
            </a:endParaRPr>
          </a:p>
          <a:p>
            <a:pPr marL="457200" lvl="0" indent="-393700" algn="l" rtl="0">
              <a:lnSpc>
                <a:spcPct val="115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Explain why adding more resistors into a parallel circuit </a:t>
            </a:r>
            <a:r>
              <a:rPr lang="en-GB" b="1">
                <a:latin typeface="Century Gothic"/>
                <a:ea typeface="Century Gothic"/>
                <a:cs typeface="Century Gothic"/>
                <a:sym typeface="Century Gothic"/>
              </a:rPr>
              <a:t>decreases </a:t>
            </a:r>
            <a:r>
              <a:rPr lang="en-GB">
                <a:latin typeface="Century Gothic"/>
                <a:ea typeface="Century Gothic"/>
                <a:cs typeface="Century Gothic"/>
                <a:sym typeface="Century Gothic"/>
              </a:rPr>
              <a:t>the overall resistance.</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933"/>
        <p:cNvGrpSpPr/>
        <p:nvPr/>
      </p:nvGrpSpPr>
      <p:grpSpPr>
        <a:xfrm>
          <a:off x="0" y="0"/>
          <a:ext cx="0" cy="0"/>
          <a:chOff x="0" y="0"/>
          <a:chExt cx="0" cy="0"/>
        </a:xfrm>
      </p:grpSpPr>
      <p:sp>
        <p:nvSpPr>
          <p:cNvPr id="1934" name="Google Shape;1934;p21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Parallel Circuits (pg 56)</a:t>
            </a:r>
            <a:endParaRPr sz="3600">
              <a:latin typeface="Century Gothic"/>
              <a:ea typeface="Century Gothic"/>
              <a:cs typeface="Century Gothic"/>
              <a:sym typeface="Century Gothic"/>
            </a:endParaRPr>
          </a:p>
        </p:txBody>
      </p:sp>
      <p:sp>
        <p:nvSpPr>
          <p:cNvPr id="1935" name="Google Shape;1935;p212"/>
          <p:cNvSpPr txBox="1">
            <a:spLocks noGrp="1"/>
          </p:cNvSpPr>
          <p:nvPr>
            <p:ph type="body" idx="1"/>
          </p:nvPr>
        </p:nvSpPr>
        <p:spPr>
          <a:xfrm>
            <a:off x="159750" y="755700"/>
            <a:ext cx="8824500" cy="6102300"/>
          </a:xfrm>
          <a:prstGeom prst="rect">
            <a:avLst/>
          </a:prstGeom>
        </p:spPr>
        <p:txBody>
          <a:bodyPr spcFirstLastPara="1" wrap="square" lIns="91425" tIns="91425" rIns="91425" bIns="91425" anchor="t" anchorCtr="0">
            <a:noAutofit/>
          </a:bodyPr>
          <a:lstStyle/>
          <a:p>
            <a:pPr marL="457200" lvl="0" indent="-349250" algn="l" rtl="0">
              <a:lnSpc>
                <a:spcPct val="115000"/>
              </a:lnSpc>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How are circuits connected in parallel?</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In more than one loop</a:t>
            </a:r>
            <a:endParaRPr sz="2300" b="1" dirty="0">
              <a:solidFill>
                <a:srgbClr val="FF0000"/>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can be said about potential difference in each branch of a parallel circuit?</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The potential difference is the same in each branch of a parallel circuit</a:t>
            </a:r>
            <a:endParaRPr sz="2300" b="1" dirty="0">
              <a:solidFill>
                <a:srgbClr val="FF0000"/>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happens to the current as it reaches a junction in a parallel circuit?</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It splits</a:t>
            </a:r>
            <a:endParaRPr sz="2300" b="1" dirty="0">
              <a:solidFill>
                <a:srgbClr val="FF0000"/>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happens to the current when the loops of the circuit re-join?</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The current joins back up again</a:t>
            </a:r>
            <a:endParaRPr sz="2300" b="1" dirty="0">
              <a:solidFill>
                <a:srgbClr val="FF0000"/>
              </a:solidFill>
              <a:latin typeface="Century Gothic"/>
              <a:ea typeface="Century Gothic"/>
              <a:cs typeface="Century Gothic"/>
              <a:sym typeface="Century Gothic"/>
            </a:endParaRPr>
          </a:p>
          <a:p>
            <a:pPr marL="457200" lvl="0" indent="-349250" algn="l" rtl="0">
              <a:lnSpc>
                <a:spcPct val="115000"/>
              </a:lnSpc>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Explain why adding more resistors into a parallel circuit </a:t>
            </a:r>
            <a:r>
              <a:rPr lang="en-GB" sz="1900" b="1" dirty="0">
                <a:latin typeface="Century Gothic"/>
                <a:ea typeface="Century Gothic"/>
                <a:cs typeface="Century Gothic"/>
                <a:sym typeface="Century Gothic"/>
              </a:rPr>
              <a:t>decreases </a:t>
            </a:r>
            <a:r>
              <a:rPr lang="en-GB" sz="1900" dirty="0">
                <a:latin typeface="Century Gothic"/>
                <a:ea typeface="Century Gothic"/>
                <a:cs typeface="Century Gothic"/>
                <a:sym typeface="Century Gothic"/>
              </a:rPr>
              <a:t>the overall resistance.</a:t>
            </a:r>
            <a:endParaRPr sz="1900" dirty="0">
              <a:latin typeface="Century Gothic"/>
              <a:ea typeface="Century Gothic"/>
              <a:cs typeface="Century Gothic"/>
              <a:sym typeface="Century Gothic"/>
            </a:endParaRPr>
          </a:p>
          <a:p>
            <a:pPr marL="457200" marR="0" lvl="0" indent="0" algn="l" rtl="0">
              <a:lnSpc>
                <a:spcPct val="115000"/>
              </a:lnSpc>
              <a:spcBef>
                <a:spcPts val="0"/>
              </a:spcBef>
              <a:spcAft>
                <a:spcPts val="0"/>
              </a:spcAft>
              <a:buNone/>
            </a:pPr>
            <a:r>
              <a:rPr lang="en-GB" sz="2300" b="1" dirty="0">
                <a:solidFill>
                  <a:srgbClr val="FF0000"/>
                </a:solidFill>
                <a:latin typeface="Century Gothic"/>
                <a:ea typeface="Century Gothic"/>
                <a:cs typeface="Century Gothic"/>
                <a:sym typeface="Century Gothic"/>
              </a:rPr>
              <a:t>There are more branches of the circuit so there are more routes that the current can take so the resistance decreases</a:t>
            </a:r>
            <a:endParaRPr sz="23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5">
                                            <p:txEl>
                                              <p:pRg st="0" end="0"/>
                                            </p:txEl>
                                          </p:spTgt>
                                        </p:tgtEl>
                                        <p:attrNameLst>
                                          <p:attrName>style.visibility</p:attrName>
                                        </p:attrNameLst>
                                      </p:cBhvr>
                                      <p:to>
                                        <p:strVal val="visible"/>
                                      </p:to>
                                    </p:set>
                                    <p:animEffect transition="in" filter="fade">
                                      <p:cBhvr>
                                        <p:cTn id="7" dur="1000"/>
                                        <p:tgtEl>
                                          <p:spTgt spid="19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35">
                                            <p:txEl>
                                              <p:pRg st="1" end="1"/>
                                            </p:txEl>
                                          </p:spTgt>
                                        </p:tgtEl>
                                        <p:attrNameLst>
                                          <p:attrName>style.visibility</p:attrName>
                                        </p:attrNameLst>
                                      </p:cBhvr>
                                      <p:to>
                                        <p:strVal val="visible"/>
                                      </p:to>
                                    </p:set>
                                    <p:animEffect transition="in" filter="fade">
                                      <p:cBhvr>
                                        <p:cTn id="12" dur="1000"/>
                                        <p:tgtEl>
                                          <p:spTgt spid="19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35">
                                            <p:txEl>
                                              <p:pRg st="2" end="2"/>
                                            </p:txEl>
                                          </p:spTgt>
                                        </p:tgtEl>
                                        <p:attrNameLst>
                                          <p:attrName>style.visibility</p:attrName>
                                        </p:attrNameLst>
                                      </p:cBhvr>
                                      <p:to>
                                        <p:strVal val="visible"/>
                                      </p:to>
                                    </p:set>
                                    <p:animEffect transition="in" filter="fade">
                                      <p:cBhvr>
                                        <p:cTn id="17" dur="1000"/>
                                        <p:tgtEl>
                                          <p:spTgt spid="19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35">
                                            <p:txEl>
                                              <p:pRg st="3" end="3"/>
                                            </p:txEl>
                                          </p:spTgt>
                                        </p:tgtEl>
                                        <p:attrNameLst>
                                          <p:attrName>style.visibility</p:attrName>
                                        </p:attrNameLst>
                                      </p:cBhvr>
                                      <p:to>
                                        <p:strVal val="visible"/>
                                      </p:to>
                                    </p:set>
                                    <p:animEffect transition="in" filter="fade">
                                      <p:cBhvr>
                                        <p:cTn id="22" dur="1000"/>
                                        <p:tgtEl>
                                          <p:spTgt spid="19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35">
                                            <p:txEl>
                                              <p:pRg st="4" end="4"/>
                                            </p:txEl>
                                          </p:spTgt>
                                        </p:tgtEl>
                                        <p:attrNameLst>
                                          <p:attrName>style.visibility</p:attrName>
                                        </p:attrNameLst>
                                      </p:cBhvr>
                                      <p:to>
                                        <p:strVal val="visible"/>
                                      </p:to>
                                    </p:set>
                                    <p:animEffect transition="in" filter="fade">
                                      <p:cBhvr>
                                        <p:cTn id="27" dur="1000"/>
                                        <p:tgtEl>
                                          <p:spTgt spid="19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35">
                                            <p:txEl>
                                              <p:pRg st="5" end="5"/>
                                            </p:txEl>
                                          </p:spTgt>
                                        </p:tgtEl>
                                        <p:attrNameLst>
                                          <p:attrName>style.visibility</p:attrName>
                                        </p:attrNameLst>
                                      </p:cBhvr>
                                      <p:to>
                                        <p:strVal val="visible"/>
                                      </p:to>
                                    </p:set>
                                    <p:animEffect transition="in" filter="fade">
                                      <p:cBhvr>
                                        <p:cTn id="32" dur="1000"/>
                                        <p:tgtEl>
                                          <p:spTgt spid="19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21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Parallel Circuits - Current (pg 56)</a:t>
            </a:r>
            <a:endParaRPr sz="3600">
              <a:latin typeface="Century Gothic"/>
              <a:ea typeface="Century Gothic"/>
              <a:cs typeface="Century Gothic"/>
              <a:sym typeface="Century Gothic"/>
            </a:endParaRPr>
          </a:p>
        </p:txBody>
      </p:sp>
      <p:sp>
        <p:nvSpPr>
          <p:cNvPr id="1941" name="Google Shape;1941;p213"/>
          <p:cNvSpPr txBox="1">
            <a:spLocks noGrp="1"/>
          </p:cNvSpPr>
          <p:nvPr>
            <p:ph type="body" idx="1"/>
          </p:nvPr>
        </p:nvSpPr>
        <p:spPr>
          <a:xfrm>
            <a:off x="99850" y="988025"/>
            <a:ext cx="8535000" cy="901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500">
                <a:latin typeface="Century Gothic"/>
                <a:ea typeface="Century Gothic"/>
                <a:cs typeface="Century Gothic"/>
                <a:sym typeface="Century Gothic"/>
              </a:rPr>
              <a:t>Complete the missing current values on the diagrams. Assume the bulbs are identical.</a:t>
            </a:r>
            <a:endParaRPr sz="2500">
              <a:latin typeface="Century Gothic"/>
              <a:ea typeface="Century Gothic"/>
              <a:cs typeface="Century Gothic"/>
              <a:sym typeface="Century Gothic"/>
            </a:endParaRPr>
          </a:p>
        </p:txBody>
      </p:sp>
      <p:pic>
        <p:nvPicPr>
          <p:cNvPr id="1942" name="Google Shape;1942;p213"/>
          <p:cNvPicPr preferRelativeResize="0"/>
          <p:nvPr/>
        </p:nvPicPr>
        <p:blipFill>
          <a:blip r:embed="rId4">
            <a:alphaModFix/>
          </a:blip>
          <a:stretch>
            <a:fillRect/>
          </a:stretch>
        </p:blipFill>
        <p:spPr>
          <a:xfrm>
            <a:off x="123475" y="2121850"/>
            <a:ext cx="8897051" cy="3930950"/>
          </a:xfrm>
          <a:prstGeom prst="rect">
            <a:avLst/>
          </a:prstGeom>
          <a:noFill/>
          <a:ln>
            <a:noFill/>
          </a:ln>
        </p:spPr>
      </p:pic>
      <p:sp>
        <p:nvSpPr>
          <p:cNvPr id="1943" name="Google Shape;1943;p213"/>
          <p:cNvSpPr txBox="1"/>
          <p:nvPr/>
        </p:nvSpPr>
        <p:spPr>
          <a:xfrm>
            <a:off x="2739200" y="4383025"/>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1.5 A</a:t>
            </a:r>
            <a:endParaRPr sz="1900" b="1">
              <a:solidFill>
                <a:srgbClr val="FFFFFF"/>
              </a:solidFill>
              <a:latin typeface="Century Gothic"/>
              <a:ea typeface="Century Gothic"/>
              <a:cs typeface="Century Gothic"/>
              <a:sym typeface="Century Gothic"/>
            </a:endParaRPr>
          </a:p>
        </p:txBody>
      </p:sp>
      <p:sp>
        <p:nvSpPr>
          <p:cNvPr id="1944" name="Google Shape;1944;p213"/>
          <p:cNvSpPr txBox="1"/>
          <p:nvPr/>
        </p:nvSpPr>
        <p:spPr>
          <a:xfrm>
            <a:off x="2739200" y="5227725"/>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1.5 A</a:t>
            </a:r>
            <a:endParaRPr sz="1900" b="1">
              <a:solidFill>
                <a:srgbClr val="FFFFFF"/>
              </a:solidFill>
              <a:latin typeface="Century Gothic"/>
              <a:ea typeface="Century Gothic"/>
              <a:cs typeface="Century Gothic"/>
              <a:sym typeface="Century Gothic"/>
            </a:endParaRPr>
          </a:p>
        </p:txBody>
      </p:sp>
      <p:sp>
        <p:nvSpPr>
          <p:cNvPr id="1945" name="Google Shape;1945;p213"/>
          <p:cNvSpPr txBox="1"/>
          <p:nvPr/>
        </p:nvSpPr>
        <p:spPr>
          <a:xfrm>
            <a:off x="4179800" y="5282750"/>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2.5 A</a:t>
            </a:r>
            <a:endParaRPr sz="1900" b="1">
              <a:solidFill>
                <a:srgbClr val="FFFFFF"/>
              </a:solidFill>
              <a:latin typeface="Century Gothic"/>
              <a:ea typeface="Century Gothic"/>
              <a:cs typeface="Century Gothic"/>
              <a:sym typeface="Century Gothic"/>
            </a:endParaRPr>
          </a:p>
        </p:txBody>
      </p:sp>
      <p:sp>
        <p:nvSpPr>
          <p:cNvPr id="1946" name="Google Shape;1946;p213"/>
          <p:cNvSpPr txBox="1"/>
          <p:nvPr/>
        </p:nvSpPr>
        <p:spPr>
          <a:xfrm>
            <a:off x="7523225" y="2785448"/>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5.0 A</a:t>
            </a:r>
            <a:endParaRPr sz="19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3"/>
                                        </p:tgtEl>
                                        <p:attrNameLst>
                                          <p:attrName>style.visibility</p:attrName>
                                        </p:attrNameLst>
                                      </p:cBhvr>
                                      <p:to>
                                        <p:strVal val="visible"/>
                                      </p:to>
                                    </p:set>
                                    <p:animEffect transition="in" filter="fade">
                                      <p:cBhvr>
                                        <p:cTn id="7" dur="1000"/>
                                        <p:tgtEl>
                                          <p:spTgt spid="19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4"/>
                                        </p:tgtEl>
                                        <p:attrNameLst>
                                          <p:attrName>style.visibility</p:attrName>
                                        </p:attrNameLst>
                                      </p:cBhvr>
                                      <p:to>
                                        <p:strVal val="visible"/>
                                      </p:to>
                                    </p:set>
                                    <p:animEffect transition="in" filter="fade">
                                      <p:cBhvr>
                                        <p:cTn id="12" dur="1000"/>
                                        <p:tgtEl>
                                          <p:spTgt spid="19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
                                        </p:tgtEl>
                                        <p:attrNameLst>
                                          <p:attrName>style.visibility</p:attrName>
                                        </p:attrNameLst>
                                      </p:cBhvr>
                                      <p:to>
                                        <p:strVal val="visible"/>
                                      </p:to>
                                    </p:set>
                                    <p:animEffect transition="in" filter="fade">
                                      <p:cBhvr>
                                        <p:cTn id="17" dur="1000"/>
                                        <p:tgtEl>
                                          <p:spTgt spid="19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46"/>
                                        </p:tgtEl>
                                        <p:attrNameLst>
                                          <p:attrName>style.visibility</p:attrName>
                                        </p:attrNameLst>
                                      </p:cBhvr>
                                      <p:to>
                                        <p:strVal val="visible"/>
                                      </p:to>
                                    </p:set>
                                    <p:animEffect transition="in" filter="fade">
                                      <p:cBhvr>
                                        <p:cTn id="22" dur="1000"/>
                                        <p:tgtEl>
                                          <p:spTgt spid="1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pic>
        <p:nvPicPr>
          <p:cNvPr id="799" name="Google Shape;799;p88"/>
          <p:cNvPicPr preferRelativeResize="0"/>
          <p:nvPr/>
        </p:nvPicPr>
        <p:blipFill>
          <a:blip r:embed="rId4">
            <a:alphaModFix/>
          </a:blip>
          <a:stretch>
            <a:fillRect/>
          </a:stretch>
        </p:blipFill>
        <p:spPr>
          <a:xfrm>
            <a:off x="6264629" y="3439406"/>
            <a:ext cx="2689300" cy="2708156"/>
          </a:xfrm>
          <a:prstGeom prst="rect">
            <a:avLst/>
          </a:prstGeom>
          <a:noFill/>
          <a:ln>
            <a:noFill/>
          </a:ln>
        </p:spPr>
      </p:pic>
      <p:pic>
        <p:nvPicPr>
          <p:cNvPr id="800" name="Google Shape;800;p88"/>
          <p:cNvPicPr preferRelativeResize="0"/>
          <p:nvPr/>
        </p:nvPicPr>
        <p:blipFill>
          <a:blip r:embed="rId5">
            <a:alphaModFix/>
          </a:blip>
          <a:stretch>
            <a:fillRect/>
          </a:stretch>
        </p:blipFill>
        <p:spPr>
          <a:xfrm>
            <a:off x="195250" y="3226300"/>
            <a:ext cx="5854600" cy="3134375"/>
          </a:xfrm>
          <a:prstGeom prst="rect">
            <a:avLst/>
          </a:prstGeom>
          <a:noFill/>
          <a:ln>
            <a:noFill/>
          </a:ln>
        </p:spPr>
      </p:pic>
      <p:sp>
        <p:nvSpPr>
          <p:cNvPr id="801" name="Google Shape;801;p8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Kinetic Energy (pg 10)</a:t>
            </a:r>
            <a:endParaRPr sz="3300">
              <a:latin typeface="Century Gothic"/>
              <a:ea typeface="Century Gothic"/>
              <a:cs typeface="Century Gothic"/>
              <a:sym typeface="Century Gothic"/>
            </a:endParaRPr>
          </a:p>
        </p:txBody>
      </p:sp>
      <p:sp>
        <p:nvSpPr>
          <p:cNvPr id="802" name="Google Shape;802;p88"/>
          <p:cNvSpPr txBox="1">
            <a:spLocks noGrp="1"/>
          </p:cNvSpPr>
          <p:nvPr>
            <p:ph type="body" idx="1"/>
          </p:nvPr>
        </p:nvSpPr>
        <p:spPr>
          <a:xfrm>
            <a:off x="404850" y="1008825"/>
            <a:ext cx="83343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Kinetic Energy = ½ x mass x velocity</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803" name="Google Shape;803;p88"/>
          <p:cNvSpPr txBox="1">
            <a:spLocks noGrp="1"/>
          </p:cNvSpPr>
          <p:nvPr>
            <p:ph type="body" idx="1"/>
          </p:nvPr>
        </p:nvSpPr>
        <p:spPr>
          <a:xfrm>
            <a:off x="3409950" y="2017650"/>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K</a:t>
            </a:r>
            <a:r>
              <a:rPr lang="en-GB" sz="3000">
                <a:solidFill>
                  <a:srgbClr val="FFFFFF"/>
                </a:solidFill>
                <a:latin typeface="Oswald"/>
                <a:ea typeface="Oswald"/>
                <a:cs typeface="Oswald"/>
                <a:sym typeface="Oswald"/>
              </a:rPr>
              <a:t> = ½ mv</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804" name="Google Shape;804;p88"/>
          <p:cNvSpPr txBox="1">
            <a:spLocks noGrp="1"/>
          </p:cNvSpPr>
          <p:nvPr>
            <p:ph type="body" idx="1"/>
          </p:nvPr>
        </p:nvSpPr>
        <p:spPr>
          <a:xfrm>
            <a:off x="7348263" y="4187725"/>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K</a:t>
            </a:r>
            <a:endParaRPr sz="3000">
              <a:solidFill>
                <a:srgbClr val="FFFFFF"/>
              </a:solidFill>
              <a:latin typeface="Oswald"/>
              <a:ea typeface="Oswald"/>
              <a:cs typeface="Oswald"/>
              <a:sym typeface="Oswald"/>
            </a:endParaRPr>
          </a:p>
        </p:txBody>
      </p:sp>
      <p:sp>
        <p:nvSpPr>
          <p:cNvPr id="805" name="Google Shape;805;p88"/>
          <p:cNvSpPr txBox="1">
            <a:spLocks noGrp="1"/>
          </p:cNvSpPr>
          <p:nvPr>
            <p:ph type="body" idx="1"/>
          </p:nvPr>
        </p:nvSpPr>
        <p:spPr>
          <a:xfrm>
            <a:off x="73947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806" name="Google Shape;806;p88"/>
          <p:cNvSpPr txBox="1">
            <a:spLocks noGrp="1"/>
          </p:cNvSpPr>
          <p:nvPr>
            <p:ph type="body" idx="1"/>
          </p:nvPr>
        </p:nvSpPr>
        <p:spPr>
          <a:xfrm>
            <a:off x="80935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v</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807" name="Google Shape;807;p88"/>
          <p:cNvSpPr txBox="1"/>
          <p:nvPr/>
        </p:nvSpPr>
        <p:spPr>
          <a:xfrm>
            <a:off x="331525" y="3805475"/>
            <a:ext cx="1878600" cy="7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a:latin typeface="Oswald"/>
                <a:ea typeface="Oswald"/>
                <a:cs typeface="Oswald"/>
                <a:sym typeface="Oswald"/>
              </a:rPr>
              <a:t>Kinetic Energy</a:t>
            </a:r>
            <a:endParaRPr sz="2500">
              <a:latin typeface="Oswald"/>
              <a:ea typeface="Oswald"/>
              <a:cs typeface="Oswald"/>
              <a:sym typeface="Oswald"/>
            </a:endParaRPr>
          </a:p>
        </p:txBody>
      </p:sp>
      <p:sp>
        <p:nvSpPr>
          <p:cNvPr id="808" name="Google Shape;808;p88"/>
          <p:cNvSpPr txBox="1"/>
          <p:nvPr/>
        </p:nvSpPr>
        <p:spPr>
          <a:xfrm>
            <a:off x="331525" y="4653275"/>
            <a:ext cx="1878600" cy="7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600">
                <a:latin typeface="Oswald"/>
                <a:ea typeface="Oswald"/>
                <a:cs typeface="Oswald"/>
                <a:sym typeface="Oswald"/>
              </a:rPr>
              <a:t>mass</a:t>
            </a:r>
            <a:endParaRPr sz="3600">
              <a:latin typeface="Oswald"/>
              <a:ea typeface="Oswald"/>
              <a:cs typeface="Oswald"/>
              <a:sym typeface="Oswald"/>
            </a:endParaRPr>
          </a:p>
        </p:txBody>
      </p:sp>
      <p:sp>
        <p:nvSpPr>
          <p:cNvPr id="809" name="Google Shape;809;p88"/>
          <p:cNvSpPr txBox="1"/>
          <p:nvPr/>
        </p:nvSpPr>
        <p:spPr>
          <a:xfrm>
            <a:off x="331525" y="5501050"/>
            <a:ext cx="1878600" cy="7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latin typeface="Oswald"/>
                <a:ea typeface="Oswald"/>
                <a:cs typeface="Oswald"/>
                <a:sym typeface="Oswald"/>
              </a:rPr>
              <a:t>velocity (speed)</a:t>
            </a:r>
            <a:endParaRPr sz="2600">
              <a:latin typeface="Oswald"/>
              <a:ea typeface="Oswald"/>
              <a:cs typeface="Oswald"/>
              <a:sym typeface="Oswald"/>
            </a:endParaRPr>
          </a:p>
        </p:txBody>
      </p:sp>
      <p:sp>
        <p:nvSpPr>
          <p:cNvPr id="810" name="Google Shape;810;p88"/>
          <p:cNvSpPr txBox="1"/>
          <p:nvPr/>
        </p:nvSpPr>
        <p:spPr>
          <a:xfrm>
            <a:off x="2361125" y="3805475"/>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K</a:t>
            </a:r>
            <a:endParaRPr sz="3000">
              <a:solidFill>
                <a:srgbClr val="FFFFFF"/>
              </a:solidFill>
              <a:latin typeface="Oswald"/>
              <a:ea typeface="Oswald"/>
              <a:cs typeface="Oswald"/>
              <a:sym typeface="Oswald"/>
            </a:endParaRPr>
          </a:p>
        </p:txBody>
      </p:sp>
      <p:sp>
        <p:nvSpPr>
          <p:cNvPr id="811" name="Google Shape;811;p88"/>
          <p:cNvSpPr txBox="1"/>
          <p:nvPr/>
        </p:nvSpPr>
        <p:spPr>
          <a:xfrm>
            <a:off x="2350393" y="4653265"/>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812" name="Google Shape;812;p88"/>
          <p:cNvSpPr txBox="1"/>
          <p:nvPr/>
        </p:nvSpPr>
        <p:spPr>
          <a:xfrm>
            <a:off x="2355759" y="5501055"/>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v</a:t>
            </a:r>
            <a:endParaRPr sz="3000">
              <a:solidFill>
                <a:srgbClr val="FFFFFF"/>
              </a:solidFill>
              <a:latin typeface="Oswald"/>
              <a:ea typeface="Oswald"/>
              <a:cs typeface="Oswald"/>
              <a:sym typeface="Oswald"/>
            </a:endParaRPr>
          </a:p>
        </p:txBody>
      </p:sp>
      <p:sp>
        <p:nvSpPr>
          <p:cNvPr id="813" name="Google Shape;813;p88"/>
          <p:cNvSpPr txBox="1"/>
          <p:nvPr/>
        </p:nvSpPr>
        <p:spPr>
          <a:xfrm>
            <a:off x="5045100" y="3805488"/>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J</a:t>
            </a:r>
            <a:endParaRPr sz="3000">
              <a:solidFill>
                <a:srgbClr val="FFFFFF"/>
              </a:solidFill>
              <a:latin typeface="Oswald"/>
              <a:ea typeface="Oswald"/>
              <a:cs typeface="Oswald"/>
              <a:sym typeface="Oswald"/>
            </a:endParaRPr>
          </a:p>
        </p:txBody>
      </p:sp>
      <p:sp>
        <p:nvSpPr>
          <p:cNvPr id="814" name="Google Shape;814;p88"/>
          <p:cNvSpPr txBox="1"/>
          <p:nvPr/>
        </p:nvSpPr>
        <p:spPr>
          <a:xfrm>
            <a:off x="5034368" y="4653277"/>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kg</a:t>
            </a:r>
            <a:endParaRPr sz="3000">
              <a:solidFill>
                <a:srgbClr val="FFFFFF"/>
              </a:solidFill>
              <a:latin typeface="Oswald"/>
              <a:ea typeface="Oswald"/>
              <a:cs typeface="Oswald"/>
              <a:sym typeface="Oswald"/>
            </a:endParaRPr>
          </a:p>
        </p:txBody>
      </p:sp>
      <p:sp>
        <p:nvSpPr>
          <p:cNvPr id="815" name="Google Shape;815;p88"/>
          <p:cNvSpPr txBox="1"/>
          <p:nvPr/>
        </p:nvSpPr>
        <p:spPr>
          <a:xfrm>
            <a:off x="5039734" y="5501067"/>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m/s</a:t>
            </a:r>
            <a:endParaRPr sz="3000">
              <a:solidFill>
                <a:srgbClr val="FFFFFF"/>
              </a:solidFill>
              <a:latin typeface="Oswald"/>
              <a:ea typeface="Oswald"/>
              <a:cs typeface="Oswald"/>
              <a:sym typeface="Oswald"/>
            </a:endParaRPr>
          </a:p>
        </p:txBody>
      </p:sp>
      <p:sp>
        <p:nvSpPr>
          <p:cNvPr id="816" name="Google Shape;816;p88"/>
          <p:cNvSpPr txBox="1"/>
          <p:nvPr/>
        </p:nvSpPr>
        <p:spPr>
          <a:xfrm>
            <a:off x="3327813" y="3805500"/>
            <a:ext cx="1620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joules</a:t>
            </a:r>
            <a:endParaRPr sz="3000">
              <a:solidFill>
                <a:srgbClr val="FFFFFF"/>
              </a:solidFill>
              <a:latin typeface="Oswald"/>
              <a:ea typeface="Oswald"/>
              <a:cs typeface="Oswald"/>
              <a:sym typeface="Oswald"/>
            </a:endParaRPr>
          </a:p>
        </p:txBody>
      </p:sp>
      <p:sp>
        <p:nvSpPr>
          <p:cNvPr id="817" name="Google Shape;817;p88"/>
          <p:cNvSpPr txBox="1"/>
          <p:nvPr/>
        </p:nvSpPr>
        <p:spPr>
          <a:xfrm>
            <a:off x="3327813" y="4653275"/>
            <a:ext cx="1620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800">
                <a:solidFill>
                  <a:srgbClr val="FFFFFF"/>
                </a:solidFill>
                <a:latin typeface="Oswald"/>
                <a:ea typeface="Oswald"/>
                <a:cs typeface="Oswald"/>
                <a:sym typeface="Oswald"/>
              </a:rPr>
              <a:t>kilograms</a:t>
            </a:r>
            <a:endParaRPr sz="2800">
              <a:solidFill>
                <a:srgbClr val="FFFFFF"/>
              </a:solidFill>
              <a:latin typeface="Oswald"/>
              <a:ea typeface="Oswald"/>
              <a:cs typeface="Oswald"/>
              <a:sym typeface="Oswald"/>
            </a:endParaRPr>
          </a:p>
        </p:txBody>
      </p:sp>
      <p:sp>
        <p:nvSpPr>
          <p:cNvPr id="818" name="Google Shape;818;p88"/>
          <p:cNvSpPr txBox="1"/>
          <p:nvPr/>
        </p:nvSpPr>
        <p:spPr>
          <a:xfrm>
            <a:off x="3322425" y="5501050"/>
            <a:ext cx="1620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metres per second</a:t>
            </a:r>
            <a:endParaRPr sz="2700">
              <a:solidFill>
                <a:srgbClr val="FFFFFF"/>
              </a:solidFill>
              <a:latin typeface="Oswald"/>
              <a:ea typeface="Oswald"/>
              <a:cs typeface="Oswald"/>
              <a:sym typeface="Oswald"/>
            </a:endParaRPr>
          </a:p>
        </p:txBody>
      </p:sp>
      <p:sp>
        <p:nvSpPr>
          <p:cNvPr id="819" name="Google Shape;819;p88"/>
          <p:cNvSpPr txBox="1">
            <a:spLocks noGrp="1"/>
          </p:cNvSpPr>
          <p:nvPr>
            <p:ph type="body" idx="1"/>
          </p:nvPr>
        </p:nvSpPr>
        <p:spPr>
          <a:xfrm>
            <a:off x="6702226"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½ </a:t>
            </a:r>
            <a:endParaRPr sz="3000">
              <a:solidFill>
                <a:srgbClr val="FFFFFF"/>
              </a:solidFill>
              <a:latin typeface="Oswald"/>
              <a:ea typeface="Oswald"/>
              <a:cs typeface="Oswald"/>
              <a:sym typeface="Oswald"/>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1000"/>
                                        <p:tgtEl>
                                          <p:spTgt spid="8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04"/>
                                        </p:tgtEl>
                                        <p:attrNameLst>
                                          <p:attrName>style.visibility</p:attrName>
                                        </p:attrNameLst>
                                      </p:cBhvr>
                                      <p:to>
                                        <p:strVal val="visible"/>
                                      </p:to>
                                    </p:set>
                                    <p:animEffect transition="in" filter="fade">
                                      <p:cBhvr>
                                        <p:cTn id="12" dur="1000"/>
                                        <p:tgtEl>
                                          <p:spTgt spid="80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
                                        </p:tgtEl>
                                        <p:attrNameLst>
                                          <p:attrName>style.visibility</p:attrName>
                                        </p:attrNameLst>
                                      </p:cBhvr>
                                      <p:to>
                                        <p:strVal val="visible"/>
                                      </p:to>
                                    </p:set>
                                    <p:animEffect transition="in" filter="fade">
                                      <p:cBhvr>
                                        <p:cTn id="17" dur="1000"/>
                                        <p:tgtEl>
                                          <p:spTgt spid="8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5"/>
                                        </p:tgtEl>
                                        <p:attrNameLst>
                                          <p:attrName>style.visibility</p:attrName>
                                        </p:attrNameLst>
                                      </p:cBhvr>
                                      <p:to>
                                        <p:strVal val="visible"/>
                                      </p:to>
                                    </p:set>
                                    <p:animEffect transition="in" filter="fade">
                                      <p:cBhvr>
                                        <p:cTn id="22" dur="1000"/>
                                        <p:tgtEl>
                                          <p:spTgt spid="80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6"/>
                                        </p:tgtEl>
                                        <p:attrNameLst>
                                          <p:attrName>style.visibility</p:attrName>
                                        </p:attrNameLst>
                                      </p:cBhvr>
                                      <p:to>
                                        <p:strVal val="visible"/>
                                      </p:to>
                                    </p:set>
                                    <p:animEffect transition="in" filter="fade">
                                      <p:cBhvr>
                                        <p:cTn id="27" dur="1000"/>
                                        <p:tgtEl>
                                          <p:spTgt spid="80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0"/>
                                        </p:tgtEl>
                                        <p:attrNameLst>
                                          <p:attrName>style.visibility</p:attrName>
                                        </p:attrNameLst>
                                      </p:cBhvr>
                                      <p:to>
                                        <p:strVal val="visible"/>
                                      </p:to>
                                    </p:set>
                                    <p:animEffect transition="in" filter="fade">
                                      <p:cBhvr>
                                        <p:cTn id="32" dur="1000"/>
                                        <p:tgtEl>
                                          <p:spTgt spid="8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6"/>
                                        </p:tgtEl>
                                        <p:attrNameLst>
                                          <p:attrName>style.visibility</p:attrName>
                                        </p:attrNameLst>
                                      </p:cBhvr>
                                      <p:to>
                                        <p:strVal val="visible"/>
                                      </p:to>
                                    </p:set>
                                    <p:animEffect transition="in" filter="fade">
                                      <p:cBhvr>
                                        <p:cTn id="37" dur="1000"/>
                                        <p:tgtEl>
                                          <p:spTgt spid="8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13"/>
                                        </p:tgtEl>
                                        <p:attrNameLst>
                                          <p:attrName>style.visibility</p:attrName>
                                        </p:attrNameLst>
                                      </p:cBhvr>
                                      <p:to>
                                        <p:strVal val="visible"/>
                                      </p:to>
                                    </p:set>
                                    <p:animEffect transition="in" filter="fade">
                                      <p:cBhvr>
                                        <p:cTn id="42" dur="1000"/>
                                        <p:tgtEl>
                                          <p:spTgt spid="8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1"/>
                                        </p:tgtEl>
                                        <p:attrNameLst>
                                          <p:attrName>style.visibility</p:attrName>
                                        </p:attrNameLst>
                                      </p:cBhvr>
                                      <p:to>
                                        <p:strVal val="visible"/>
                                      </p:to>
                                    </p:set>
                                    <p:animEffect transition="in" filter="fade">
                                      <p:cBhvr>
                                        <p:cTn id="47" dur="1000"/>
                                        <p:tgtEl>
                                          <p:spTgt spid="8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17"/>
                                        </p:tgtEl>
                                        <p:attrNameLst>
                                          <p:attrName>style.visibility</p:attrName>
                                        </p:attrNameLst>
                                      </p:cBhvr>
                                      <p:to>
                                        <p:strVal val="visible"/>
                                      </p:to>
                                    </p:set>
                                    <p:animEffect transition="in" filter="fade">
                                      <p:cBhvr>
                                        <p:cTn id="52" dur="1000"/>
                                        <p:tgtEl>
                                          <p:spTgt spid="8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14"/>
                                        </p:tgtEl>
                                        <p:attrNameLst>
                                          <p:attrName>style.visibility</p:attrName>
                                        </p:attrNameLst>
                                      </p:cBhvr>
                                      <p:to>
                                        <p:strVal val="visible"/>
                                      </p:to>
                                    </p:set>
                                    <p:animEffect transition="in" filter="fade">
                                      <p:cBhvr>
                                        <p:cTn id="57" dur="1000"/>
                                        <p:tgtEl>
                                          <p:spTgt spid="8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12"/>
                                        </p:tgtEl>
                                        <p:attrNameLst>
                                          <p:attrName>style.visibility</p:attrName>
                                        </p:attrNameLst>
                                      </p:cBhvr>
                                      <p:to>
                                        <p:strVal val="visible"/>
                                      </p:to>
                                    </p:set>
                                    <p:animEffect transition="in" filter="fade">
                                      <p:cBhvr>
                                        <p:cTn id="62" dur="1000"/>
                                        <p:tgtEl>
                                          <p:spTgt spid="8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18"/>
                                        </p:tgtEl>
                                        <p:attrNameLst>
                                          <p:attrName>style.visibility</p:attrName>
                                        </p:attrNameLst>
                                      </p:cBhvr>
                                      <p:to>
                                        <p:strVal val="visible"/>
                                      </p:to>
                                    </p:set>
                                    <p:animEffect transition="in" filter="fade">
                                      <p:cBhvr>
                                        <p:cTn id="67" dur="1000"/>
                                        <p:tgtEl>
                                          <p:spTgt spid="8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15"/>
                                        </p:tgtEl>
                                        <p:attrNameLst>
                                          <p:attrName>style.visibility</p:attrName>
                                        </p:attrNameLst>
                                      </p:cBhvr>
                                      <p:to>
                                        <p:strVal val="visible"/>
                                      </p:to>
                                    </p:set>
                                    <p:animEffect transition="in" filter="fade">
                                      <p:cBhvr>
                                        <p:cTn id="72" dur="1000"/>
                                        <p:tgtEl>
                                          <p:spTgt spid="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1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a:latin typeface="Century Gothic"/>
                <a:ea typeface="Century Gothic"/>
                <a:cs typeface="Century Gothic"/>
                <a:sym typeface="Century Gothic"/>
              </a:rPr>
              <a:t>Parallel Circuits - Potential Difference (pg 57)</a:t>
            </a:r>
            <a:endParaRPr sz="3200">
              <a:latin typeface="Century Gothic"/>
              <a:ea typeface="Century Gothic"/>
              <a:cs typeface="Century Gothic"/>
              <a:sym typeface="Century Gothic"/>
            </a:endParaRPr>
          </a:p>
        </p:txBody>
      </p:sp>
      <p:sp>
        <p:nvSpPr>
          <p:cNvPr id="1952" name="Google Shape;1952;p214"/>
          <p:cNvSpPr txBox="1">
            <a:spLocks noGrp="1"/>
          </p:cNvSpPr>
          <p:nvPr>
            <p:ph type="body" idx="1"/>
          </p:nvPr>
        </p:nvSpPr>
        <p:spPr>
          <a:xfrm>
            <a:off x="99850" y="988025"/>
            <a:ext cx="5534100" cy="1493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500">
                <a:latin typeface="Century Gothic"/>
                <a:ea typeface="Century Gothic"/>
                <a:cs typeface="Century Gothic"/>
                <a:sym typeface="Century Gothic"/>
              </a:rPr>
              <a:t>Complete the missing potential difference values on the diagrams.</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2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endParaRPr sz="2500">
              <a:latin typeface="Century Gothic"/>
              <a:ea typeface="Century Gothic"/>
              <a:cs typeface="Century Gothic"/>
              <a:sym typeface="Century Gothic"/>
            </a:endParaRPr>
          </a:p>
        </p:txBody>
      </p:sp>
      <p:pic>
        <p:nvPicPr>
          <p:cNvPr id="1953" name="Google Shape;1953;p214"/>
          <p:cNvPicPr preferRelativeResize="0"/>
          <p:nvPr/>
        </p:nvPicPr>
        <p:blipFill>
          <a:blip r:embed="rId3">
            <a:alphaModFix/>
          </a:blip>
          <a:stretch>
            <a:fillRect/>
          </a:stretch>
        </p:blipFill>
        <p:spPr>
          <a:xfrm>
            <a:off x="5514950" y="988025"/>
            <a:ext cx="3299800" cy="5539375"/>
          </a:xfrm>
          <a:prstGeom prst="rect">
            <a:avLst/>
          </a:prstGeom>
          <a:noFill/>
          <a:ln>
            <a:noFill/>
          </a:ln>
        </p:spPr>
      </p:pic>
      <p:pic>
        <p:nvPicPr>
          <p:cNvPr id="1954" name="Google Shape;1954;p214"/>
          <p:cNvPicPr preferRelativeResize="0"/>
          <p:nvPr/>
        </p:nvPicPr>
        <p:blipFill>
          <a:blip r:embed="rId4">
            <a:alphaModFix/>
          </a:blip>
          <a:stretch>
            <a:fillRect/>
          </a:stretch>
        </p:blipFill>
        <p:spPr>
          <a:xfrm>
            <a:off x="99850" y="2520613"/>
            <a:ext cx="5189151" cy="3019675"/>
          </a:xfrm>
          <a:prstGeom prst="rect">
            <a:avLst/>
          </a:prstGeom>
          <a:noFill/>
          <a:ln>
            <a:noFill/>
          </a:ln>
        </p:spPr>
      </p:pic>
      <p:sp>
        <p:nvSpPr>
          <p:cNvPr id="1955" name="Google Shape;1955;p214"/>
          <p:cNvSpPr txBox="1"/>
          <p:nvPr/>
        </p:nvSpPr>
        <p:spPr>
          <a:xfrm>
            <a:off x="1648475" y="5711850"/>
            <a:ext cx="2091900" cy="755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300"/>
              <a:t>V</a:t>
            </a:r>
            <a:r>
              <a:rPr lang="en-GB" sz="3300" baseline="-25000"/>
              <a:t>1</a:t>
            </a:r>
            <a:r>
              <a:rPr lang="en-GB" sz="3300"/>
              <a:t> = ____ </a:t>
            </a:r>
            <a:endParaRPr sz="3300"/>
          </a:p>
        </p:txBody>
      </p:sp>
      <p:sp>
        <p:nvSpPr>
          <p:cNvPr id="1956" name="Google Shape;1956;p214"/>
          <p:cNvSpPr txBox="1"/>
          <p:nvPr/>
        </p:nvSpPr>
        <p:spPr>
          <a:xfrm>
            <a:off x="2685125" y="5854150"/>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6 V</a:t>
            </a:r>
            <a:endParaRPr sz="1900" b="1">
              <a:solidFill>
                <a:srgbClr val="FFFFFF"/>
              </a:solidFill>
              <a:latin typeface="Century Gothic"/>
              <a:ea typeface="Century Gothic"/>
              <a:cs typeface="Century Gothic"/>
              <a:sym typeface="Century Gothic"/>
            </a:endParaRPr>
          </a:p>
        </p:txBody>
      </p:sp>
      <p:sp>
        <p:nvSpPr>
          <p:cNvPr id="1957" name="Google Shape;1957;p214"/>
          <p:cNvSpPr txBox="1"/>
          <p:nvPr/>
        </p:nvSpPr>
        <p:spPr>
          <a:xfrm>
            <a:off x="7661925" y="4167650"/>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2 V</a:t>
            </a:r>
            <a:endParaRPr sz="1900" b="1">
              <a:solidFill>
                <a:srgbClr val="FFFFFF"/>
              </a:solidFill>
              <a:latin typeface="Century Gothic"/>
              <a:ea typeface="Century Gothic"/>
              <a:cs typeface="Century Gothic"/>
              <a:sym typeface="Century Gothic"/>
            </a:endParaRPr>
          </a:p>
        </p:txBody>
      </p:sp>
      <p:sp>
        <p:nvSpPr>
          <p:cNvPr id="1958" name="Google Shape;1958;p214"/>
          <p:cNvSpPr txBox="1"/>
          <p:nvPr/>
        </p:nvSpPr>
        <p:spPr>
          <a:xfrm>
            <a:off x="7457350" y="1421100"/>
            <a:ext cx="879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b="1">
                <a:solidFill>
                  <a:srgbClr val="FFFFFF"/>
                </a:solidFill>
                <a:latin typeface="Century Gothic"/>
                <a:ea typeface="Century Gothic"/>
                <a:cs typeface="Century Gothic"/>
                <a:sym typeface="Century Gothic"/>
              </a:rPr>
              <a:t>2 V</a:t>
            </a:r>
            <a:endParaRPr sz="19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6"/>
                                        </p:tgtEl>
                                        <p:attrNameLst>
                                          <p:attrName>style.visibility</p:attrName>
                                        </p:attrNameLst>
                                      </p:cBhvr>
                                      <p:to>
                                        <p:strVal val="visible"/>
                                      </p:to>
                                    </p:set>
                                    <p:animEffect transition="in" filter="fade">
                                      <p:cBhvr>
                                        <p:cTn id="7" dur="1000"/>
                                        <p:tgtEl>
                                          <p:spTgt spid="19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8"/>
                                        </p:tgtEl>
                                        <p:attrNameLst>
                                          <p:attrName>style.visibility</p:attrName>
                                        </p:attrNameLst>
                                      </p:cBhvr>
                                      <p:to>
                                        <p:strVal val="visible"/>
                                      </p:to>
                                    </p:set>
                                    <p:animEffect transition="in" filter="fade">
                                      <p:cBhvr>
                                        <p:cTn id="12" dur="1000"/>
                                        <p:tgtEl>
                                          <p:spTgt spid="1958"/>
                                        </p:tgtEl>
                                      </p:cBhvr>
                                    </p:animEffect>
                                  </p:childTnLst>
                                </p:cTn>
                              </p:par>
                              <p:par>
                                <p:cTn id="13" presetID="10" presetClass="entr" presetSubtype="0" fill="hold" nodeType="withEffect">
                                  <p:stCondLst>
                                    <p:cond delay="0"/>
                                  </p:stCondLst>
                                  <p:childTnLst>
                                    <p:set>
                                      <p:cBhvr>
                                        <p:cTn id="14" dur="1" fill="hold">
                                          <p:stCondLst>
                                            <p:cond delay="0"/>
                                          </p:stCondLst>
                                        </p:cTn>
                                        <p:tgtEl>
                                          <p:spTgt spid="1957"/>
                                        </p:tgtEl>
                                        <p:attrNameLst>
                                          <p:attrName>style.visibility</p:attrName>
                                        </p:attrNameLst>
                                      </p:cBhvr>
                                      <p:to>
                                        <p:strVal val="visible"/>
                                      </p:to>
                                    </p:set>
                                    <p:animEffect transition="in" filter="fade">
                                      <p:cBhvr>
                                        <p:cTn id="15" dur="1000"/>
                                        <p:tgtEl>
                                          <p:spTgt spid="1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sp>
        <p:nvSpPr>
          <p:cNvPr id="1963" name="Google Shape;1963;p21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Rules of Circuits Summary (pg 58)</a:t>
            </a:r>
            <a:endParaRPr sz="3300">
              <a:latin typeface="Century Gothic"/>
              <a:ea typeface="Century Gothic"/>
              <a:cs typeface="Century Gothic"/>
              <a:sym typeface="Century Gothic"/>
            </a:endParaRPr>
          </a:p>
        </p:txBody>
      </p:sp>
      <p:sp>
        <p:nvSpPr>
          <p:cNvPr id="1964" name="Google Shape;1964;p215"/>
          <p:cNvSpPr txBox="1">
            <a:spLocks noGrp="1"/>
          </p:cNvSpPr>
          <p:nvPr>
            <p:ph type="body" idx="1"/>
          </p:nvPr>
        </p:nvSpPr>
        <p:spPr>
          <a:xfrm>
            <a:off x="159825" y="988025"/>
            <a:ext cx="8824500" cy="1511700"/>
          </a:xfrm>
          <a:prstGeom prst="rect">
            <a:avLst/>
          </a:prstGeom>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latin typeface="Century Gothic"/>
                <a:ea typeface="Century Gothic"/>
                <a:cs typeface="Century Gothic"/>
                <a:sym typeface="Century Gothic"/>
              </a:rPr>
              <a:t>Resistors in series add up</a:t>
            </a:r>
            <a:endParaRPr sz="2300">
              <a:latin typeface="Century Gothic"/>
              <a:ea typeface="Century Gothic"/>
              <a:cs typeface="Century Gothic"/>
              <a:sym typeface="Century Gothic"/>
            </a:endParaRPr>
          </a:p>
          <a:p>
            <a:pPr marL="0" lvl="0" indent="0" algn="ctr" rtl="0">
              <a:spcBef>
                <a:spcPts val="0"/>
              </a:spcBef>
              <a:spcAft>
                <a:spcPts val="0"/>
              </a:spcAft>
              <a:buNone/>
            </a:pPr>
            <a:endParaRPr sz="2300">
              <a:latin typeface="Century Gothic"/>
              <a:ea typeface="Century Gothic"/>
              <a:cs typeface="Century Gothic"/>
              <a:sym typeface="Century Gothic"/>
            </a:endParaRPr>
          </a:p>
          <a:p>
            <a:pPr marL="0" lvl="0" indent="0" algn="ctr" rtl="0">
              <a:spcBef>
                <a:spcPts val="0"/>
              </a:spcBef>
              <a:spcAft>
                <a:spcPts val="0"/>
              </a:spcAft>
              <a:buNone/>
            </a:pPr>
            <a:r>
              <a:rPr lang="en-GB" sz="2300">
                <a:latin typeface="Century Gothic"/>
                <a:ea typeface="Century Gothic"/>
                <a:cs typeface="Century Gothic"/>
                <a:sym typeface="Century Gothic"/>
              </a:rPr>
              <a:t>Resistors in parallel have a lower resistance</a:t>
            </a:r>
            <a:endParaRPr sz="2300">
              <a:latin typeface="Century Gothic"/>
              <a:ea typeface="Century Gothic"/>
              <a:cs typeface="Century Gothic"/>
              <a:sym typeface="Century Gothic"/>
            </a:endParaRPr>
          </a:p>
        </p:txBody>
      </p:sp>
      <p:sp>
        <p:nvSpPr>
          <p:cNvPr id="1965" name="Google Shape;1965;p215"/>
          <p:cNvSpPr txBox="1">
            <a:spLocks noGrp="1"/>
          </p:cNvSpPr>
          <p:nvPr>
            <p:ph type="body" idx="1"/>
          </p:nvPr>
        </p:nvSpPr>
        <p:spPr>
          <a:xfrm>
            <a:off x="159825" y="2816825"/>
            <a:ext cx="8824500" cy="1511700"/>
          </a:xfrm>
          <a:prstGeom prst="rect">
            <a:avLst/>
          </a:prstGeom>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a:latin typeface="Century Gothic"/>
                <a:ea typeface="Century Gothic"/>
                <a:cs typeface="Century Gothic"/>
                <a:sym typeface="Century Gothic"/>
              </a:rPr>
              <a:t>Voltage is shared in series</a:t>
            </a:r>
            <a:endParaRPr sz="2300">
              <a:latin typeface="Century Gothic"/>
              <a:ea typeface="Century Gothic"/>
              <a:cs typeface="Century Gothic"/>
              <a:sym typeface="Century Gothic"/>
            </a:endParaRPr>
          </a:p>
          <a:p>
            <a:pPr marL="0" lvl="0" indent="0" algn="ctr" rtl="0">
              <a:spcBef>
                <a:spcPts val="0"/>
              </a:spcBef>
              <a:spcAft>
                <a:spcPts val="0"/>
              </a:spcAft>
              <a:buNone/>
            </a:pPr>
            <a:endParaRPr sz="2300">
              <a:latin typeface="Century Gothic"/>
              <a:ea typeface="Century Gothic"/>
              <a:cs typeface="Century Gothic"/>
              <a:sym typeface="Century Gothic"/>
            </a:endParaRPr>
          </a:p>
          <a:p>
            <a:pPr marL="0" lvl="0" indent="0" algn="ctr" rtl="0">
              <a:spcBef>
                <a:spcPts val="0"/>
              </a:spcBef>
              <a:spcAft>
                <a:spcPts val="0"/>
              </a:spcAft>
              <a:buNone/>
            </a:pPr>
            <a:r>
              <a:rPr lang="en-GB" sz="2300">
                <a:latin typeface="Century Gothic"/>
                <a:ea typeface="Century Gothic"/>
                <a:cs typeface="Century Gothic"/>
                <a:sym typeface="Century Gothic"/>
              </a:rPr>
              <a:t>Voltage is not shared in parallel. It is the same in each loop</a:t>
            </a:r>
            <a:endParaRPr sz="2300">
              <a:latin typeface="Century Gothic"/>
              <a:ea typeface="Century Gothic"/>
              <a:cs typeface="Century Gothic"/>
              <a:sym typeface="Century Gothic"/>
            </a:endParaRPr>
          </a:p>
        </p:txBody>
      </p:sp>
      <p:sp>
        <p:nvSpPr>
          <p:cNvPr id="1966" name="Google Shape;1966;p215"/>
          <p:cNvSpPr txBox="1">
            <a:spLocks noGrp="1"/>
          </p:cNvSpPr>
          <p:nvPr>
            <p:ph type="body" idx="1"/>
          </p:nvPr>
        </p:nvSpPr>
        <p:spPr>
          <a:xfrm>
            <a:off x="159825" y="4721825"/>
            <a:ext cx="8824500" cy="1511700"/>
          </a:xfrm>
          <a:prstGeom prst="rect">
            <a:avLst/>
          </a:prstGeom>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300">
                <a:latin typeface="Century Gothic"/>
                <a:ea typeface="Century Gothic"/>
                <a:cs typeface="Century Gothic"/>
                <a:sym typeface="Century Gothic"/>
              </a:rPr>
              <a:t>Current is the same everywhere in series</a:t>
            </a:r>
            <a:endParaRPr sz="2300">
              <a:latin typeface="Century Gothic"/>
              <a:ea typeface="Century Gothic"/>
              <a:cs typeface="Century Gothic"/>
              <a:sym typeface="Century Gothic"/>
            </a:endParaRPr>
          </a:p>
          <a:p>
            <a:pPr marL="0" marR="0" lvl="0" indent="0" algn="ctr" rtl="0">
              <a:lnSpc>
                <a:spcPct val="100000"/>
              </a:lnSpc>
              <a:spcBef>
                <a:spcPts val="0"/>
              </a:spcBef>
              <a:spcAft>
                <a:spcPts val="0"/>
              </a:spcAft>
              <a:buNone/>
            </a:pPr>
            <a:endParaRPr sz="2300">
              <a:latin typeface="Century Gothic"/>
              <a:ea typeface="Century Gothic"/>
              <a:cs typeface="Century Gothic"/>
              <a:sym typeface="Century Gothic"/>
            </a:endParaRPr>
          </a:p>
          <a:p>
            <a:pPr marL="0" marR="0" lvl="0" indent="0" algn="ctr" rtl="0">
              <a:lnSpc>
                <a:spcPct val="100000"/>
              </a:lnSpc>
              <a:spcBef>
                <a:spcPts val="0"/>
              </a:spcBef>
              <a:spcAft>
                <a:spcPts val="0"/>
              </a:spcAft>
              <a:buNone/>
            </a:pPr>
            <a:r>
              <a:rPr lang="en-GB" sz="2300">
                <a:latin typeface="Century Gothic"/>
                <a:ea typeface="Century Gothic"/>
                <a:cs typeface="Century Gothic"/>
                <a:sym typeface="Century Gothic"/>
              </a:rPr>
              <a:t>Current splits between loops in parallel, then joins up again</a:t>
            </a:r>
            <a:endParaRPr sz="2300">
              <a:latin typeface="Century Gothic"/>
              <a:ea typeface="Century Gothic"/>
              <a:cs typeface="Century Gothic"/>
              <a:sym typeface="Century Gothic"/>
            </a:endParaRPr>
          </a:p>
        </p:txBody>
      </p:sp>
    </p:spTree>
    <p:custDataLst>
      <p:tags r:id="rId1"/>
    </p:custData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970"/>
        <p:cNvGrpSpPr/>
        <p:nvPr/>
      </p:nvGrpSpPr>
      <p:grpSpPr>
        <a:xfrm>
          <a:off x="0" y="0"/>
          <a:ext cx="0" cy="0"/>
          <a:chOff x="0" y="0"/>
          <a:chExt cx="0" cy="0"/>
        </a:xfrm>
      </p:grpSpPr>
      <p:sp>
        <p:nvSpPr>
          <p:cNvPr id="1971" name="Google Shape;1971;p21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500">
                <a:latin typeface="Century Gothic"/>
                <a:ea typeface="Century Gothic"/>
                <a:cs typeface="Century Gothic"/>
                <a:sym typeface="Century Gothic"/>
              </a:rPr>
              <a:t>Resistors in Series and Parallel (RP) (pg 58)</a:t>
            </a:r>
            <a:endParaRPr sz="3500">
              <a:latin typeface="Century Gothic"/>
              <a:ea typeface="Century Gothic"/>
              <a:cs typeface="Century Gothic"/>
              <a:sym typeface="Century Gothic"/>
            </a:endParaRPr>
          </a:p>
        </p:txBody>
      </p:sp>
      <p:sp>
        <p:nvSpPr>
          <p:cNvPr id="1972" name="Google Shape;1972;p21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purpose of the </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experiment?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many loops are there in a </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series circuit?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connect the </a:t>
            </a:r>
            <a:br>
              <a:rPr lang="en-GB">
                <a:latin typeface="Century Gothic"/>
                <a:ea typeface="Century Gothic"/>
                <a:cs typeface="Century Gothic"/>
                <a:sym typeface="Century Gothic"/>
              </a:rPr>
            </a:br>
            <a:r>
              <a:rPr lang="en-GB">
                <a:latin typeface="Century Gothic"/>
                <a:ea typeface="Century Gothic"/>
                <a:cs typeface="Century Gothic"/>
                <a:sym typeface="Century Gothic"/>
              </a:rPr>
              <a:t>voltmeter in the circuit?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calculate the resistance?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calculate the total resistance in a series circuit?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many loops are there in a parallel circuit?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If you have 2 identical resistors in parallel, what happens to the total resistance? </a:t>
            </a:r>
            <a:endParaRPr>
              <a:latin typeface="Century Gothic"/>
              <a:ea typeface="Century Gothic"/>
              <a:cs typeface="Century Gothic"/>
              <a:sym typeface="Century Gothic"/>
            </a:endParaRPr>
          </a:p>
        </p:txBody>
      </p:sp>
      <p:pic>
        <p:nvPicPr>
          <p:cNvPr id="1973" name="Google Shape;1973;p216" descr="Mr Habgood shows you how to measure the total resistance of resistors in series and parallel." title="Resistors in Series &amp; Parallel - GCSE Science Required Practical">
            <a:hlinkClick r:id="rId4"/>
          </p:cNvPr>
          <p:cNvPicPr preferRelativeResize="0"/>
          <p:nvPr/>
        </p:nvPicPr>
        <p:blipFill>
          <a:blip r:embed="rId5">
            <a:alphaModFix/>
          </a:blip>
          <a:stretch>
            <a:fillRect/>
          </a:stretch>
        </p:blipFill>
        <p:spPr>
          <a:xfrm>
            <a:off x="5896800" y="889300"/>
            <a:ext cx="3153925" cy="2365450"/>
          </a:xfrm>
          <a:prstGeom prst="rect">
            <a:avLst/>
          </a:prstGeom>
          <a:noFill/>
          <a:ln>
            <a:noFill/>
          </a:ln>
        </p:spPr>
      </p:pic>
    </p:spTree>
    <p:custDataLst>
      <p:tags r:id="rId1"/>
    </p:custData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977"/>
        <p:cNvGrpSpPr/>
        <p:nvPr/>
      </p:nvGrpSpPr>
      <p:grpSpPr>
        <a:xfrm>
          <a:off x="0" y="0"/>
          <a:ext cx="0" cy="0"/>
          <a:chOff x="0" y="0"/>
          <a:chExt cx="0" cy="0"/>
        </a:xfrm>
      </p:grpSpPr>
      <p:sp>
        <p:nvSpPr>
          <p:cNvPr id="1978" name="Google Shape;1978;p21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500">
                <a:latin typeface="Century Gothic"/>
                <a:ea typeface="Century Gothic"/>
                <a:cs typeface="Century Gothic"/>
                <a:sym typeface="Century Gothic"/>
              </a:rPr>
              <a:t>Resistors in Series and Parallel (RP) (pg 58)</a:t>
            </a:r>
            <a:endParaRPr sz="3600">
              <a:latin typeface="Century Gothic"/>
              <a:ea typeface="Century Gothic"/>
              <a:cs typeface="Century Gothic"/>
              <a:sym typeface="Century Gothic"/>
            </a:endParaRPr>
          </a:p>
        </p:txBody>
      </p:sp>
      <p:sp>
        <p:nvSpPr>
          <p:cNvPr id="1979" name="Google Shape;1979;p217"/>
          <p:cNvSpPr txBox="1">
            <a:spLocks noGrp="1"/>
          </p:cNvSpPr>
          <p:nvPr>
            <p:ph type="body" idx="1"/>
          </p:nvPr>
        </p:nvSpPr>
        <p:spPr>
          <a:xfrm>
            <a:off x="-75" y="759425"/>
            <a:ext cx="91440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What is the purpose of the experiment?</a:t>
            </a:r>
            <a:br>
              <a:rPr lang="en-GB" sz="23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How series and parallel circuits compare with each other</a:t>
            </a:r>
            <a:endParaRPr sz="2500" b="1" dirty="0">
              <a:solidFill>
                <a:srgbClr val="FF0000"/>
              </a:solidFill>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many loops are there in a series circuit? </a:t>
            </a:r>
            <a:br>
              <a:rPr lang="en-GB" sz="23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one</a:t>
            </a:r>
            <a:endParaRPr sz="23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do we connect the voltmeter in the circuit? </a:t>
            </a:r>
            <a:br>
              <a:rPr lang="en-GB" sz="23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In parallel</a:t>
            </a:r>
            <a:endParaRPr sz="23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do we calculate the resistance? </a:t>
            </a:r>
            <a:br>
              <a:rPr lang="en-GB" sz="23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resistance = potential difference ÷ current</a:t>
            </a:r>
            <a:endParaRPr sz="2500" b="1" dirty="0">
              <a:solidFill>
                <a:srgbClr val="FF0000"/>
              </a:solidFill>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do we calculate the total resistance in a series circuit?</a:t>
            </a:r>
            <a:br>
              <a:rPr lang="en-GB" sz="23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add up the resistance of each component</a:t>
            </a:r>
            <a:endParaRPr sz="2500" b="1" dirty="0">
              <a:solidFill>
                <a:srgbClr val="FF0000"/>
              </a:solidFill>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many loops are there in a parallel circuit? </a:t>
            </a:r>
            <a:br>
              <a:rPr lang="en-GB" sz="2300" dirty="0">
                <a:latin typeface="Century Gothic"/>
                <a:ea typeface="Century Gothic"/>
                <a:cs typeface="Century Gothic"/>
                <a:sym typeface="Century Gothic"/>
              </a:rPr>
            </a:br>
            <a:r>
              <a:rPr lang="en-GB" sz="2500" b="1" dirty="0">
                <a:solidFill>
                  <a:srgbClr val="FF0000"/>
                </a:solidFill>
                <a:latin typeface="Century Gothic"/>
                <a:ea typeface="Century Gothic"/>
                <a:cs typeface="Century Gothic"/>
                <a:sym typeface="Century Gothic"/>
              </a:rPr>
              <a:t>At least 2</a:t>
            </a:r>
            <a:endParaRPr sz="23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startAt="7"/>
            </a:pPr>
            <a:r>
              <a:rPr lang="en-GB" sz="2300" dirty="0">
                <a:latin typeface="Century Gothic"/>
                <a:ea typeface="Century Gothic"/>
                <a:cs typeface="Century Gothic"/>
                <a:sym typeface="Century Gothic"/>
              </a:rPr>
              <a:t>If you have 2 identical resistors in parallel, what happens to the total resistance?</a:t>
            </a:r>
            <a:endParaRPr sz="2300" dirty="0">
              <a:latin typeface="Century Gothic"/>
              <a:ea typeface="Century Gothic"/>
              <a:cs typeface="Century Gothic"/>
              <a:sym typeface="Century Gothic"/>
            </a:endParaRPr>
          </a:p>
          <a:p>
            <a:pPr marL="0" lvl="0" indent="0" algn="l" rtl="0">
              <a:spcBef>
                <a:spcPts val="0"/>
              </a:spcBef>
              <a:spcAft>
                <a:spcPts val="0"/>
              </a:spcAft>
              <a:buNone/>
            </a:pPr>
            <a:r>
              <a:rPr lang="en-GB" sz="2300" dirty="0">
                <a:latin typeface="Century Gothic"/>
                <a:ea typeface="Century Gothic"/>
                <a:cs typeface="Century Gothic"/>
                <a:sym typeface="Century Gothic"/>
              </a:rPr>
              <a:t>      </a:t>
            </a:r>
            <a:r>
              <a:rPr lang="en-GB" sz="2500" b="1" dirty="0">
                <a:solidFill>
                  <a:srgbClr val="FF0000"/>
                </a:solidFill>
                <a:latin typeface="Century Gothic"/>
                <a:ea typeface="Century Gothic"/>
                <a:cs typeface="Century Gothic"/>
                <a:sym typeface="Century Gothic"/>
              </a:rPr>
              <a:t>It will halve</a:t>
            </a:r>
            <a:r>
              <a:rPr lang="en-GB" sz="2300" dirty="0">
                <a:latin typeface="Century Gothic"/>
                <a:ea typeface="Century Gothic"/>
                <a:cs typeface="Century Gothic"/>
                <a:sym typeface="Century Gothic"/>
              </a:rPr>
              <a:t> </a:t>
            </a:r>
            <a:endParaRPr sz="2300" dirty="0">
              <a:latin typeface="Century Gothic"/>
              <a:ea typeface="Century Gothic"/>
              <a:cs typeface="Century Gothic"/>
              <a:sym typeface="Century Gothic"/>
            </a:endParaRPr>
          </a:p>
          <a:p>
            <a:pPr marL="457200" lvl="0" indent="0" algn="l" rtl="0">
              <a:spcBef>
                <a:spcPts val="0"/>
              </a:spcBef>
              <a:spcAft>
                <a:spcPts val="0"/>
              </a:spcAft>
              <a:buNone/>
            </a:pPr>
            <a:endParaRPr sz="2700" dirty="0">
              <a:latin typeface="Century Gothic"/>
              <a:ea typeface="Century Gothic"/>
              <a:cs typeface="Century Gothic"/>
              <a:sym typeface="Century Gothic"/>
            </a:endParaRPr>
          </a:p>
          <a:p>
            <a:pPr marL="457200" lvl="0" indent="0" algn="l" rtl="0">
              <a:spcBef>
                <a:spcPts val="0"/>
              </a:spcBef>
              <a:spcAft>
                <a:spcPts val="0"/>
              </a:spcAft>
              <a:buNone/>
            </a:pPr>
            <a:endParaRPr sz="25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9">
                                            <p:txEl>
                                              <p:pRg st="0" end="0"/>
                                            </p:txEl>
                                          </p:spTgt>
                                        </p:tgtEl>
                                        <p:attrNameLst>
                                          <p:attrName>style.visibility</p:attrName>
                                        </p:attrNameLst>
                                      </p:cBhvr>
                                      <p:to>
                                        <p:strVal val="visible"/>
                                      </p:to>
                                    </p:set>
                                    <p:animEffect transition="in" filter="fade">
                                      <p:cBhvr>
                                        <p:cTn id="7" dur="1000"/>
                                        <p:tgtEl>
                                          <p:spTgt spid="19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79">
                                            <p:txEl>
                                              <p:pRg st="1" end="1"/>
                                            </p:txEl>
                                          </p:spTgt>
                                        </p:tgtEl>
                                        <p:attrNameLst>
                                          <p:attrName>style.visibility</p:attrName>
                                        </p:attrNameLst>
                                      </p:cBhvr>
                                      <p:to>
                                        <p:strVal val="visible"/>
                                      </p:to>
                                    </p:set>
                                    <p:animEffect transition="in" filter="fade">
                                      <p:cBhvr>
                                        <p:cTn id="12" dur="1000"/>
                                        <p:tgtEl>
                                          <p:spTgt spid="19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79">
                                            <p:txEl>
                                              <p:pRg st="2" end="2"/>
                                            </p:txEl>
                                          </p:spTgt>
                                        </p:tgtEl>
                                        <p:attrNameLst>
                                          <p:attrName>style.visibility</p:attrName>
                                        </p:attrNameLst>
                                      </p:cBhvr>
                                      <p:to>
                                        <p:strVal val="visible"/>
                                      </p:to>
                                    </p:set>
                                    <p:animEffect transition="in" filter="fade">
                                      <p:cBhvr>
                                        <p:cTn id="17" dur="1000"/>
                                        <p:tgtEl>
                                          <p:spTgt spid="19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79">
                                            <p:txEl>
                                              <p:pRg st="3" end="3"/>
                                            </p:txEl>
                                          </p:spTgt>
                                        </p:tgtEl>
                                        <p:attrNameLst>
                                          <p:attrName>style.visibility</p:attrName>
                                        </p:attrNameLst>
                                      </p:cBhvr>
                                      <p:to>
                                        <p:strVal val="visible"/>
                                      </p:to>
                                    </p:set>
                                    <p:animEffect transition="in" filter="fade">
                                      <p:cBhvr>
                                        <p:cTn id="22" dur="1000"/>
                                        <p:tgtEl>
                                          <p:spTgt spid="19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79">
                                            <p:txEl>
                                              <p:pRg st="4" end="4"/>
                                            </p:txEl>
                                          </p:spTgt>
                                        </p:tgtEl>
                                        <p:attrNameLst>
                                          <p:attrName>style.visibility</p:attrName>
                                        </p:attrNameLst>
                                      </p:cBhvr>
                                      <p:to>
                                        <p:strVal val="visible"/>
                                      </p:to>
                                    </p:set>
                                    <p:animEffect transition="in" filter="fade">
                                      <p:cBhvr>
                                        <p:cTn id="27" dur="1000"/>
                                        <p:tgtEl>
                                          <p:spTgt spid="19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79">
                                            <p:txEl>
                                              <p:pRg st="5" end="5"/>
                                            </p:txEl>
                                          </p:spTgt>
                                        </p:tgtEl>
                                        <p:attrNameLst>
                                          <p:attrName>style.visibility</p:attrName>
                                        </p:attrNameLst>
                                      </p:cBhvr>
                                      <p:to>
                                        <p:strVal val="visible"/>
                                      </p:to>
                                    </p:set>
                                    <p:animEffect transition="in" filter="fade">
                                      <p:cBhvr>
                                        <p:cTn id="32" dur="1000"/>
                                        <p:tgtEl>
                                          <p:spTgt spid="197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79">
                                            <p:txEl>
                                              <p:pRg st="6" end="6"/>
                                            </p:txEl>
                                          </p:spTgt>
                                        </p:tgtEl>
                                        <p:attrNameLst>
                                          <p:attrName>style.visibility</p:attrName>
                                        </p:attrNameLst>
                                      </p:cBhvr>
                                      <p:to>
                                        <p:strVal val="visible"/>
                                      </p:to>
                                    </p:set>
                                    <p:animEffect transition="in" filter="fade">
                                      <p:cBhvr>
                                        <p:cTn id="37" dur="1000"/>
                                        <p:tgtEl>
                                          <p:spTgt spid="197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79">
                                            <p:txEl>
                                              <p:pRg st="7" end="7"/>
                                            </p:txEl>
                                          </p:spTgt>
                                        </p:tgtEl>
                                        <p:attrNameLst>
                                          <p:attrName>style.visibility</p:attrName>
                                        </p:attrNameLst>
                                      </p:cBhvr>
                                      <p:to>
                                        <p:strVal val="visible"/>
                                      </p:to>
                                    </p:set>
                                    <p:animEffect transition="in" filter="fade">
                                      <p:cBhvr>
                                        <p:cTn id="42" dur="1000"/>
                                        <p:tgtEl>
                                          <p:spTgt spid="19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983"/>
        <p:cNvGrpSpPr/>
        <p:nvPr/>
      </p:nvGrpSpPr>
      <p:grpSpPr>
        <a:xfrm>
          <a:off x="0" y="0"/>
          <a:ext cx="0" cy="0"/>
          <a:chOff x="0" y="0"/>
          <a:chExt cx="0" cy="0"/>
        </a:xfrm>
      </p:grpSpPr>
      <p:sp>
        <p:nvSpPr>
          <p:cNvPr id="1984" name="Google Shape;1984;p21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P2: Circuit electricity</a:t>
            </a:r>
            <a:endParaRPr sz="3600">
              <a:latin typeface="Century Gothic"/>
              <a:ea typeface="Century Gothic"/>
              <a:cs typeface="Century Gothic"/>
              <a:sym typeface="Century Gothic"/>
            </a:endParaRPr>
          </a:p>
        </p:txBody>
      </p:sp>
      <p:sp>
        <p:nvSpPr>
          <p:cNvPr id="1985" name="Google Shape;1985;p21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24-33 of the exam question booklet</a:t>
            </a:r>
            <a:endParaRPr>
              <a:latin typeface="Century Gothic"/>
              <a:ea typeface="Century Gothic"/>
              <a:cs typeface="Century Gothic"/>
              <a:sym typeface="Century Gothic"/>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sp>
        <p:nvSpPr>
          <p:cNvPr id="1990" name="Google Shape;1990;p21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Electricity in the Home (pg 59)</a:t>
            </a:r>
            <a:endParaRPr sz="2800"/>
          </a:p>
        </p:txBody>
      </p:sp>
      <p:sp>
        <p:nvSpPr>
          <p:cNvPr id="1991" name="Google Shape;1991;p219"/>
          <p:cNvSpPr txBox="1">
            <a:spLocks noGrp="1"/>
          </p:cNvSpPr>
          <p:nvPr>
            <p:ph type="body" idx="1"/>
          </p:nvPr>
        </p:nvSpPr>
        <p:spPr>
          <a:xfrm>
            <a:off x="239100" y="961600"/>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an alternating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a direct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potential difference of the UK mains electricity supply?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frequency of the UK mains electricity supply?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type of current does the UK mains supply?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Name something which provides a direct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are most appliances connected to the mains?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are the wires covered in plastic?</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are all the wires different colours?</a:t>
            </a:r>
            <a:endParaRPr>
              <a:latin typeface="Century Gothic"/>
              <a:ea typeface="Century Gothic"/>
              <a:cs typeface="Century Gothic"/>
              <a:sym typeface="Century Gothic"/>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p22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Electricity in the Home (pg 59)</a:t>
            </a:r>
            <a:endParaRPr sz="3400">
              <a:latin typeface="Century Gothic"/>
              <a:ea typeface="Century Gothic"/>
              <a:cs typeface="Century Gothic"/>
              <a:sym typeface="Century Gothic"/>
            </a:endParaRPr>
          </a:p>
        </p:txBody>
      </p:sp>
      <p:sp>
        <p:nvSpPr>
          <p:cNvPr id="1997" name="Google Shape;1997;p220"/>
          <p:cNvSpPr txBox="1">
            <a:spLocks noGrp="1"/>
          </p:cNvSpPr>
          <p:nvPr>
            <p:ph type="body" idx="1"/>
          </p:nvPr>
        </p:nvSpPr>
        <p:spPr>
          <a:xfrm>
            <a:off x="239100" y="961600"/>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an alternating current?</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A current which is constantly changing direction</a:t>
            </a:r>
            <a:endParaRPr sz="2800" b="1" dirty="0">
              <a:solidFill>
                <a:srgbClr val="FF0000"/>
              </a:solidFill>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a direct current?</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A current which flows in the same direction</a:t>
            </a:r>
            <a:endParaRPr sz="2800" b="1" dirty="0">
              <a:solidFill>
                <a:srgbClr val="FF0000"/>
              </a:solidFill>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potential difference of the UK mains electricity supply?</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230 V</a:t>
            </a:r>
            <a:endParaRPr sz="2800" b="1" dirty="0">
              <a:solidFill>
                <a:srgbClr val="FF0000"/>
              </a:solidFill>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frequency of the UK mains electricity supply?</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50 Hz</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type of current does the UK mains supply?</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Alternating current</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7">
                                            <p:txEl>
                                              <p:pRg st="0" end="0"/>
                                            </p:txEl>
                                          </p:spTgt>
                                        </p:tgtEl>
                                        <p:attrNameLst>
                                          <p:attrName>style.visibility</p:attrName>
                                        </p:attrNameLst>
                                      </p:cBhvr>
                                      <p:to>
                                        <p:strVal val="visible"/>
                                      </p:to>
                                    </p:set>
                                    <p:animEffect transition="in" filter="fade">
                                      <p:cBhvr>
                                        <p:cTn id="7" dur="1000"/>
                                        <p:tgtEl>
                                          <p:spTgt spid="19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7">
                                            <p:txEl>
                                              <p:pRg st="1" end="1"/>
                                            </p:txEl>
                                          </p:spTgt>
                                        </p:tgtEl>
                                        <p:attrNameLst>
                                          <p:attrName>style.visibility</p:attrName>
                                        </p:attrNameLst>
                                      </p:cBhvr>
                                      <p:to>
                                        <p:strVal val="visible"/>
                                      </p:to>
                                    </p:set>
                                    <p:animEffect transition="in" filter="fade">
                                      <p:cBhvr>
                                        <p:cTn id="12" dur="1000"/>
                                        <p:tgtEl>
                                          <p:spTgt spid="19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7">
                                            <p:txEl>
                                              <p:pRg st="2" end="2"/>
                                            </p:txEl>
                                          </p:spTgt>
                                        </p:tgtEl>
                                        <p:attrNameLst>
                                          <p:attrName>style.visibility</p:attrName>
                                        </p:attrNameLst>
                                      </p:cBhvr>
                                      <p:to>
                                        <p:strVal val="visible"/>
                                      </p:to>
                                    </p:set>
                                    <p:animEffect transition="in" filter="fade">
                                      <p:cBhvr>
                                        <p:cTn id="17" dur="1000"/>
                                        <p:tgtEl>
                                          <p:spTgt spid="19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7">
                                            <p:txEl>
                                              <p:pRg st="3" end="3"/>
                                            </p:txEl>
                                          </p:spTgt>
                                        </p:tgtEl>
                                        <p:attrNameLst>
                                          <p:attrName>style.visibility</p:attrName>
                                        </p:attrNameLst>
                                      </p:cBhvr>
                                      <p:to>
                                        <p:strVal val="visible"/>
                                      </p:to>
                                    </p:set>
                                    <p:animEffect transition="in" filter="fade">
                                      <p:cBhvr>
                                        <p:cTn id="22" dur="1000"/>
                                        <p:tgtEl>
                                          <p:spTgt spid="19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7">
                                            <p:txEl>
                                              <p:pRg st="4" end="4"/>
                                            </p:txEl>
                                          </p:spTgt>
                                        </p:tgtEl>
                                        <p:attrNameLst>
                                          <p:attrName>style.visibility</p:attrName>
                                        </p:attrNameLst>
                                      </p:cBhvr>
                                      <p:to>
                                        <p:strVal val="visible"/>
                                      </p:to>
                                    </p:set>
                                    <p:animEffect transition="in" filter="fade">
                                      <p:cBhvr>
                                        <p:cTn id="27" dur="1000"/>
                                        <p:tgtEl>
                                          <p:spTgt spid="199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7">
                                            <p:txEl>
                                              <p:pRg st="5" end="5"/>
                                            </p:txEl>
                                          </p:spTgt>
                                        </p:tgtEl>
                                        <p:attrNameLst>
                                          <p:attrName>style.visibility</p:attrName>
                                        </p:attrNameLst>
                                      </p:cBhvr>
                                      <p:to>
                                        <p:strVal val="visible"/>
                                      </p:to>
                                    </p:set>
                                    <p:animEffect transition="in" filter="fade">
                                      <p:cBhvr>
                                        <p:cTn id="32" dur="1000"/>
                                        <p:tgtEl>
                                          <p:spTgt spid="199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p22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Electricity in the Home (pg 59)</a:t>
            </a:r>
            <a:endParaRPr sz="3400">
              <a:latin typeface="Century Gothic"/>
              <a:ea typeface="Century Gothic"/>
              <a:cs typeface="Century Gothic"/>
              <a:sym typeface="Century Gothic"/>
            </a:endParaRPr>
          </a:p>
        </p:txBody>
      </p:sp>
      <p:sp>
        <p:nvSpPr>
          <p:cNvPr id="2003" name="Google Shape;2003;p221"/>
          <p:cNvSpPr txBox="1">
            <a:spLocks noGrp="1"/>
          </p:cNvSpPr>
          <p:nvPr>
            <p:ph type="body" idx="1"/>
          </p:nvPr>
        </p:nvSpPr>
        <p:spPr>
          <a:xfrm>
            <a:off x="239100" y="961600"/>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startAt="6"/>
            </a:pPr>
            <a:r>
              <a:rPr lang="en-GB" dirty="0">
                <a:latin typeface="Century Gothic"/>
                <a:ea typeface="Century Gothic"/>
                <a:cs typeface="Century Gothic"/>
                <a:sym typeface="Century Gothic"/>
              </a:rPr>
              <a:t>Name something which provides a direct current.</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A cell or a battery</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startAt="6"/>
            </a:pPr>
            <a:r>
              <a:rPr lang="en-GB" dirty="0">
                <a:latin typeface="Century Gothic"/>
                <a:ea typeface="Century Gothic"/>
                <a:cs typeface="Century Gothic"/>
                <a:sym typeface="Century Gothic"/>
              </a:rPr>
              <a:t>How are most appliances connected to the mains?</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Three-core cables in plugs</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startAt="6"/>
            </a:pPr>
            <a:r>
              <a:rPr lang="en-GB" dirty="0">
                <a:latin typeface="Century Gothic"/>
                <a:ea typeface="Century Gothic"/>
                <a:cs typeface="Century Gothic"/>
                <a:sym typeface="Century Gothic"/>
              </a:rPr>
              <a:t>Why are the wires covered in plastic?</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To insulate them and prevent an electric shock</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startAt="6"/>
            </a:pPr>
            <a:r>
              <a:rPr lang="en-GB" dirty="0">
                <a:latin typeface="Century Gothic"/>
                <a:ea typeface="Century Gothic"/>
                <a:cs typeface="Century Gothic"/>
                <a:sym typeface="Century Gothic"/>
              </a:rPr>
              <a:t>Why are all the wires different colours?</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So you can tell the difference between each different wire</a:t>
            </a: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3">
                                            <p:txEl>
                                              <p:pRg st="0" end="0"/>
                                            </p:txEl>
                                          </p:spTgt>
                                        </p:tgtEl>
                                        <p:attrNameLst>
                                          <p:attrName>style.visibility</p:attrName>
                                        </p:attrNameLst>
                                      </p:cBhvr>
                                      <p:to>
                                        <p:strVal val="visible"/>
                                      </p:to>
                                    </p:set>
                                    <p:animEffect transition="in" filter="fade">
                                      <p:cBhvr>
                                        <p:cTn id="7" dur="1000"/>
                                        <p:tgtEl>
                                          <p:spTgt spid="20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03">
                                            <p:txEl>
                                              <p:pRg st="1" end="1"/>
                                            </p:txEl>
                                          </p:spTgt>
                                        </p:tgtEl>
                                        <p:attrNameLst>
                                          <p:attrName>style.visibility</p:attrName>
                                        </p:attrNameLst>
                                      </p:cBhvr>
                                      <p:to>
                                        <p:strVal val="visible"/>
                                      </p:to>
                                    </p:set>
                                    <p:animEffect transition="in" filter="fade">
                                      <p:cBhvr>
                                        <p:cTn id="12" dur="1000"/>
                                        <p:tgtEl>
                                          <p:spTgt spid="20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03">
                                            <p:txEl>
                                              <p:pRg st="2" end="2"/>
                                            </p:txEl>
                                          </p:spTgt>
                                        </p:tgtEl>
                                        <p:attrNameLst>
                                          <p:attrName>style.visibility</p:attrName>
                                        </p:attrNameLst>
                                      </p:cBhvr>
                                      <p:to>
                                        <p:strVal val="visible"/>
                                      </p:to>
                                    </p:set>
                                    <p:animEffect transition="in" filter="fade">
                                      <p:cBhvr>
                                        <p:cTn id="17" dur="1000"/>
                                        <p:tgtEl>
                                          <p:spTgt spid="20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03">
                                            <p:txEl>
                                              <p:pRg st="3" end="3"/>
                                            </p:txEl>
                                          </p:spTgt>
                                        </p:tgtEl>
                                        <p:attrNameLst>
                                          <p:attrName>style.visibility</p:attrName>
                                        </p:attrNameLst>
                                      </p:cBhvr>
                                      <p:to>
                                        <p:strVal val="visible"/>
                                      </p:to>
                                    </p:set>
                                    <p:animEffect transition="in" filter="fade">
                                      <p:cBhvr>
                                        <p:cTn id="22" dur="1000"/>
                                        <p:tgtEl>
                                          <p:spTgt spid="20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03">
                                            <p:txEl>
                                              <p:pRg st="4" end="4"/>
                                            </p:txEl>
                                          </p:spTgt>
                                        </p:tgtEl>
                                        <p:attrNameLst>
                                          <p:attrName>style.visibility</p:attrName>
                                        </p:attrNameLst>
                                      </p:cBhvr>
                                      <p:to>
                                        <p:strVal val="visible"/>
                                      </p:to>
                                    </p:set>
                                    <p:animEffect transition="in" filter="fade">
                                      <p:cBhvr>
                                        <p:cTn id="27" dur="1000"/>
                                        <p:tgtEl>
                                          <p:spTgt spid="20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222"/>
          <p:cNvSpPr/>
          <p:nvPr/>
        </p:nvSpPr>
        <p:spPr>
          <a:xfrm>
            <a:off x="285150" y="1910550"/>
            <a:ext cx="8824500" cy="474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2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Wires in a Plug (pg 60)</a:t>
            </a:r>
            <a:endParaRPr sz="2800"/>
          </a:p>
        </p:txBody>
      </p:sp>
      <p:sp>
        <p:nvSpPr>
          <p:cNvPr id="2010" name="Google Shape;2010;p222"/>
          <p:cNvSpPr txBox="1">
            <a:spLocks noGrp="1"/>
          </p:cNvSpPr>
          <p:nvPr>
            <p:ph type="body" idx="1"/>
          </p:nvPr>
        </p:nvSpPr>
        <p:spPr>
          <a:xfrm>
            <a:off x="239100" y="961600"/>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Label the plug and under each wire label, state the colour of that wire.</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pic>
        <p:nvPicPr>
          <p:cNvPr id="2011" name="Google Shape;2011;p222"/>
          <p:cNvPicPr preferRelativeResize="0"/>
          <p:nvPr/>
        </p:nvPicPr>
        <p:blipFill>
          <a:blip r:embed="rId3">
            <a:alphaModFix/>
          </a:blip>
          <a:stretch>
            <a:fillRect/>
          </a:stretch>
        </p:blipFill>
        <p:spPr>
          <a:xfrm>
            <a:off x="1176825" y="1962030"/>
            <a:ext cx="6790350" cy="4382144"/>
          </a:xfrm>
          <a:prstGeom prst="rect">
            <a:avLst/>
          </a:prstGeom>
          <a:noFill/>
          <a:ln>
            <a:noFill/>
          </a:ln>
        </p:spPr>
      </p:pic>
      <p:sp>
        <p:nvSpPr>
          <p:cNvPr id="2012" name="Google Shape;2012;p222"/>
          <p:cNvSpPr/>
          <p:nvPr/>
        </p:nvSpPr>
        <p:spPr>
          <a:xfrm>
            <a:off x="747325" y="2193500"/>
            <a:ext cx="2220000" cy="9645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22"/>
          <p:cNvSpPr/>
          <p:nvPr/>
        </p:nvSpPr>
        <p:spPr>
          <a:xfrm>
            <a:off x="747325" y="3257800"/>
            <a:ext cx="2220000" cy="9645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22"/>
          <p:cNvSpPr/>
          <p:nvPr/>
        </p:nvSpPr>
        <p:spPr>
          <a:xfrm>
            <a:off x="6734075" y="2062225"/>
            <a:ext cx="2220000" cy="9645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22"/>
          <p:cNvSpPr/>
          <p:nvPr/>
        </p:nvSpPr>
        <p:spPr>
          <a:xfrm>
            <a:off x="6734075" y="3158000"/>
            <a:ext cx="2220000" cy="9645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22"/>
          <p:cNvSpPr/>
          <p:nvPr/>
        </p:nvSpPr>
        <p:spPr>
          <a:xfrm>
            <a:off x="6008200" y="5379675"/>
            <a:ext cx="2220000" cy="964500"/>
          </a:xfrm>
          <a:prstGeom prst="roundRect">
            <a:avLst>
              <a:gd name="adj" fmla="val 16667"/>
            </a:avLst>
          </a:prstGeom>
          <a:solidFill>
            <a:schemeClr val="lt2"/>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0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20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20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20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20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021" name="Google Shape;2021;p22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Electricity in the Home (pg 60)</a:t>
            </a:r>
            <a:endParaRPr sz="3400">
              <a:latin typeface="Century Gothic"/>
              <a:ea typeface="Century Gothic"/>
              <a:cs typeface="Century Gothic"/>
              <a:sym typeface="Century Gothic"/>
            </a:endParaRPr>
          </a:p>
        </p:txBody>
      </p:sp>
      <p:sp>
        <p:nvSpPr>
          <p:cNvPr id="2022" name="Google Shape;2022;p22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colour is the live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purpose of the live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potential difference of the live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colour is the neutral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purpose of the neutral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potential difference of the neutral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colour is the earth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purpose of the earth wire?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potential difference of the earth wire?</a:t>
            </a:r>
            <a:endParaRPr sz="3000">
              <a:latin typeface="Century Gothic"/>
              <a:ea typeface="Century Gothic"/>
              <a:cs typeface="Century Gothic"/>
              <a:sym typeface="Century Gothic"/>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8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Kinetic Energy (pg 10)</a:t>
            </a:r>
            <a:endParaRPr sz="3300">
              <a:latin typeface="Century Gothic"/>
              <a:ea typeface="Century Gothic"/>
              <a:cs typeface="Century Gothic"/>
              <a:sym typeface="Century Gothic"/>
            </a:endParaRPr>
          </a:p>
        </p:txBody>
      </p:sp>
      <p:sp>
        <p:nvSpPr>
          <p:cNvPr id="825" name="Google Shape;825;p8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826" name="Google Shape;826;p89"/>
          <p:cNvGrpSpPr/>
          <p:nvPr/>
        </p:nvGrpSpPr>
        <p:grpSpPr>
          <a:xfrm>
            <a:off x="2522675" y="2735725"/>
            <a:ext cx="4098650" cy="885900"/>
            <a:chOff x="2561313" y="3146150"/>
            <a:chExt cx="4098650" cy="885900"/>
          </a:xfrm>
        </p:grpSpPr>
        <p:pic>
          <p:nvPicPr>
            <p:cNvPr id="827" name="Google Shape;827;p89"/>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828" name="Google Shape;828;p89"/>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kilojoules</a:t>
              </a:r>
              <a:endParaRPr sz="3000">
                <a:latin typeface="Oswald"/>
                <a:ea typeface="Oswald"/>
                <a:cs typeface="Oswald"/>
                <a:sym typeface="Oswald"/>
              </a:endParaRPr>
            </a:p>
          </p:txBody>
        </p:sp>
        <p:sp>
          <p:nvSpPr>
            <p:cNvPr id="829" name="Google Shape;829;p89"/>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a:latin typeface="Oswald"/>
                <a:ea typeface="Oswald"/>
                <a:cs typeface="Oswald"/>
                <a:sym typeface="Oswald"/>
              </a:endParaRPr>
            </a:p>
          </p:txBody>
        </p:sp>
      </p:grpSp>
      <p:grpSp>
        <p:nvGrpSpPr>
          <p:cNvPr id="830" name="Google Shape;830;p89"/>
          <p:cNvGrpSpPr/>
          <p:nvPr/>
        </p:nvGrpSpPr>
        <p:grpSpPr>
          <a:xfrm>
            <a:off x="3982213" y="1668925"/>
            <a:ext cx="2639112" cy="885900"/>
            <a:chOff x="4020850" y="3146150"/>
            <a:chExt cx="2639112" cy="885900"/>
          </a:xfrm>
        </p:grpSpPr>
        <p:pic>
          <p:nvPicPr>
            <p:cNvPr id="831" name="Google Shape;831;p89"/>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832" name="Google Shape;832;p89"/>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grams</a:t>
              </a:r>
              <a:endParaRPr sz="3000">
                <a:latin typeface="Oswald"/>
                <a:ea typeface="Oswald"/>
                <a:cs typeface="Oswald"/>
                <a:sym typeface="Oswald"/>
              </a:endParaRPr>
            </a:p>
          </p:txBody>
        </p:sp>
      </p:grpSp>
      <p:sp>
        <p:nvSpPr>
          <p:cNvPr id="833" name="Google Shape;833;p89"/>
          <p:cNvSpPr/>
          <p:nvPr/>
        </p:nvSpPr>
        <p:spPr>
          <a:xfrm>
            <a:off x="2450125" y="1668925"/>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latin typeface="Oswald"/>
                <a:ea typeface="Oswald"/>
                <a:cs typeface="Oswald"/>
                <a:sym typeface="Oswald"/>
              </a:rPr>
              <a:t>kilograms</a:t>
            </a:r>
            <a:endParaRPr sz="2900">
              <a:latin typeface="Oswald"/>
              <a:ea typeface="Oswald"/>
              <a:cs typeface="Oswald"/>
              <a:sym typeface="Oswald"/>
            </a:endParaRPr>
          </a:p>
        </p:txBody>
      </p:sp>
      <p:pic>
        <p:nvPicPr>
          <p:cNvPr id="834" name="Google Shape;834;p89"/>
          <p:cNvPicPr preferRelativeResize="0"/>
          <p:nvPr/>
        </p:nvPicPr>
        <p:blipFill>
          <a:blip r:embed="rId4">
            <a:alphaModFix/>
          </a:blip>
          <a:stretch>
            <a:fillRect/>
          </a:stretch>
        </p:blipFill>
        <p:spPr>
          <a:xfrm>
            <a:off x="949790" y="3802525"/>
            <a:ext cx="7244575" cy="25680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sp>
        <p:nvSpPr>
          <p:cNvPr id="2027" name="Google Shape;2027;p22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Electricity in the Home (pg 60)</a:t>
            </a:r>
            <a:endParaRPr sz="3400">
              <a:latin typeface="Century Gothic"/>
              <a:ea typeface="Century Gothic"/>
              <a:cs typeface="Century Gothic"/>
              <a:sym typeface="Century Gothic"/>
            </a:endParaRPr>
          </a:p>
        </p:txBody>
      </p:sp>
      <p:sp>
        <p:nvSpPr>
          <p:cNvPr id="2028" name="Google Shape;2028;p22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colour is the live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brown</a:t>
            </a:r>
            <a:endParaRPr sz="2400"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purpose of the live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Provides the alternating potential difference from the mains supply. This is where the current flows into the appliance</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potential difference of the live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230V</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colour is the neutral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blue</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purpose of the neutral wire?</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It completes the circuit </a:t>
            </a:r>
            <a:endParaRPr dirty="0">
              <a:latin typeface="Century Gothic"/>
              <a:ea typeface="Century Gothic"/>
              <a:cs typeface="Century Gothic"/>
              <a:sym typeface="Century Gothic"/>
            </a:endParaRPr>
          </a:p>
          <a:p>
            <a:pPr marL="45720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8">
                                            <p:txEl>
                                              <p:pRg st="0" end="0"/>
                                            </p:txEl>
                                          </p:spTgt>
                                        </p:tgtEl>
                                        <p:attrNameLst>
                                          <p:attrName>style.visibility</p:attrName>
                                        </p:attrNameLst>
                                      </p:cBhvr>
                                      <p:to>
                                        <p:strVal val="visible"/>
                                      </p:to>
                                    </p:set>
                                    <p:animEffect transition="in" filter="fade">
                                      <p:cBhvr>
                                        <p:cTn id="7" dur="1000"/>
                                        <p:tgtEl>
                                          <p:spTgt spid="2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8">
                                            <p:txEl>
                                              <p:pRg st="1" end="1"/>
                                            </p:txEl>
                                          </p:spTgt>
                                        </p:tgtEl>
                                        <p:attrNameLst>
                                          <p:attrName>style.visibility</p:attrName>
                                        </p:attrNameLst>
                                      </p:cBhvr>
                                      <p:to>
                                        <p:strVal val="visible"/>
                                      </p:to>
                                    </p:set>
                                    <p:animEffect transition="in" filter="fade">
                                      <p:cBhvr>
                                        <p:cTn id="12" dur="1000"/>
                                        <p:tgtEl>
                                          <p:spTgt spid="20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8">
                                            <p:txEl>
                                              <p:pRg st="2" end="2"/>
                                            </p:txEl>
                                          </p:spTgt>
                                        </p:tgtEl>
                                        <p:attrNameLst>
                                          <p:attrName>style.visibility</p:attrName>
                                        </p:attrNameLst>
                                      </p:cBhvr>
                                      <p:to>
                                        <p:strVal val="visible"/>
                                      </p:to>
                                    </p:set>
                                    <p:animEffect transition="in" filter="fade">
                                      <p:cBhvr>
                                        <p:cTn id="17" dur="1000"/>
                                        <p:tgtEl>
                                          <p:spTgt spid="20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8">
                                            <p:txEl>
                                              <p:pRg st="3" end="3"/>
                                            </p:txEl>
                                          </p:spTgt>
                                        </p:tgtEl>
                                        <p:attrNameLst>
                                          <p:attrName>style.visibility</p:attrName>
                                        </p:attrNameLst>
                                      </p:cBhvr>
                                      <p:to>
                                        <p:strVal val="visible"/>
                                      </p:to>
                                    </p:set>
                                    <p:animEffect transition="in" filter="fade">
                                      <p:cBhvr>
                                        <p:cTn id="22" dur="1000"/>
                                        <p:tgtEl>
                                          <p:spTgt spid="20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8">
                                            <p:txEl>
                                              <p:pRg st="4" end="4"/>
                                            </p:txEl>
                                          </p:spTgt>
                                        </p:tgtEl>
                                        <p:attrNameLst>
                                          <p:attrName>style.visibility</p:attrName>
                                        </p:attrNameLst>
                                      </p:cBhvr>
                                      <p:to>
                                        <p:strVal val="visible"/>
                                      </p:to>
                                    </p:set>
                                    <p:animEffect transition="in" filter="fade">
                                      <p:cBhvr>
                                        <p:cTn id="27" dur="1000"/>
                                        <p:tgtEl>
                                          <p:spTgt spid="20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28">
                                            <p:txEl>
                                              <p:pRg st="5" end="5"/>
                                            </p:txEl>
                                          </p:spTgt>
                                        </p:tgtEl>
                                        <p:attrNameLst>
                                          <p:attrName>style.visibility</p:attrName>
                                        </p:attrNameLst>
                                      </p:cBhvr>
                                      <p:to>
                                        <p:strVal val="visible"/>
                                      </p:to>
                                    </p:set>
                                    <p:animEffect transition="in" filter="fade">
                                      <p:cBhvr>
                                        <p:cTn id="32" dur="1000"/>
                                        <p:tgtEl>
                                          <p:spTgt spid="20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22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Electricity in the Home (pg 60)</a:t>
            </a:r>
            <a:endParaRPr sz="3400">
              <a:latin typeface="Century Gothic"/>
              <a:ea typeface="Century Gothic"/>
              <a:cs typeface="Century Gothic"/>
              <a:sym typeface="Century Gothic"/>
            </a:endParaRPr>
          </a:p>
        </p:txBody>
      </p:sp>
      <p:sp>
        <p:nvSpPr>
          <p:cNvPr id="2034" name="Google Shape;2034;p22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potential difference of the neutral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0 V</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colour is the earth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Green and yellow stripes</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purpose of the earth wire?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A safety wire which stops the appliance becoming live as the current can flow away towards the ground, down the earth wire.</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is the potential difference of the earth wire?</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0V</a:t>
            </a: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4">
                                            <p:txEl>
                                              <p:pRg st="0" end="0"/>
                                            </p:txEl>
                                          </p:spTgt>
                                        </p:tgtEl>
                                        <p:attrNameLst>
                                          <p:attrName>style.visibility</p:attrName>
                                        </p:attrNameLst>
                                      </p:cBhvr>
                                      <p:to>
                                        <p:strVal val="visible"/>
                                      </p:to>
                                    </p:set>
                                    <p:animEffect transition="in" filter="fade">
                                      <p:cBhvr>
                                        <p:cTn id="7" dur="1000"/>
                                        <p:tgtEl>
                                          <p:spTgt spid="2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4">
                                            <p:txEl>
                                              <p:pRg st="1" end="1"/>
                                            </p:txEl>
                                          </p:spTgt>
                                        </p:tgtEl>
                                        <p:attrNameLst>
                                          <p:attrName>style.visibility</p:attrName>
                                        </p:attrNameLst>
                                      </p:cBhvr>
                                      <p:to>
                                        <p:strVal val="visible"/>
                                      </p:to>
                                    </p:set>
                                    <p:animEffect transition="in" filter="fade">
                                      <p:cBhvr>
                                        <p:cTn id="12" dur="1000"/>
                                        <p:tgtEl>
                                          <p:spTgt spid="20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34">
                                            <p:txEl>
                                              <p:pRg st="2" end="2"/>
                                            </p:txEl>
                                          </p:spTgt>
                                        </p:tgtEl>
                                        <p:attrNameLst>
                                          <p:attrName>style.visibility</p:attrName>
                                        </p:attrNameLst>
                                      </p:cBhvr>
                                      <p:to>
                                        <p:strVal val="visible"/>
                                      </p:to>
                                    </p:set>
                                    <p:animEffect transition="in" filter="fade">
                                      <p:cBhvr>
                                        <p:cTn id="17" dur="1000"/>
                                        <p:tgtEl>
                                          <p:spTgt spid="20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34">
                                            <p:txEl>
                                              <p:pRg st="3" end="3"/>
                                            </p:txEl>
                                          </p:spTgt>
                                        </p:tgtEl>
                                        <p:attrNameLst>
                                          <p:attrName>style.visibility</p:attrName>
                                        </p:attrNameLst>
                                      </p:cBhvr>
                                      <p:to>
                                        <p:strVal val="visible"/>
                                      </p:to>
                                    </p:set>
                                    <p:animEffect transition="in" filter="fade">
                                      <p:cBhvr>
                                        <p:cTn id="22" dur="1000"/>
                                        <p:tgtEl>
                                          <p:spTgt spid="20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34">
                                            <p:txEl>
                                              <p:pRg st="4" end="4"/>
                                            </p:txEl>
                                          </p:spTgt>
                                        </p:tgtEl>
                                        <p:attrNameLst>
                                          <p:attrName>style.visibility</p:attrName>
                                        </p:attrNameLst>
                                      </p:cBhvr>
                                      <p:to>
                                        <p:strVal val="visible"/>
                                      </p:to>
                                    </p:set>
                                    <p:animEffect transition="in" filter="fade">
                                      <p:cBhvr>
                                        <p:cTn id="27" dur="1000"/>
                                        <p:tgtEl>
                                          <p:spTgt spid="20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22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Live and Earth Wires (pg 61)</a:t>
            </a:r>
            <a:endParaRPr sz="2800"/>
          </a:p>
        </p:txBody>
      </p:sp>
      <p:sp>
        <p:nvSpPr>
          <p:cNvPr id="2040" name="Google Shape;2040;p226"/>
          <p:cNvSpPr txBox="1">
            <a:spLocks noGrp="1"/>
          </p:cNvSpPr>
          <p:nvPr>
            <p:ph type="body" idx="1"/>
          </p:nvPr>
        </p:nvSpPr>
        <p:spPr>
          <a:xfrm>
            <a:off x="79950" y="809250"/>
            <a:ext cx="8984100" cy="55569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chemeClr val="dk1"/>
              </a:buClr>
              <a:buSzPts val="1100"/>
              <a:buFont typeface="Arial"/>
              <a:buNone/>
            </a:pPr>
            <a:r>
              <a:rPr lang="en-GB" sz="2900">
                <a:latin typeface="Century Gothic"/>
                <a:ea typeface="Century Gothic"/>
                <a:cs typeface="Century Gothic"/>
                <a:sym typeface="Century Gothic"/>
              </a:rPr>
              <a:t>If you touch the live wire (which is at _______V), then a ___________ will flow through your body (which is at _____ V).</a:t>
            </a:r>
            <a:endParaRPr sz="2900">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GB" sz="2900">
                <a:latin typeface="Century Gothic"/>
                <a:ea typeface="Century Gothic"/>
                <a:cs typeface="Century Gothic"/>
                <a:sym typeface="Century Gothic"/>
              </a:rPr>
              <a:t>This can give you an ___________ ____________, even if the switch is turned off. It can also cause a __________.</a:t>
            </a:r>
            <a:endParaRPr sz="2900">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GB" sz="2900">
                <a:latin typeface="Century Gothic"/>
                <a:ea typeface="Century Gothic"/>
                <a:cs typeface="Century Gothic"/>
                <a:sym typeface="Century Gothic"/>
              </a:rPr>
              <a:t>The earth wire is a safety feature because it takes the current to the _____________, instead of going through the ___________.</a:t>
            </a:r>
            <a:endParaRPr sz="2900">
              <a:latin typeface="Century Gothic"/>
              <a:ea typeface="Century Gothic"/>
              <a:cs typeface="Century Gothic"/>
              <a:sym typeface="Century Gothic"/>
            </a:endParaRPr>
          </a:p>
        </p:txBody>
      </p:sp>
      <p:sp>
        <p:nvSpPr>
          <p:cNvPr id="2041" name="Google Shape;2041;p226"/>
          <p:cNvSpPr txBox="1"/>
          <p:nvPr/>
        </p:nvSpPr>
        <p:spPr>
          <a:xfrm>
            <a:off x="6843550" y="888200"/>
            <a:ext cx="10587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230 </a:t>
            </a:r>
            <a:endParaRPr sz="3400" b="1">
              <a:solidFill>
                <a:srgbClr val="FFFFFF"/>
              </a:solidFill>
              <a:latin typeface="Century Gothic"/>
              <a:ea typeface="Century Gothic"/>
              <a:cs typeface="Century Gothic"/>
              <a:sym typeface="Century Gothic"/>
            </a:endParaRPr>
          </a:p>
        </p:txBody>
      </p:sp>
      <p:sp>
        <p:nvSpPr>
          <p:cNvPr id="2042" name="Google Shape;2042;p226"/>
          <p:cNvSpPr txBox="1"/>
          <p:nvPr/>
        </p:nvSpPr>
        <p:spPr>
          <a:xfrm>
            <a:off x="1486225" y="1546200"/>
            <a:ext cx="19047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current </a:t>
            </a:r>
            <a:endParaRPr sz="3400" b="1">
              <a:solidFill>
                <a:srgbClr val="FFFFFF"/>
              </a:solidFill>
              <a:latin typeface="Century Gothic"/>
              <a:ea typeface="Century Gothic"/>
              <a:cs typeface="Century Gothic"/>
              <a:sym typeface="Century Gothic"/>
            </a:endParaRPr>
          </a:p>
        </p:txBody>
      </p:sp>
      <p:sp>
        <p:nvSpPr>
          <p:cNvPr id="2043" name="Google Shape;2043;p226"/>
          <p:cNvSpPr txBox="1"/>
          <p:nvPr/>
        </p:nvSpPr>
        <p:spPr>
          <a:xfrm>
            <a:off x="2535200" y="2272175"/>
            <a:ext cx="5412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0 </a:t>
            </a:r>
            <a:endParaRPr sz="3400" b="1">
              <a:solidFill>
                <a:srgbClr val="FFFFFF"/>
              </a:solidFill>
              <a:latin typeface="Century Gothic"/>
              <a:ea typeface="Century Gothic"/>
              <a:cs typeface="Century Gothic"/>
              <a:sym typeface="Century Gothic"/>
            </a:endParaRPr>
          </a:p>
        </p:txBody>
      </p:sp>
      <p:sp>
        <p:nvSpPr>
          <p:cNvPr id="2044" name="Google Shape;2044;p226"/>
          <p:cNvSpPr txBox="1"/>
          <p:nvPr/>
        </p:nvSpPr>
        <p:spPr>
          <a:xfrm>
            <a:off x="3974200" y="2865375"/>
            <a:ext cx="18279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electric</a:t>
            </a:r>
            <a:endParaRPr sz="3400" b="1">
              <a:solidFill>
                <a:srgbClr val="FFFFFF"/>
              </a:solidFill>
              <a:latin typeface="Century Gothic"/>
              <a:ea typeface="Century Gothic"/>
              <a:cs typeface="Century Gothic"/>
              <a:sym typeface="Century Gothic"/>
            </a:endParaRPr>
          </a:p>
        </p:txBody>
      </p:sp>
      <p:sp>
        <p:nvSpPr>
          <p:cNvPr id="2045" name="Google Shape;2045;p226"/>
          <p:cNvSpPr txBox="1"/>
          <p:nvPr/>
        </p:nvSpPr>
        <p:spPr>
          <a:xfrm>
            <a:off x="6343450" y="2865375"/>
            <a:ext cx="15588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shock</a:t>
            </a:r>
            <a:endParaRPr sz="3400" b="1">
              <a:solidFill>
                <a:srgbClr val="FFFFFF"/>
              </a:solidFill>
              <a:latin typeface="Century Gothic"/>
              <a:ea typeface="Century Gothic"/>
              <a:cs typeface="Century Gothic"/>
              <a:sym typeface="Century Gothic"/>
            </a:endParaRPr>
          </a:p>
        </p:txBody>
      </p:sp>
      <p:sp>
        <p:nvSpPr>
          <p:cNvPr id="2046" name="Google Shape;2046;p226"/>
          <p:cNvSpPr txBox="1"/>
          <p:nvPr/>
        </p:nvSpPr>
        <p:spPr>
          <a:xfrm>
            <a:off x="597175" y="4223425"/>
            <a:ext cx="15588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fire</a:t>
            </a:r>
            <a:endParaRPr sz="3400" b="1">
              <a:solidFill>
                <a:srgbClr val="FFFFFF"/>
              </a:solidFill>
              <a:latin typeface="Century Gothic"/>
              <a:ea typeface="Century Gothic"/>
              <a:cs typeface="Century Gothic"/>
              <a:sym typeface="Century Gothic"/>
            </a:endParaRPr>
          </a:p>
        </p:txBody>
      </p:sp>
      <p:sp>
        <p:nvSpPr>
          <p:cNvPr id="2047" name="Google Shape;2047;p226"/>
          <p:cNvSpPr txBox="1"/>
          <p:nvPr/>
        </p:nvSpPr>
        <p:spPr>
          <a:xfrm>
            <a:off x="3617825" y="5558750"/>
            <a:ext cx="19638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ground</a:t>
            </a:r>
            <a:endParaRPr sz="3400" b="1">
              <a:solidFill>
                <a:srgbClr val="FFFFFF"/>
              </a:solidFill>
              <a:latin typeface="Century Gothic"/>
              <a:ea typeface="Century Gothic"/>
              <a:cs typeface="Century Gothic"/>
              <a:sym typeface="Century Gothic"/>
            </a:endParaRPr>
          </a:p>
        </p:txBody>
      </p:sp>
      <p:sp>
        <p:nvSpPr>
          <p:cNvPr id="2048" name="Google Shape;2048;p226"/>
          <p:cNvSpPr txBox="1"/>
          <p:nvPr/>
        </p:nvSpPr>
        <p:spPr>
          <a:xfrm>
            <a:off x="2535200" y="6203775"/>
            <a:ext cx="1707900" cy="498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rgbClr val="FFFFFF"/>
                </a:solidFill>
                <a:latin typeface="Century Gothic"/>
                <a:ea typeface="Century Gothic"/>
                <a:cs typeface="Century Gothic"/>
                <a:sym typeface="Century Gothic"/>
              </a:rPr>
              <a:t>body</a:t>
            </a:r>
            <a:endParaRPr sz="3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1"/>
                                        </p:tgtEl>
                                        <p:attrNameLst>
                                          <p:attrName>style.visibility</p:attrName>
                                        </p:attrNameLst>
                                      </p:cBhvr>
                                      <p:to>
                                        <p:strVal val="visible"/>
                                      </p:to>
                                    </p:set>
                                    <p:animEffect transition="in" filter="fade">
                                      <p:cBhvr>
                                        <p:cTn id="7" dur="1000"/>
                                        <p:tgtEl>
                                          <p:spTgt spid="20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2"/>
                                        </p:tgtEl>
                                        <p:attrNameLst>
                                          <p:attrName>style.visibility</p:attrName>
                                        </p:attrNameLst>
                                      </p:cBhvr>
                                      <p:to>
                                        <p:strVal val="visible"/>
                                      </p:to>
                                    </p:set>
                                    <p:animEffect transition="in" filter="fade">
                                      <p:cBhvr>
                                        <p:cTn id="12" dur="1000"/>
                                        <p:tgtEl>
                                          <p:spTgt spid="20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43"/>
                                        </p:tgtEl>
                                        <p:attrNameLst>
                                          <p:attrName>style.visibility</p:attrName>
                                        </p:attrNameLst>
                                      </p:cBhvr>
                                      <p:to>
                                        <p:strVal val="visible"/>
                                      </p:to>
                                    </p:set>
                                    <p:animEffect transition="in" filter="fade">
                                      <p:cBhvr>
                                        <p:cTn id="17" dur="1000"/>
                                        <p:tgtEl>
                                          <p:spTgt spid="20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44"/>
                                        </p:tgtEl>
                                        <p:attrNameLst>
                                          <p:attrName>style.visibility</p:attrName>
                                        </p:attrNameLst>
                                      </p:cBhvr>
                                      <p:to>
                                        <p:strVal val="visible"/>
                                      </p:to>
                                    </p:set>
                                    <p:animEffect transition="in" filter="fade">
                                      <p:cBhvr>
                                        <p:cTn id="22" dur="1000"/>
                                        <p:tgtEl>
                                          <p:spTgt spid="2044"/>
                                        </p:tgtEl>
                                      </p:cBhvr>
                                    </p:animEffect>
                                  </p:childTnLst>
                                </p:cTn>
                              </p:par>
                              <p:par>
                                <p:cTn id="23" presetID="10" presetClass="entr" presetSubtype="0" fill="hold" nodeType="withEffect">
                                  <p:stCondLst>
                                    <p:cond delay="0"/>
                                  </p:stCondLst>
                                  <p:childTnLst>
                                    <p:set>
                                      <p:cBhvr>
                                        <p:cTn id="24" dur="1" fill="hold">
                                          <p:stCondLst>
                                            <p:cond delay="0"/>
                                          </p:stCondLst>
                                        </p:cTn>
                                        <p:tgtEl>
                                          <p:spTgt spid="2045"/>
                                        </p:tgtEl>
                                        <p:attrNameLst>
                                          <p:attrName>style.visibility</p:attrName>
                                        </p:attrNameLst>
                                      </p:cBhvr>
                                      <p:to>
                                        <p:strVal val="visible"/>
                                      </p:to>
                                    </p:set>
                                    <p:animEffect transition="in" filter="fade">
                                      <p:cBhvr>
                                        <p:cTn id="25" dur="1000"/>
                                        <p:tgtEl>
                                          <p:spTgt spid="204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046"/>
                                        </p:tgtEl>
                                        <p:attrNameLst>
                                          <p:attrName>style.visibility</p:attrName>
                                        </p:attrNameLst>
                                      </p:cBhvr>
                                      <p:to>
                                        <p:strVal val="visible"/>
                                      </p:to>
                                    </p:set>
                                    <p:animEffect transition="in" filter="fade">
                                      <p:cBhvr>
                                        <p:cTn id="30" dur="1000"/>
                                        <p:tgtEl>
                                          <p:spTgt spid="204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47"/>
                                        </p:tgtEl>
                                        <p:attrNameLst>
                                          <p:attrName>style.visibility</p:attrName>
                                        </p:attrNameLst>
                                      </p:cBhvr>
                                      <p:to>
                                        <p:strVal val="visible"/>
                                      </p:to>
                                    </p:set>
                                    <p:animEffect transition="in" filter="fade">
                                      <p:cBhvr>
                                        <p:cTn id="35" dur="1000"/>
                                        <p:tgtEl>
                                          <p:spTgt spid="204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48"/>
                                        </p:tgtEl>
                                        <p:attrNameLst>
                                          <p:attrName>style.visibility</p:attrName>
                                        </p:attrNameLst>
                                      </p:cBhvr>
                                      <p:to>
                                        <p:strVal val="visible"/>
                                      </p:to>
                                    </p:set>
                                    <p:animEffect transition="in" filter="fade">
                                      <p:cBhvr>
                                        <p:cTn id="40" dur="1000"/>
                                        <p:tgtEl>
                                          <p:spTgt spid="20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22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Electrical Energy Transfer (pg 62)</a:t>
            </a:r>
            <a:endParaRPr sz="2800"/>
          </a:p>
        </p:txBody>
      </p:sp>
      <p:sp>
        <p:nvSpPr>
          <p:cNvPr id="2054" name="Google Shape;2054;p227"/>
          <p:cNvSpPr txBox="1">
            <a:spLocks noGrp="1"/>
          </p:cNvSpPr>
          <p:nvPr>
            <p:ph type="body" idx="1"/>
          </p:nvPr>
        </p:nvSpPr>
        <p:spPr>
          <a:xfrm>
            <a:off x="159825" y="2999550"/>
            <a:ext cx="8824500" cy="354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When a ___________ moves round a circuit, it does ________ against the ________________of the circuit. This means that appliances (such as kettles) transfer _______________ when a current flows. </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 kettle transfers energy from the _______________ pathway to the _______________ energy store of the heater in the kettle.</a:t>
            </a:r>
            <a:endParaRPr>
              <a:latin typeface="Century Gothic"/>
              <a:ea typeface="Century Gothic"/>
              <a:cs typeface="Century Gothic"/>
              <a:sym typeface="Century Gothic"/>
            </a:endParaRPr>
          </a:p>
        </p:txBody>
      </p:sp>
      <p:pic>
        <p:nvPicPr>
          <p:cNvPr id="2055" name="Google Shape;2055;p227"/>
          <p:cNvPicPr preferRelativeResize="0"/>
          <p:nvPr/>
        </p:nvPicPr>
        <p:blipFill rotWithShape="1">
          <a:blip r:embed="rId4">
            <a:alphaModFix/>
          </a:blip>
          <a:srcRect r="999" b="6384"/>
          <a:stretch/>
        </p:blipFill>
        <p:spPr>
          <a:xfrm>
            <a:off x="1897013" y="1606325"/>
            <a:ext cx="5349975" cy="1221450"/>
          </a:xfrm>
          <a:prstGeom prst="rect">
            <a:avLst/>
          </a:prstGeom>
          <a:noFill/>
          <a:ln>
            <a:noFill/>
          </a:ln>
        </p:spPr>
      </p:pic>
      <p:sp>
        <p:nvSpPr>
          <p:cNvPr id="2056" name="Google Shape;2056;p227"/>
          <p:cNvSpPr txBox="1">
            <a:spLocks noGrp="1"/>
          </p:cNvSpPr>
          <p:nvPr>
            <p:ph type="body" idx="1"/>
          </p:nvPr>
        </p:nvSpPr>
        <p:spPr>
          <a:xfrm>
            <a:off x="159750" y="814738"/>
            <a:ext cx="8824500" cy="61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energy transfer diagram for the kettle</a:t>
            </a:r>
            <a:endParaRPr>
              <a:latin typeface="Century Gothic"/>
              <a:ea typeface="Century Gothic"/>
              <a:cs typeface="Century Gothic"/>
              <a:sym typeface="Century Gothic"/>
            </a:endParaRPr>
          </a:p>
        </p:txBody>
      </p:sp>
      <p:sp>
        <p:nvSpPr>
          <p:cNvPr id="2057" name="Google Shape;2057;p227"/>
          <p:cNvSpPr txBox="1"/>
          <p:nvPr/>
        </p:nvSpPr>
        <p:spPr>
          <a:xfrm>
            <a:off x="1651000" y="2999550"/>
            <a:ext cx="1720500" cy="41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charge</a:t>
            </a:r>
            <a:endParaRPr sz="2400" b="1">
              <a:solidFill>
                <a:srgbClr val="FFFFFF"/>
              </a:solidFill>
              <a:latin typeface="Century Gothic"/>
              <a:ea typeface="Century Gothic"/>
              <a:cs typeface="Century Gothic"/>
              <a:sym typeface="Century Gothic"/>
            </a:endParaRPr>
          </a:p>
        </p:txBody>
      </p:sp>
      <p:sp>
        <p:nvSpPr>
          <p:cNvPr id="2058" name="Google Shape;2058;p227"/>
          <p:cNvSpPr txBox="1"/>
          <p:nvPr/>
        </p:nvSpPr>
        <p:spPr>
          <a:xfrm>
            <a:off x="289450" y="3488400"/>
            <a:ext cx="1169700" cy="41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work</a:t>
            </a:r>
            <a:endParaRPr sz="2400" b="1">
              <a:solidFill>
                <a:srgbClr val="FFFFFF"/>
              </a:solidFill>
              <a:latin typeface="Century Gothic"/>
              <a:ea typeface="Century Gothic"/>
              <a:cs typeface="Century Gothic"/>
              <a:sym typeface="Century Gothic"/>
            </a:endParaRPr>
          </a:p>
        </p:txBody>
      </p:sp>
      <p:sp>
        <p:nvSpPr>
          <p:cNvPr id="2059" name="Google Shape;2059;p227"/>
          <p:cNvSpPr txBox="1"/>
          <p:nvPr/>
        </p:nvSpPr>
        <p:spPr>
          <a:xfrm>
            <a:off x="3631325" y="3488400"/>
            <a:ext cx="2469000" cy="41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resistance</a:t>
            </a:r>
            <a:endParaRPr sz="2400" b="1">
              <a:solidFill>
                <a:srgbClr val="FFFFFF"/>
              </a:solidFill>
              <a:latin typeface="Century Gothic"/>
              <a:ea typeface="Century Gothic"/>
              <a:cs typeface="Century Gothic"/>
              <a:sym typeface="Century Gothic"/>
            </a:endParaRPr>
          </a:p>
        </p:txBody>
      </p:sp>
      <p:sp>
        <p:nvSpPr>
          <p:cNvPr id="2060" name="Google Shape;2060;p227"/>
          <p:cNvSpPr txBox="1"/>
          <p:nvPr/>
        </p:nvSpPr>
        <p:spPr>
          <a:xfrm>
            <a:off x="597750" y="4292775"/>
            <a:ext cx="1720500" cy="41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energy</a:t>
            </a:r>
            <a:endParaRPr sz="2400" b="1">
              <a:solidFill>
                <a:srgbClr val="FFFFFF"/>
              </a:solidFill>
              <a:latin typeface="Century Gothic"/>
              <a:ea typeface="Century Gothic"/>
              <a:cs typeface="Century Gothic"/>
              <a:sym typeface="Century Gothic"/>
            </a:endParaRPr>
          </a:p>
        </p:txBody>
      </p:sp>
      <p:sp>
        <p:nvSpPr>
          <p:cNvPr id="2061" name="Google Shape;2061;p227"/>
          <p:cNvSpPr txBox="1"/>
          <p:nvPr/>
        </p:nvSpPr>
        <p:spPr>
          <a:xfrm>
            <a:off x="5741300" y="5027975"/>
            <a:ext cx="2469000" cy="41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electrical</a:t>
            </a:r>
            <a:endParaRPr sz="2400" b="1">
              <a:solidFill>
                <a:srgbClr val="FFFFFF"/>
              </a:solidFill>
              <a:latin typeface="Century Gothic"/>
              <a:ea typeface="Century Gothic"/>
              <a:cs typeface="Century Gothic"/>
              <a:sym typeface="Century Gothic"/>
            </a:endParaRPr>
          </a:p>
        </p:txBody>
      </p:sp>
      <p:sp>
        <p:nvSpPr>
          <p:cNvPr id="2062" name="Google Shape;2062;p227"/>
          <p:cNvSpPr txBox="1"/>
          <p:nvPr/>
        </p:nvSpPr>
        <p:spPr>
          <a:xfrm>
            <a:off x="2915125" y="5494650"/>
            <a:ext cx="2329500" cy="41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thermal</a:t>
            </a:r>
            <a:endParaRPr sz="2400" b="1">
              <a:solidFill>
                <a:srgbClr val="FFFFFF"/>
              </a:solidFill>
              <a:latin typeface="Century Gothic"/>
              <a:ea typeface="Century Gothic"/>
              <a:cs typeface="Century Gothic"/>
              <a:sym typeface="Century Gothic"/>
            </a:endParaRPr>
          </a:p>
        </p:txBody>
      </p:sp>
      <p:sp>
        <p:nvSpPr>
          <p:cNvPr id="2063" name="Google Shape;2063;p227"/>
          <p:cNvSpPr txBox="1"/>
          <p:nvPr/>
        </p:nvSpPr>
        <p:spPr>
          <a:xfrm>
            <a:off x="1897025" y="1670625"/>
            <a:ext cx="2469000" cy="41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electrical</a:t>
            </a:r>
            <a:endParaRPr sz="2400" b="1">
              <a:solidFill>
                <a:srgbClr val="FFFFFF"/>
              </a:solidFill>
              <a:latin typeface="Century Gothic"/>
              <a:ea typeface="Century Gothic"/>
              <a:cs typeface="Century Gothic"/>
              <a:sym typeface="Century Gothic"/>
            </a:endParaRPr>
          </a:p>
        </p:txBody>
      </p:sp>
      <p:sp>
        <p:nvSpPr>
          <p:cNvPr id="2064" name="Google Shape;2064;p227"/>
          <p:cNvSpPr txBox="1"/>
          <p:nvPr/>
        </p:nvSpPr>
        <p:spPr>
          <a:xfrm>
            <a:off x="4701000" y="1670625"/>
            <a:ext cx="2329500" cy="41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thermal</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1000"/>
                                        <p:tgtEl>
                                          <p:spTgt spid="20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8"/>
                                        </p:tgtEl>
                                        <p:attrNameLst>
                                          <p:attrName>style.visibility</p:attrName>
                                        </p:attrNameLst>
                                      </p:cBhvr>
                                      <p:to>
                                        <p:strVal val="visible"/>
                                      </p:to>
                                    </p:set>
                                    <p:animEffect transition="in" filter="fade">
                                      <p:cBhvr>
                                        <p:cTn id="12" dur="1000"/>
                                        <p:tgtEl>
                                          <p:spTgt spid="20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9"/>
                                        </p:tgtEl>
                                        <p:attrNameLst>
                                          <p:attrName>style.visibility</p:attrName>
                                        </p:attrNameLst>
                                      </p:cBhvr>
                                      <p:to>
                                        <p:strVal val="visible"/>
                                      </p:to>
                                    </p:set>
                                    <p:animEffect transition="in" filter="fade">
                                      <p:cBhvr>
                                        <p:cTn id="17" dur="1000"/>
                                        <p:tgtEl>
                                          <p:spTgt spid="20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0"/>
                                        </p:tgtEl>
                                        <p:attrNameLst>
                                          <p:attrName>style.visibility</p:attrName>
                                        </p:attrNameLst>
                                      </p:cBhvr>
                                      <p:to>
                                        <p:strVal val="visible"/>
                                      </p:to>
                                    </p:set>
                                    <p:animEffect transition="in" filter="fade">
                                      <p:cBhvr>
                                        <p:cTn id="22" dur="1000"/>
                                        <p:tgtEl>
                                          <p:spTgt spid="206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61"/>
                                        </p:tgtEl>
                                        <p:attrNameLst>
                                          <p:attrName>style.visibility</p:attrName>
                                        </p:attrNameLst>
                                      </p:cBhvr>
                                      <p:to>
                                        <p:strVal val="visible"/>
                                      </p:to>
                                    </p:set>
                                    <p:animEffect transition="in" filter="fade">
                                      <p:cBhvr>
                                        <p:cTn id="27" dur="1000"/>
                                        <p:tgtEl>
                                          <p:spTgt spid="2061"/>
                                        </p:tgtEl>
                                      </p:cBhvr>
                                    </p:animEffect>
                                  </p:childTnLst>
                                </p:cTn>
                              </p:par>
                              <p:par>
                                <p:cTn id="28" presetID="10" presetClass="entr" presetSubtype="0" fill="hold" nodeType="withEffect">
                                  <p:stCondLst>
                                    <p:cond delay="0"/>
                                  </p:stCondLst>
                                  <p:childTnLst>
                                    <p:set>
                                      <p:cBhvr>
                                        <p:cTn id="29" dur="1" fill="hold">
                                          <p:stCondLst>
                                            <p:cond delay="0"/>
                                          </p:stCondLst>
                                        </p:cTn>
                                        <p:tgtEl>
                                          <p:spTgt spid="2063"/>
                                        </p:tgtEl>
                                        <p:attrNameLst>
                                          <p:attrName>style.visibility</p:attrName>
                                        </p:attrNameLst>
                                      </p:cBhvr>
                                      <p:to>
                                        <p:strVal val="visible"/>
                                      </p:to>
                                    </p:set>
                                    <p:animEffect transition="in" filter="fade">
                                      <p:cBhvr>
                                        <p:cTn id="30" dur="1000"/>
                                        <p:tgtEl>
                                          <p:spTgt spid="206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64"/>
                                        </p:tgtEl>
                                        <p:attrNameLst>
                                          <p:attrName>style.visibility</p:attrName>
                                        </p:attrNameLst>
                                      </p:cBhvr>
                                      <p:to>
                                        <p:strVal val="visible"/>
                                      </p:to>
                                    </p:set>
                                    <p:animEffect transition="in" filter="fade">
                                      <p:cBhvr>
                                        <p:cTn id="35" dur="1000"/>
                                        <p:tgtEl>
                                          <p:spTgt spid="2064"/>
                                        </p:tgtEl>
                                      </p:cBhvr>
                                    </p:animEffect>
                                  </p:childTnLst>
                                </p:cTn>
                              </p:par>
                              <p:par>
                                <p:cTn id="36" presetID="10" presetClass="entr" presetSubtype="0" fill="hold" nodeType="withEffect">
                                  <p:stCondLst>
                                    <p:cond delay="0"/>
                                  </p:stCondLst>
                                  <p:childTnLst>
                                    <p:set>
                                      <p:cBhvr>
                                        <p:cTn id="37" dur="1" fill="hold">
                                          <p:stCondLst>
                                            <p:cond delay="0"/>
                                          </p:stCondLst>
                                        </p:cTn>
                                        <p:tgtEl>
                                          <p:spTgt spid="2062"/>
                                        </p:tgtEl>
                                        <p:attrNameLst>
                                          <p:attrName>style.visibility</p:attrName>
                                        </p:attrNameLst>
                                      </p:cBhvr>
                                      <p:to>
                                        <p:strVal val="visible"/>
                                      </p:to>
                                    </p:set>
                                    <p:animEffect transition="in" filter="fade">
                                      <p:cBhvr>
                                        <p:cTn id="38" dur="10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22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Electrical Energy Transfer (pg 62)</a:t>
            </a:r>
            <a:endParaRPr sz="3400">
              <a:latin typeface="Century Gothic"/>
              <a:ea typeface="Century Gothic"/>
              <a:cs typeface="Century Gothic"/>
              <a:sym typeface="Century Gothic"/>
            </a:endParaRPr>
          </a:p>
        </p:txBody>
      </p:sp>
      <p:sp>
        <p:nvSpPr>
          <p:cNvPr id="2070" name="Google Shape;2070;p228"/>
          <p:cNvSpPr txBox="1">
            <a:spLocks noGrp="1"/>
          </p:cNvSpPr>
          <p:nvPr>
            <p:ph type="body" idx="1"/>
          </p:nvPr>
        </p:nvSpPr>
        <p:spPr>
          <a:xfrm>
            <a:off x="80013" y="2958075"/>
            <a:ext cx="8984100" cy="349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When a ___________ moves round a circuit, it does ________ against the ________________of the circuit. This means that appliances (such as battery operated fans) transfer _______________ when a current flows. </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A fan transfers energy from the _______________ energy store of the battery to the _______________ energy store of the motor in the fan.</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2071" name="Google Shape;2071;p228"/>
          <p:cNvPicPr preferRelativeResize="0"/>
          <p:nvPr/>
        </p:nvPicPr>
        <p:blipFill>
          <a:blip r:embed="rId3">
            <a:alphaModFix/>
          </a:blip>
          <a:stretch>
            <a:fillRect/>
          </a:stretch>
        </p:blipFill>
        <p:spPr>
          <a:xfrm>
            <a:off x="1157350" y="1493600"/>
            <a:ext cx="6829425" cy="1076325"/>
          </a:xfrm>
          <a:prstGeom prst="rect">
            <a:avLst/>
          </a:prstGeom>
          <a:noFill/>
          <a:ln>
            <a:noFill/>
          </a:ln>
        </p:spPr>
      </p:pic>
      <p:sp>
        <p:nvSpPr>
          <p:cNvPr id="2072" name="Google Shape;2072;p228"/>
          <p:cNvSpPr txBox="1">
            <a:spLocks noGrp="1"/>
          </p:cNvSpPr>
          <p:nvPr>
            <p:ph type="body" idx="1"/>
          </p:nvPr>
        </p:nvSpPr>
        <p:spPr>
          <a:xfrm>
            <a:off x="159750" y="814738"/>
            <a:ext cx="8824500" cy="61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energy transfer diagram for the fan</a:t>
            </a:r>
            <a:endParaRPr>
              <a:latin typeface="Century Gothic"/>
              <a:ea typeface="Century Gothic"/>
              <a:cs typeface="Century Gothic"/>
              <a:sym typeface="Century Gothic"/>
            </a:endParaRPr>
          </a:p>
        </p:txBody>
      </p:sp>
      <p:sp>
        <p:nvSpPr>
          <p:cNvPr id="2073" name="Google Shape;2073;p228"/>
          <p:cNvSpPr txBox="1"/>
          <p:nvPr/>
        </p:nvSpPr>
        <p:spPr>
          <a:xfrm>
            <a:off x="1612100" y="3025875"/>
            <a:ext cx="17205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charge</a:t>
            </a:r>
            <a:endParaRPr sz="2400" b="1">
              <a:solidFill>
                <a:srgbClr val="FFFFFF"/>
              </a:solidFill>
              <a:latin typeface="Century Gothic"/>
              <a:ea typeface="Century Gothic"/>
              <a:cs typeface="Century Gothic"/>
              <a:sym typeface="Century Gothic"/>
            </a:endParaRPr>
          </a:p>
        </p:txBody>
      </p:sp>
      <p:sp>
        <p:nvSpPr>
          <p:cNvPr id="2074" name="Google Shape;2074;p228"/>
          <p:cNvSpPr txBox="1"/>
          <p:nvPr/>
        </p:nvSpPr>
        <p:spPr>
          <a:xfrm>
            <a:off x="240750" y="3480000"/>
            <a:ext cx="11697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work</a:t>
            </a:r>
            <a:endParaRPr sz="2400" b="1">
              <a:solidFill>
                <a:srgbClr val="FFFFFF"/>
              </a:solidFill>
              <a:latin typeface="Century Gothic"/>
              <a:ea typeface="Century Gothic"/>
              <a:cs typeface="Century Gothic"/>
              <a:sym typeface="Century Gothic"/>
            </a:endParaRPr>
          </a:p>
        </p:txBody>
      </p:sp>
      <p:sp>
        <p:nvSpPr>
          <p:cNvPr id="2075" name="Google Shape;2075;p228"/>
          <p:cNvSpPr txBox="1"/>
          <p:nvPr/>
        </p:nvSpPr>
        <p:spPr>
          <a:xfrm>
            <a:off x="3543725" y="3479950"/>
            <a:ext cx="24690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resistance</a:t>
            </a:r>
            <a:endParaRPr sz="2400" b="1">
              <a:solidFill>
                <a:srgbClr val="FFFFFF"/>
              </a:solidFill>
              <a:latin typeface="Century Gothic"/>
              <a:ea typeface="Century Gothic"/>
              <a:cs typeface="Century Gothic"/>
              <a:sym typeface="Century Gothic"/>
            </a:endParaRPr>
          </a:p>
        </p:txBody>
      </p:sp>
      <p:sp>
        <p:nvSpPr>
          <p:cNvPr id="2076" name="Google Shape;2076;p228"/>
          <p:cNvSpPr txBox="1"/>
          <p:nvPr/>
        </p:nvSpPr>
        <p:spPr>
          <a:xfrm>
            <a:off x="2819350" y="4298363"/>
            <a:ext cx="17205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energy</a:t>
            </a:r>
            <a:endParaRPr sz="2400" b="1">
              <a:solidFill>
                <a:srgbClr val="FFFFFF"/>
              </a:solidFill>
              <a:latin typeface="Century Gothic"/>
              <a:ea typeface="Century Gothic"/>
              <a:cs typeface="Century Gothic"/>
              <a:sym typeface="Century Gothic"/>
            </a:endParaRPr>
          </a:p>
        </p:txBody>
      </p:sp>
      <p:sp>
        <p:nvSpPr>
          <p:cNvPr id="2077" name="Google Shape;2077;p228"/>
          <p:cNvSpPr txBox="1"/>
          <p:nvPr/>
        </p:nvSpPr>
        <p:spPr>
          <a:xfrm>
            <a:off x="5303700" y="4993625"/>
            <a:ext cx="23295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chemical</a:t>
            </a:r>
            <a:endParaRPr sz="2400" b="1">
              <a:solidFill>
                <a:srgbClr val="FFFFFF"/>
              </a:solidFill>
              <a:latin typeface="Century Gothic"/>
              <a:ea typeface="Century Gothic"/>
              <a:cs typeface="Century Gothic"/>
              <a:sym typeface="Century Gothic"/>
            </a:endParaRPr>
          </a:p>
        </p:txBody>
      </p:sp>
      <p:sp>
        <p:nvSpPr>
          <p:cNvPr id="2078" name="Google Shape;2078;p228"/>
          <p:cNvSpPr txBox="1"/>
          <p:nvPr/>
        </p:nvSpPr>
        <p:spPr>
          <a:xfrm>
            <a:off x="4743075" y="5470125"/>
            <a:ext cx="18369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kinetic</a:t>
            </a:r>
            <a:endParaRPr sz="2400" b="1">
              <a:solidFill>
                <a:srgbClr val="FFFFFF"/>
              </a:solidFill>
              <a:latin typeface="Century Gothic"/>
              <a:ea typeface="Century Gothic"/>
              <a:cs typeface="Century Gothic"/>
              <a:sym typeface="Century Gothic"/>
            </a:endParaRPr>
          </a:p>
        </p:txBody>
      </p:sp>
      <p:sp>
        <p:nvSpPr>
          <p:cNvPr id="2079" name="Google Shape;2079;p228"/>
          <p:cNvSpPr txBox="1"/>
          <p:nvPr/>
        </p:nvSpPr>
        <p:spPr>
          <a:xfrm>
            <a:off x="1157350" y="1587625"/>
            <a:ext cx="23295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chemical</a:t>
            </a:r>
            <a:endParaRPr sz="2400" b="1">
              <a:solidFill>
                <a:srgbClr val="FFFFFF"/>
              </a:solidFill>
              <a:latin typeface="Century Gothic"/>
              <a:ea typeface="Century Gothic"/>
              <a:cs typeface="Century Gothic"/>
              <a:sym typeface="Century Gothic"/>
            </a:endParaRPr>
          </a:p>
        </p:txBody>
      </p:sp>
      <p:sp>
        <p:nvSpPr>
          <p:cNvPr id="2080" name="Google Shape;2080;p228"/>
          <p:cNvSpPr txBox="1"/>
          <p:nvPr/>
        </p:nvSpPr>
        <p:spPr>
          <a:xfrm>
            <a:off x="5853000" y="1587625"/>
            <a:ext cx="1836900" cy="3462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kinetic</a:t>
            </a:r>
            <a:endParaRPr sz="24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3"/>
                                        </p:tgtEl>
                                        <p:attrNameLst>
                                          <p:attrName>style.visibility</p:attrName>
                                        </p:attrNameLst>
                                      </p:cBhvr>
                                      <p:to>
                                        <p:strVal val="visible"/>
                                      </p:to>
                                    </p:set>
                                    <p:animEffect transition="in" filter="fade">
                                      <p:cBhvr>
                                        <p:cTn id="7" dur="1000"/>
                                        <p:tgtEl>
                                          <p:spTgt spid="20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4"/>
                                        </p:tgtEl>
                                        <p:attrNameLst>
                                          <p:attrName>style.visibility</p:attrName>
                                        </p:attrNameLst>
                                      </p:cBhvr>
                                      <p:to>
                                        <p:strVal val="visible"/>
                                      </p:to>
                                    </p:set>
                                    <p:animEffect transition="in" filter="fade">
                                      <p:cBhvr>
                                        <p:cTn id="12" dur="1000"/>
                                        <p:tgtEl>
                                          <p:spTgt spid="2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75"/>
                                        </p:tgtEl>
                                        <p:attrNameLst>
                                          <p:attrName>style.visibility</p:attrName>
                                        </p:attrNameLst>
                                      </p:cBhvr>
                                      <p:to>
                                        <p:strVal val="visible"/>
                                      </p:to>
                                    </p:set>
                                    <p:animEffect transition="in" filter="fade">
                                      <p:cBhvr>
                                        <p:cTn id="17" dur="1000"/>
                                        <p:tgtEl>
                                          <p:spTgt spid="20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76"/>
                                        </p:tgtEl>
                                        <p:attrNameLst>
                                          <p:attrName>style.visibility</p:attrName>
                                        </p:attrNameLst>
                                      </p:cBhvr>
                                      <p:to>
                                        <p:strVal val="visible"/>
                                      </p:to>
                                    </p:set>
                                    <p:animEffect transition="in" filter="fade">
                                      <p:cBhvr>
                                        <p:cTn id="22" dur="1000"/>
                                        <p:tgtEl>
                                          <p:spTgt spid="20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77"/>
                                        </p:tgtEl>
                                        <p:attrNameLst>
                                          <p:attrName>style.visibility</p:attrName>
                                        </p:attrNameLst>
                                      </p:cBhvr>
                                      <p:to>
                                        <p:strVal val="visible"/>
                                      </p:to>
                                    </p:set>
                                    <p:animEffect transition="in" filter="fade">
                                      <p:cBhvr>
                                        <p:cTn id="27" dur="1000"/>
                                        <p:tgtEl>
                                          <p:spTgt spid="20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78"/>
                                        </p:tgtEl>
                                        <p:attrNameLst>
                                          <p:attrName>style.visibility</p:attrName>
                                        </p:attrNameLst>
                                      </p:cBhvr>
                                      <p:to>
                                        <p:strVal val="visible"/>
                                      </p:to>
                                    </p:set>
                                    <p:animEffect transition="in" filter="fade">
                                      <p:cBhvr>
                                        <p:cTn id="32" dur="1000"/>
                                        <p:tgtEl>
                                          <p:spTgt spid="2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sp>
        <p:nvSpPr>
          <p:cNvPr id="2085" name="Google Shape;2085;p22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700">
                <a:latin typeface="Century Gothic"/>
                <a:ea typeface="Century Gothic"/>
                <a:cs typeface="Century Gothic"/>
                <a:sym typeface="Century Gothic"/>
              </a:rPr>
              <a:t>Energy, Charge Flow and Potential Difference (pg 63)</a:t>
            </a:r>
            <a:endParaRPr sz="2800">
              <a:latin typeface="Century Gothic"/>
              <a:ea typeface="Century Gothic"/>
              <a:cs typeface="Century Gothic"/>
              <a:sym typeface="Century Gothic"/>
            </a:endParaRPr>
          </a:p>
        </p:txBody>
      </p:sp>
      <p:sp>
        <p:nvSpPr>
          <p:cNvPr id="2086" name="Google Shape;2086;p229"/>
          <p:cNvSpPr txBox="1">
            <a:spLocks noGrp="1"/>
          </p:cNvSpPr>
          <p:nvPr>
            <p:ph type="body" idx="1"/>
          </p:nvPr>
        </p:nvSpPr>
        <p:spPr>
          <a:xfrm>
            <a:off x="451500" y="1145663"/>
            <a:ext cx="8241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Energy Transferred = charge flow x potential difference</a:t>
            </a:r>
            <a:endParaRPr sz="3000">
              <a:solidFill>
                <a:srgbClr val="FFFFFF"/>
              </a:solidFill>
              <a:latin typeface="Oswald"/>
              <a:ea typeface="Oswald"/>
              <a:cs typeface="Oswald"/>
              <a:sym typeface="Oswald"/>
            </a:endParaRPr>
          </a:p>
        </p:txBody>
      </p:sp>
      <p:sp>
        <p:nvSpPr>
          <p:cNvPr id="2087" name="Google Shape;2087;p229"/>
          <p:cNvSpPr txBox="1">
            <a:spLocks noGrp="1"/>
          </p:cNvSpPr>
          <p:nvPr>
            <p:ph type="body" idx="1"/>
          </p:nvPr>
        </p:nvSpPr>
        <p:spPr>
          <a:xfrm>
            <a:off x="3409950" y="22913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 = QV</a:t>
            </a:r>
            <a:endParaRPr sz="3000">
              <a:solidFill>
                <a:srgbClr val="FFFFFF"/>
              </a:solidFill>
              <a:latin typeface="Oswald"/>
              <a:ea typeface="Oswald"/>
              <a:cs typeface="Oswald"/>
              <a:sym typeface="Oswald"/>
            </a:endParaRPr>
          </a:p>
        </p:txBody>
      </p:sp>
      <p:pic>
        <p:nvPicPr>
          <p:cNvPr id="2088" name="Google Shape;2088;p229"/>
          <p:cNvPicPr preferRelativeResize="0"/>
          <p:nvPr/>
        </p:nvPicPr>
        <p:blipFill rotWithShape="1">
          <a:blip r:embed="rId3">
            <a:alphaModFix/>
          </a:blip>
          <a:srcRect l="9947" r="7427" b="19704"/>
          <a:stretch/>
        </p:blipFill>
        <p:spPr>
          <a:xfrm>
            <a:off x="6203325" y="3616950"/>
            <a:ext cx="2940675" cy="2579950"/>
          </a:xfrm>
          <a:prstGeom prst="rect">
            <a:avLst/>
          </a:prstGeom>
          <a:noFill/>
          <a:ln>
            <a:noFill/>
          </a:ln>
        </p:spPr>
      </p:pic>
      <p:sp>
        <p:nvSpPr>
          <p:cNvPr id="2089" name="Google Shape;2089;p229"/>
          <p:cNvSpPr txBox="1">
            <a:spLocks noGrp="1"/>
          </p:cNvSpPr>
          <p:nvPr>
            <p:ph type="body" idx="1"/>
          </p:nvPr>
        </p:nvSpPr>
        <p:spPr>
          <a:xfrm>
            <a:off x="7206832" y="4567807"/>
            <a:ext cx="907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endParaRPr sz="3000">
              <a:solidFill>
                <a:srgbClr val="FFFFFF"/>
              </a:solidFill>
              <a:latin typeface="Oswald"/>
              <a:ea typeface="Oswald"/>
              <a:cs typeface="Oswald"/>
              <a:sym typeface="Oswald"/>
            </a:endParaRPr>
          </a:p>
        </p:txBody>
      </p:sp>
      <p:sp>
        <p:nvSpPr>
          <p:cNvPr id="2090" name="Google Shape;2090;p229"/>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Q</a:t>
            </a:r>
            <a:endParaRPr sz="3000">
              <a:solidFill>
                <a:srgbClr val="FFFFFF"/>
              </a:solidFill>
              <a:latin typeface="Oswald"/>
              <a:ea typeface="Oswald"/>
              <a:cs typeface="Oswald"/>
              <a:sym typeface="Oswald"/>
            </a:endParaRPr>
          </a:p>
        </p:txBody>
      </p:sp>
      <p:sp>
        <p:nvSpPr>
          <p:cNvPr id="2091" name="Google Shape;2091;p229"/>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V</a:t>
            </a:r>
            <a:endParaRPr sz="3000">
              <a:solidFill>
                <a:srgbClr val="FFFFFF"/>
              </a:solidFill>
              <a:latin typeface="Oswald"/>
              <a:ea typeface="Oswald"/>
              <a:cs typeface="Oswald"/>
              <a:sym typeface="Oswald"/>
            </a:endParaRPr>
          </a:p>
        </p:txBody>
      </p:sp>
      <p:pic>
        <p:nvPicPr>
          <p:cNvPr id="2092" name="Google Shape;2092;p229"/>
          <p:cNvPicPr preferRelativeResize="0"/>
          <p:nvPr/>
        </p:nvPicPr>
        <p:blipFill rotWithShape="1">
          <a:blip r:embed="rId4">
            <a:alphaModFix/>
          </a:blip>
          <a:srcRect b="20095"/>
          <a:stretch/>
        </p:blipFill>
        <p:spPr>
          <a:xfrm>
            <a:off x="148000" y="3808450"/>
            <a:ext cx="6069376" cy="2304700"/>
          </a:xfrm>
          <a:prstGeom prst="rect">
            <a:avLst/>
          </a:prstGeom>
          <a:noFill/>
          <a:ln>
            <a:noFill/>
          </a:ln>
        </p:spPr>
      </p:pic>
      <p:sp>
        <p:nvSpPr>
          <p:cNvPr id="2093" name="Google Shape;2093;p229"/>
          <p:cNvSpPr txBox="1"/>
          <p:nvPr/>
        </p:nvSpPr>
        <p:spPr>
          <a:xfrm>
            <a:off x="255325" y="4394787"/>
            <a:ext cx="2029500" cy="598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100">
                <a:solidFill>
                  <a:schemeClr val="dk1"/>
                </a:solidFill>
                <a:latin typeface="Oswald"/>
                <a:ea typeface="Oswald"/>
                <a:cs typeface="Oswald"/>
                <a:sym typeface="Oswald"/>
              </a:rPr>
              <a:t>Energy</a:t>
            </a:r>
            <a:endParaRPr sz="2100">
              <a:latin typeface="Oswald"/>
              <a:ea typeface="Oswald"/>
              <a:cs typeface="Oswald"/>
              <a:sym typeface="Oswald"/>
            </a:endParaRPr>
          </a:p>
        </p:txBody>
      </p:sp>
      <p:sp>
        <p:nvSpPr>
          <p:cNvPr id="2094" name="Google Shape;2094;p229"/>
          <p:cNvSpPr txBox="1"/>
          <p:nvPr/>
        </p:nvSpPr>
        <p:spPr>
          <a:xfrm>
            <a:off x="2408300" y="44634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E</a:t>
            </a:r>
            <a:endParaRPr sz="2400">
              <a:solidFill>
                <a:srgbClr val="FFFFFF"/>
              </a:solidFill>
              <a:latin typeface="Oswald"/>
              <a:ea typeface="Oswald"/>
              <a:cs typeface="Oswald"/>
              <a:sym typeface="Oswald"/>
            </a:endParaRPr>
          </a:p>
        </p:txBody>
      </p:sp>
      <p:sp>
        <p:nvSpPr>
          <p:cNvPr id="2095" name="Google Shape;2095;p229"/>
          <p:cNvSpPr txBox="1"/>
          <p:nvPr/>
        </p:nvSpPr>
        <p:spPr>
          <a:xfrm>
            <a:off x="5483175" y="44633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J</a:t>
            </a:r>
            <a:endParaRPr sz="2900">
              <a:solidFill>
                <a:srgbClr val="FFFFFF"/>
              </a:solidFill>
              <a:latin typeface="Oswald"/>
              <a:ea typeface="Oswald"/>
              <a:cs typeface="Oswald"/>
              <a:sym typeface="Oswald"/>
            </a:endParaRPr>
          </a:p>
        </p:txBody>
      </p:sp>
      <p:sp>
        <p:nvSpPr>
          <p:cNvPr id="2096" name="Google Shape;2096;p229"/>
          <p:cNvSpPr txBox="1"/>
          <p:nvPr/>
        </p:nvSpPr>
        <p:spPr>
          <a:xfrm>
            <a:off x="3223188" y="44633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joules</a:t>
            </a:r>
            <a:endParaRPr sz="2700">
              <a:solidFill>
                <a:srgbClr val="FFFFFF"/>
              </a:solidFill>
              <a:latin typeface="Oswald"/>
              <a:ea typeface="Oswald"/>
              <a:cs typeface="Oswald"/>
              <a:sym typeface="Oswald"/>
            </a:endParaRPr>
          </a:p>
        </p:txBody>
      </p:sp>
      <p:sp>
        <p:nvSpPr>
          <p:cNvPr id="2097" name="Google Shape;2097;p229"/>
          <p:cNvSpPr txBox="1"/>
          <p:nvPr/>
        </p:nvSpPr>
        <p:spPr>
          <a:xfrm>
            <a:off x="224200" y="49512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Charge flow</a:t>
            </a:r>
            <a:endParaRPr sz="3000">
              <a:latin typeface="Oswald"/>
              <a:ea typeface="Oswald"/>
              <a:cs typeface="Oswald"/>
              <a:sym typeface="Oswald"/>
            </a:endParaRPr>
          </a:p>
        </p:txBody>
      </p:sp>
      <p:sp>
        <p:nvSpPr>
          <p:cNvPr id="2098" name="Google Shape;2098;p229"/>
          <p:cNvSpPr txBox="1"/>
          <p:nvPr/>
        </p:nvSpPr>
        <p:spPr>
          <a:xfrm>
            <a:off x="2408300" y="50215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Q</a:t>
            </a:r>
            <a:endParaRPr sz="2400">
              <a:solidFill>
                <a:srgbClr val="FFFFFF"/>
              </a:solidFill>
              <a:latin typeface="Oswald"/>
              <a:ea typeface="Oswald"/>
              <a:cs typeface="Oswald"/>
              <a:sym typeface="Oswald"/>
            </a:endParaRPr>
          </a:p>
        </p:txBody>
      </p:sp>
      <p:sp>
        <p:nvSpPr>
          <p:cNvPr id="2099" name="Google Shape;2099;p229"/>
          <p:cNvSpPr txBox="1"/>
          <p:nvPr/>
        </p:nvSpPr>
        <p:spPr>
          <a:xfrm>
            <a:off x="3226000" y="50214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coulombs</a:t>
            </a:r>
            <a:endParaRPr sz="2700">
              <a:solidFill>
                <a:srgbClr val="FFFFFF"/>
              </a:solidFill>
              <a:latin typeface="Oswald"/>
              <a:ea typeface="Oswald"/>
              <a:cs typeface="Oswald"/>
              <a:sym typeface="Oswald"/>
            </a:endParaRPr>
          </a:p>
        </p:txBody>
      </p:sp>
      <p:sp>
        <p:nvSpPr>
          <p:cNvPr id="2100" name="Google Shape;2100;p229"/>
          <p:cNvSpPr txBox="1"/>
          <p:nvPr/>
        </p:nvSpPr>
        <p:spPr>
          <a:xfrm>
            <a:off x="5467348" y="50214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C</a:t>
            </a:r>
            <a:endParaRPr sz="2900">
              <a:solidFill>
                <a:srgbClr val="FFFFFF"/>
              </a:solidFill>
              <a:latin typeface="Oswald"/>
              <a:ea typeface="Oswald"/>
              <a:cs typeface="Oswald"/>
              <a:sym typeface="Oswald"/>
            </a:endParaRPr>
          </a:p>
        </p:txBody>
      </p:sp>
      <p:sp>
        <p:nvSpPr>
          <p:cNvPr id="2101" name="Google Shape;2101;p229"/>
          <p:cNvSpPr txBox="1"/>
          <p:nvPr/>
        </p:nvSpPr>
        <p:spPr>
          <a:xfrm>
            <a:off x="224200" y="55501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a:latin typeface="Oswald"/>
                <a:ea typeface="Oswald"/>
                <a:cs typeface="Oswald"/>
                <a:sym typeface="Oswald"/>
              </a:rPr>
              <a:t>Potential difference</a:t>
            </a:r>
            <a:endParaRPr sz="2100">
              <a:latin typeface="Oswald"/>
              <a:ea typeface="Oswald"/>
              <a:cs typeface="Oswald"/>
              <a:sym typeface="Oswald"/>
            </a:endParaRPr>
          </a:p>
        </p:txBody>
      </p:sp>
      <p:sp>
        <p:nvSpPr>
          <p:cNvPr id="2102" name="Google Shape;2102;p229"/>
          <p:cNvSpPr txBox="1"/>
          <p:nvPr/>
        </p:nvSpPr>
        <p:spPr>
          <a:xfrm>
            <a:off x="2408300" y="55795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V</a:t>
            </a:r>
            <a:endParaRPr sz="2400">
              <a:solidFill>
                <a:srgbClr val="FFFFFF"/>
              </a:solidFill>
              <a:latin typeface="Oswald"/>
              <a:ea typeface="Oswald"/>
              <a:cs typeface="Oswald"/>
              <a:sym typeface="Oswald"/>
            </a:endParaRPr>
          </a:p>
        </p:txBody>
      </p:sp>
      <p:sp>
        <p:nvSpPr>
          <p:cNvPr id="2103" name="Google Shape;2103;p229"/>
          <p:cNvSpPr txBox="1"/>
          <p:nvPr/>
        </p:nvSpPr>
        <p:spPr>
          <a:xfrm>
            <a:off x="3223200" y="55796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100">
                <a:solidFill>
                  <a:srgbClr val="FFFFFF"/>
                </a:solidFill>
                <a:latin typeface="Oswald"/>
                <a:ea typeface="Oswald"/>
                <a:cs typeface="Oswald"/>
                <a:sym typeface="Oswald"/>
              </a:rPr>
              <a:t>volts</a:t>
            </a:r>
            <a:endParaRPr sz="3100">
              <a:solidFill>
                <a:srgbClr val="FFFFFF"/>
              </a:solidFill>
              <a:latin typeface="Oswald"/>
              <a:ea typeface="Oswald"/>
              <a:cs typeface="Oswald"/>
              <a:sym typeface="Oswald"/>
            </a:endParaRPr>
          </a:p>
        </p:txBody>
      </p:sp>
      <p:sp>
        <p:nvSpPr>
          <p:cNvPr id="2104" name="Google Shape;2104;p229"/>
          <p:cNvSpPr txBox="1"/>
          <p:nvPr/>
        </p:nvSpPr>
        <p:spPr>
          <a:xfrm>
            <a:off x="5483198" y="55796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V</a:t>
            </a:r>
            <a:endParaRPr sz="27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7"/>
                                        </p:tgtEl>
                                        <p:attrNameLst>
                                          <p:attrName>style.visibility</p:attrName>
                                        </p:attrNameLst>
                                      </p:cBhvr>
                                      <p:to>
                                        <p:strVal val="visible"/>
                                      </p:to>
                                    </p:set>
                                    <p:animEffect transition="in" filter="fade">
                                      <p:cBhvr>
                                        <p:cTn id="7" dur="1000"/>
                                        <p:tgtEl>
                                          <p:spTgt spid="20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9"/>
                                        </p:tgtEl>
                                        <p:attrNameLst>
                                          <p:attrName>style.visibility</p:attrName>
                                        </p:attrNameLst>
                                      </p:cBhvr>
                                      <p:to>
                                        <p:strVal val="visible"/>
                                      </p:to>
                                    </p:set>
                                    <p:animEffect transition="in" filter="fade">
                                      <p:cBhvr>
                                        <p:cTn id="12" dur="1000"/>
                                        <p:tgtEl>
                                          <p:spTgt spid="20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90"/>
                                        </p:tgtEl>
                                        <p:attrNameLst>
                                          <p:attrName>style.visibility</p:attrName>
                                        </p:attrNameLst>
                                      </p:cBhvr>
                                      <p:to>
                                        <p:strVal val="visible"/>
                                      </p:to>
                                    </p:set>
                                    <p:animEffect transition="in" filter="fade">
                                      <p:cBhvr>
                                        <p:cTn id="17" dur="1000"/>
                                        <p:tgtEl>
                                          <p:spTgt spid="20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91"/>
                                        </p:tgtEl>
                                        <p:attrNameLst>
                                          <p:attrName>style.visibility</p:attrName>
                                        </p:attrNameLst>
                                      </p:cBhvr>
                                      <p:to>
                                        <p:strVal val="visible"/>
                                      </p:to>
                                    </p:set>
                                    <p:animEffect transition="in" filter="fade">
                                      <p:cBhvr>
                                        <p:cTn id="22" dur="1000"/>
                                        <p:tgtEl>
                                          <p:spTgt spid="209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94"/>
                                        </p:tgtEl>
                                        <p:attrNameLst>
                                          <p:attrName>style.visibility</p:attrName>
                                        </p:attrNameLst>
                                      </p:cBhvr>
                                      <p:to>
                                        <p:strVal val="visible"/>
                                      </p:to>
                                    </p:set>
                                    <p:animEffect transition="in" filter="fade">
                                      <p:cBhvr>
                                        <p:cTn id="27" dur="1000"/>
                                        <p:tgtEl>
                                          <p:spTgt spid="20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96"/>
                                        </p:tgtEl>
                                        <p:attrNameLst>
                                          <p:attrName>style.visibility</p:attrName>
                                        </p:attrNameLst>
                                      </p:cBhvr>
                                      <p:to>
                                        <p:strVal val="visible"/>
                                      </p:to>
                                    </p:set>
                                    <p:animEffect transition="in" filter="fade">
                                      <p:cBhvr>
                                        <p:cTn id="32" dur="1000"/>
                                        <p:tgtEl>
                                          <p:spTgt spid="20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95"/>
                                        </p:tgtEl>
                                        <p:attrNameLst>
                                          <p:attrName>style.visibility</p:attrName>
                                        </p:attrNameLst>
                                      </p:cBhvr>
                                      <p:to>
                                        <p:strVal val="visible"/>
                                      </p:to>
                                    </p:set>
                                    <p:animEffect transition="in" filter="fade">
                                      <p:cBhvr>
                                        <p:cTn id="37" dur="1000"/>
                                        <p:tgtEl>
                                          <p:spTgt spid="209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98"/>
                                        </p:tgtEl>
                                        <p:attrNameLst>
                                          <p:attrName>style.visibility</p:attrName>
                                        </p:attrNameLst>
                                      </p:cBhvr>
                                      <p:to>
                                        <p:strVal val="visible"/>
                                      </p:to>
                                    </p:set>
                                    <p:animEffect transition="in" filter="fade">
                                      <p:cBhvr>
                                        <p:cTn id="42" dur="1000"/>
                                        <p:tgtEl>
                                          <p:spTgt spid="209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99"/>
                                        </p:tgtEl>
                                        <p:attrNameLst>
                                          <p:attrName>style.visibility</p:attrName>
                                        </p:attrNameLst>
                                      </p:cBhvr>
                                      <p:to>
                                        <p:strVal val="visible"/>
                                      </p:to>
                                    </p:set>
                                    <p:animEffect transition="in" filter="fade">
                                      <p:cBhvr>
                                        <p:cTn id="47" dur="1000"/>
                                        <p:tgtEl>
                                          <p:spTgt spid="209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00"/>
                                        </p:tgtEl>
                                        <p:attrNameLst>
                                          <p:attrName>style.visibility</p:attrName>
                                        </p:attrNameLst>
                                      </p:cBhvr>
                                      <p:to>
                                        <p:strVal val="visible"/>
                                      </p:to>
                                    </p:set>
                                    <p:animEffect transition="in" filter="fade">
                                      <p:cBhvr>
                                        <p:cTn id="52" dur="1000"/>
                                        <p:tgtEl>
                                          <p:spTgt spid="210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02"/>
                                        </p:tgtEl>
                                        <p:attrNameLst>
                                          <p:attrName>style.visibility</p:attrName>
                                        </p:attrNameLst>
                                      </p:cBhvr>
                                      <p:to>
                                        <p:strVal val="visible"/>
                                      </p:to>
                                    </p:set>
                                    <p:animEffect transition="in" filter="fade">
                                      <p:cBhvr>
                                        <p:cTn id="57" dur="1000"/>
                                        <p:tgtEl>
                                          <p:spTgt spid="210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03"/>
                                        </p:tgtEl>
                                        <p:attrNameLst>
                                          <p:attrName>style.visibility</p:attrName>
                                        </p:attrNameLst>
                                      </p:cBhvr>
                                      <p:to>
                                        <p:strVal val="visible"/>
                                      </p:to>
                                    </p:set>
                                    <p:animEffect transition="in" filter="fade">
                                      <p:cBhvr>
                                        <p:cTn id="62" dur="1000"/>
                                        <p:tgtEl>
                                          <p:spTgt spid="210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04"/>
                                        </p:tgtEl>
                                        <p:attrNameLst>
                                          <p:attrName>style.visibility</p:attrName>
                                        </p:attrNameLst>
                                      </p:cBhvr>
                                      <p:to>
                                        <p:strVal val="visible"/>
                                      </p:to>
                                    </p:set>
                                    <p:animEffect transition="in" filter="fade">
                                      <p:cBhvr>
                                        <p:cTn id="67" dur="1000"/>
                                        <p:tgtEl>
                                          <p:spTgt spid="2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108"/>
        <p:cNvGrpSpPr/>
        <p:nvPr/>
      </p:nvGrpSpPr>
      <p:grpSpPr>
        <a:xfrm>
          <a:off x="0" y="0"/>
          <a:ext cx="0" cy="0"/>
          <a:chOff x="0" y="0"/>
          <a:chExt cx="0" cy="0"/>
        </a:xfrm>
      </p:grpSpPr>
      <p:sp>
        <p:nvSpPr>
          <p:cNvPr id="2109" name="Google Shape;2109;p23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Energy, Charge Flow and Potential Difference (pg 63)</a:t>
            </a:r>
            <a:endParaRPr sz="3100">
              <a:latin typeface="Century Gothic"/>
              <a:ea typeface="Century Gothic"/>
              <a:cs typeface="Century Gothic"/>
              <a:sym typeface="Century Gothic"/>
            </a:endParaRPr>
          </a:p>
        </p:txBody>
      </p:sp>
      <p:sp>
        <p:nvSpPr>
          <p:cNvPr id="2110" name="Google Shape;2110;p23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2111" name="Google Shape;2111;p230"/>
          <p:cNvGrpSpPr/>
          <p:nvPr/>
        </p:nvGrpSpPr>
        <p:grpSpPr>
          <a:xfrm>
            <a:off x="2528637" y="1683250"/>
            <a:ext cx="4086750" cy="885900"/>
            <a:chOff x="2679712" y="3146150"/>
            <a:chExt cx="4086750" cy="885900"/>
          </a:xfrm>
        </p:grpSpPr>
        <p:pic>
          <p:nvPicPr>
            <p:cNvPr id="2112" name="Google Shape;2112;p230"/>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113" name="Google Shape;2113;p230"/>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latin typeface="Oswald"/>
                  <a:ea typeface="Oswald"/>
                  <a:cs typeface="Oswald"/>
                  <a:sym typeface="Oswald"/>
                </a:rPr>
                <a:t>kilovolts</a:t>
              </a:r>
              <a:endParaRPr sz="2900">
                <a:latin typeface="Oswald"/>
                <a:ea typeface="Oswald"/>
                <a:cs typeface="Oswald"/>
                <a:sym typeface="Oswald"/>
              </a:endParaRPr>
            </a:p>
          </p:txBody>
        </p:sp>
        <p:sp>
          <p:nvSpPr>
            <p:cNvPr id="2114" name="Google Shape;2114;p230"/>
            <p:cNvSpPr/>
            <p:nvPr/>
          </p:nvSpPr>
          <p:spPr>
            <a:xfrm>
              <a:off x="5240062" y="3146150"/>
              <a:ext cx="1526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volts</a:t>
              </a:r>
              <a:endParaRPr sz="3000">
                <a:latin typeface="Oswald"/>
                <a:ea typeface="Oswald"/>
                <a:cs typeface="Oswald"/>
                <a:sym typeface="Oswald"/>
              </a:endParaRPr>
            </a:p>
          </p:txBody>
        </p:sp>
      </p:grpSp>
      <p:grpSp>
        <p:nvGrpSpPr>
          <p:cNvPr id="2115" name="Google Shape;2115;p230"/>
          <p:cNvGrpSpPr/>
          <p:nvPr/>
        </p:nvGrpSpPr>
        <p:grpSpPr>
          <a:xfrm>
            <a:off x="2239914" y="2858000"/>
            <a:ext cx="4664172" cy="885900"/>
            <a:chOff x="2077326" y="2986050"/>
            <a:chExt cx="4664172" cy="885900"/>
          </a:xfrm>
        </p:grpSpPr>
        <p:grpSp>
          <p:nvGrpSpPr>
            <p:cNvPr id="2116" name="Google Shape;2116;p230"/>
            <p:cNvGrpSpPr/>
            <p:nvPr/>
          </p:nvGrpSpPr>
          <p:grpSpPr>
            <a:xfrm>
              <a:off x="2077326" y="2986050"/>
              <a:ext cx="4664172" cy="885900"/>
              <a:chOff x="2243276" y="3146150"/>
              <a:chExt cx="4664172" cy="885900"/>
            </a:xfrm>
          </p:grpSpPr>
          <p:pic>
            <p:nvPicPr>
              <p:cNvPr id="2117" name="Google Shape;2117;p230"/>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118" name="Google Shape;2118;p230"/>
              <p:cNvSpPr/>
              <p:nvPr/>
            </p:nvSpPr>
            <p:spPr>
              <a:xfrm>
                <a:off x="2243276" y="3146150"/>
                <a:ext cx="1850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megajoules</a:t>
                </a:r>
                <a:endParaRPr sz="3000">
                  <a:latin typeface="Oswald"/>
                  <a:ea typeface="Oswald"/>
                  <a:cs typeface="Oswald"/>
                  <a:sym typeface="Oswald"/>
                </a:endParaRPr>
              </a:p>
            </p:txBody>
          </p:sp>
          <p:sp>
            <p:nvSpPr>
              <p:cNvPr id="2119" name="Google Shape;2119;p230"/>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a:latin typeface="Oswald"/>
                  <a:ea typeface="Oswald"/>
                  <a:cs typeface="Oswald"/>
                  <a:sym typeface="Oswald"/>
                </a:endParaRPr>
              </a:p>
            </p:txBody>
          </p:sp>
        </p:grpSp>
        <p:sp>
          <p:nvSpPr>
            <p:cNvPr id="2120" name="Google Shape;2120;p230"/>
            <p:cNvSpPr/>
            <p:nvPr/>
          </p:nvSpPr>
          <p:spPr>
            <a:xfrm>
              <a:off x="3931588" y="3056025"/>
              <a:ext cx="1138200" cy="21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Oswald"/>
                  <a:ea typeface="Oswald"/>
                  <a:cs typeface="Oswald"/>
                  <a:sym typeface="Oswald"/>
                </a:rPr>
                <a:t>x 1,000,000</a:t>
              </a:r>
              <a:endParaRPr>
                <a:latin typeface="Oswald"/>
                <a:ea typeface="Oswald"/>
                <a:cs typeface="Oswald"/>
                <a:sym typeface="Oswald"/>
              </a:endParaRPr>
            </a:p>
          </p:txBody>
        </p:sp>
        <p:sp>
          <p:nvSpPr>
            <p:cNvPr id="2121" name="Google Shape;2121;p230"/>
            <p:cNvSpPr/>
            <p:nvPr/>
          </p:nvSpPr>
          <p:spPr>
            <a:xfrm>
              <a:off x="3931675" y="3625135"/>
              <a:ext cx="1138200" cy="213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a:latin typeface="Oswald"/>
                  <a:ea typeface="Oswald"/>
                  <a:cs typeface="Oswald"/>
                  <a:sym typeface="Oswald"/>
                </a:rPr>
                <a:t>÷ 1,000,000</a:t>
              </a:r>
              <a:endParaRPr>
                <a:latin typeface="Oswald"/>
                <a:ea typeface="Oswald"/>
                <a:cs typeface="Oswald"/>
                <a:sym typeface="Oswald"/>
              </a:endParaRPr>
            </a:p>
          </p:txBody>
        </p:sp>
      </p:grpSp>
      <p:pic>
        <p:nvPicPr>
          <p:cNvPr id="2122" name="Google Shape;2122;p230"/>
          <p:cNvPicPr preferRelativeResize="0"/>
          <p:nvPr/>
        </p:nvPicPr>
        <p:blipFill>
          <a:blip r:embed="rId4">
            <a:alphaModFix/>
          </a:blip>
          <a:stretch>
            <a:fillRect/>
          </a:stretch>
        </p:blipFill>
        <p:spPr>
          <a:xfrm>
            <a:off x="75" y="3967814"/>
            <a:ext cx="9144000" cy="2367722"/>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23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Energy, Charge Flow and Potential Difference (pg 64)</a:t>
            </a:r>
            <a:endParaRPr sz="3100">
              <a:latin typeface="Century Gothic"/>
              <a:ea typeface="Century Gothic"/>
              <a:cs typeface="Century Gothic"/>
              <a:sym typeface="Century Gothic"/>
            </a:endParaRPr>
          </a:p>
        </p:txBody>
      </p:sp>
      <p:sp>
        <p:nvSpPr>
          <p:cNvPr id="2128" name="Google Shape;2128;p231"/>
          <p:cNvSpPr txBox="1">
            <a:spLocks noGrp="1"/>
          </p:cNvSpPr>
          <p:nvPr>
            <p:ph type="body" idx="1"/>
          </p:nvPr>
        </p:nvSpPr>
        <p:spPr>
          <a:xfrm>
            <a:off x="212700" y="908750"/>
            <a:ext cx="8824500" cy="5769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charge of 3C passes a point in a circuit with a 1.5V cell. How much energy is transferred?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charge of 15C passes a point in a circuit connected to the UK mains supply. How much energy is transferred?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charge passing a point in a circuit with a potential difference of 12V when 80 J of energy is transferred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energy transferred in a circuit with a potential difference of 200V when 10000 C of charge flows.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charge passing a point in a circuit with a potential difference of 0.5 kV when 3 MJ of energy is transferred</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23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Energy, Charge Flow and Potential Difference (pg 64)</a:t>
            </a:r>
            <a:endParaRPr sz="2700">
              <a:latin typeface="Century Gothic"/>
              <a:ea typeface="Century Gothic"/>
              <a:cs typeface="Century Gothic"/>
              <a:sym typeface="Century Gothic"/>
            </a:endParaRPr>
          </a:p>
        </p:txBody>
      </p:sp>
      <p:sp>
        <p:nvSpPr>
          <p:cNvPr id="2134" name="Google Shape;2134;p232"/>
          <p:cNvSpPr txBox="1">
            <a:spLocks noGrp="1"/>
          </p:cNvSpPr>
          <p:nvPr>
            <p:ph type="body" idx="1"/>
          </p:nvPr>
        </p:nvSpPr>
        <p:spPr>
          <a:xfrm>
            <a:off x="212700" y="908750"/>
            <a:ext cx="8824500" cy="576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A charge of 3C passes a point in a circuit with a 1.5V cell. How much energy is transferred?</a:t>
            </a:r>
            <a:endParaRPr sz="2200" dirty="0">
              <a:latin typeface="Century Gothic"/>
              <a:ea typeface="Century Gothic"/>
              <a:cs typeface="Century Gothic"/>
              <a:sym typeface="Century Gothic"/>
            </a:endParaRPr>
          </a:p>
          <a:p>
            <a:pPr marL="457200" lvl="0" indent="0" algn="l" rtl="0">
              <a:spcBef>
                <a:spcPts val="0"/>
              </a:spcBef>
              <a:spcAft>
                <a:spcPts val="0"/>
              </a:spcAft>
              <a:buNone/>
            </a:pPr>
            <a:r>
              <a:rPr lang="en-GB" sz="22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E = QV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3 x 1.5</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4.5 J</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800" b="1" dirty="0">
              <a:solidFill>
                <a:srgbClr val="FF0000"/>
              </a:solidFill>
              <a:latin typeface="Century Gothic"/>
              <a:ea typeface="Century Gothic"/>
              <a:cs typeface="Century Gothic"/>
              <a:sym typeface="Century Gothic"/>
            </a:endParaRPr>
          </a:p>
          <a:p>
            <a:pPr marL="546100" lvl="0" indent="-457200" algn="l" rtl="0">
              <a:spcBef>
                <a:spcPts val="0"/>
              </a:spcBef>
              <a:spcAft>
                <a:spcPts val="0"/>
              </a:spcAft>
              <a:buSzPts val="2200"/>
              <a:buFont typeface="+mj-lt"/>
              <a:buAutoNum type="arabicPeriod" startAt="2"/>
            </a:pPr>
            <a:r>
              <a:rPr lang="en-GB" sz="2200" dirty="0">
                <a:latin typeface="Century Gothic"/>
                <a:ea typeface="Century Gothic"/>
                <a:cs typeface="Century Gothic"/>
                <a:sym typeface="Century Gothic"/>
              </a:rPr>
              <a:t>A charge of 15C passes a point in a circuit connected to the UK mains supply. How much energy is transferred?</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UK mains supply = 230V</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E = QV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15 x 230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3450 J</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34">
                                            <p:txEl>
                                              <p:pRg st="0" end="0"/>
                                            </p:txEl>
                                          </p:spTgt>
                                        </p:tgtEl>
                                        <p:attrNameLst>
                                          <p:attrName>style.visibility</p:attrName>
                                        </p:attrNameLst>
                                      </p:cBhvr>
                                      <p:to>
                                        <p:strVal val="visible"/>
                                      </p:to>
                                    </p:set>
                                    <p:animEffect transition="in" filter="fade">
                                      <p:cBhvr>
                                        <p:cTn id="7" dur="1000"/>
                                        <p:tgtEl>
                                          <p:spTgt spid="2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34">
                                            <p:txEl>
                                              <p:pRg st="1" end="1"/>
                                            </p:txEl>
                                          </p:spTgt>
                                        </p:tgtEl>
                                        <p:attrNameLst>
                                          <p:attrName>style.visibility</p:attrName>
                                        </p:attrNameLst>
                                      </p:cBhvr>
                                      <p:to>
                                        <p:strVal val="visible"/>
                                      </p:to>
                                    </p:set>
                                    <p:animEffect transition="in" filter="fade">
                                      <p:cBhvr>
                                        <p:cTn id="12" dur="1000"/>
                                        <p:tgtEl>
                                          <p:spTgt spid="2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34">
                                            <p:txEl>
                                              <p:pRg st="2" end="2"/>
                                            </p:txEl>
                                          </p:spTgt>
                                        </p:tgtEl>
                                        <p:attrNameLst>
                                          <p:attrName>style.visibility</p:attrName>
                                        </p:attrNameLst>
                                      </p:cBhvr>
                                      <p:to>
                                        <p:strVal val="visible"/>
                                      </p:to>
                                    </p:set>
                                    <p:animEffect transition="in" filter="fade">
                                      <p:cBhvr>
                                        <p:cTn id="17" dur="1000"/>
                                        <p:tgtEl>
                                          <p:spTgt spid="21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34">
                                            <p:txEl>
                                              <p:pRg st="3" end="3"/>
                                            </p:txEl>
                                          </p:spTgt>
                                        </p:tgtEl>
                                        <p:attrNameLst>
                                          <p:attrName>style.visibility</p:attrName>
                                        </p:attrNameLst>
                                      </p:cBhvr>
                                      <p:to>
                                        <p:strVal val="visible"/>
                                      </p:to>
                                    </p:set>
                                    <p:animEffect transition="in" filter="fade">
                                      <p:cBhvr>
                                        <p:cTn id="22" dur="1000"/>
                                        <p:tgtEl>
                                          <p:spTgt spid="21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34">
                                            <p:txEl>
                                              <p:pRg st="4" end="4"/>
                                            </p:txEl>
                                          </p:spTgt>
                                        </p:tgtEl>
                                        <p:attrNameLst>
                                          <p:attrName>style.visibility</p:attrName>
                                        </p:attrNameLst>
                                      </p:cBhvr>
                                      <p:to>
                                        <p:strVal val="visible"/>
                                      </p:to>
                                    </p:set>
                                    <p:animEffect transition="in" filter="fade">
                                      <p:cBhvr>
                                        <p:cTn id="27" dur="1000"/>
                                        <p:tgtEl>
                                          <p:spTgt spid="21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34">
                                            <p:txEl>
                                              <p:pRg st="5" end="5"/>
                                            </p:txEl>
                                          </p:spTgt>
                                        </p:tgtEl>
                                        <p:attrNameLst>
                                          <p:attrName>style.visibility</p:attrName>
                                        </p:attrNameLst>
                                      </p:cBhvr>
                                      <p:to>
                                        <p:strVal val="visible"/>
                                      </p:to>
                                    </p:set>
                                    <p:animEffect transition="in" filter="fade">
                                      <p:cBhvr>
                                        <p:cTn id="32" dur="1000"/>
                                        <p:tgtEl>
                                          <p:spTgt spid="213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34">
                                            <p:txEl>
                                              <p:pRg st="6" end="6"/>
                                            </p:txEl>
                                          </p:spTgt>
                                        </p:tgtEl>
                                        <p:attrNameLst>
                                          <p:attrName>style.visibility</p:attrName>
                                        </p:attrNameLst>
                                      </p:cBhvr>
                                      <p:to>
                                        <p:strVal val="visible"/>
                                      </p:to>
                                    </p:set>
                                    <p:animEffect transition="in" filter="fade">
                                      <p:cBhvr>
                                        <p:cTn id="37" dur="1000"/>
                                        <p:tgtEl>
                                          <p:spTgt spid="213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34">
                                            <p:txEl>
                                              <p:pRg st="7" end="7"/>
                                            </p:txEl>
                                          </p:spTgt>
                                        </p:tgtEl>
                                        <p:attrNameLst>
                                          <p:attrName>style.visibility</p:attrName>
                                        </p:attrNameLst>
                                      </p:cBhvr>
                                      <p:to>
                                        <p:strVal val="visible"/>
                                      </p:to>
                                    </p:set>
                                    <p:animEffect transition="in" filter="fade">
                                      <p:cBhvr>
                                        <p:cTn id="42" dur="1000"/>
                                        <p:tgtEl>
                                          <p:spTgt spid="213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34">
                                            <p:txEl>
                                              <p:pRg st="8" end="8"/>
                                            </p:txEl>
                                          </p:spTgt>
                                        </p:tgtEl>
                                        <p:attrNameLst>
                                          <p:attrName>style.visibility</p:attrName>
                                        </p:attrNameLst>
                                      </p:cBhvr>
                                      <p:to>
                                        <p:strVal val="visible"/>
                                      </p:to>
                                    </p:set>
                                    <p:animEffect transition="in" filter="fade">
                                      <p:cBhvr>
                                        <p:cTn id="47" dur="1000"/>
                                        <p:tgtEl>
                                          <p:spTgt spid="213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34">
                                            <p:txEl>
                                              <p:pRg st="9" end="9"/>
                                            </p:txEl>
                                          </p:spTgt>
                                        </p:tgtEl>
                                        <p:attrNameLst>
                                          <p:attrName>style.visibility</p:attrName>
                                        </p:attrNameLst>
                                      </p:cBhvr>
                                      <p:to>
                                        <p:strVal val="visible"/>
                                      </p:to>
                                    </p:set>
                                    <p:animEffect transition="in" filter="fade">
                                      <p:cBhvr>
                                        <p:cTn id="52" dur="1000"/>
                                        <p:tgtEl>
                                          <p:spTgt spid="21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138"/>
        <p:cNvGrpSpPr/>
        <p:nvPr/>
      </p:nvGrpSpPr>
      <p:grpSpPr>
        <a:xfrm>
          <a:off x="0" y="0"/>
          <a:ext cx="0" cy="0"/>
          <a:chOff x="0" y="0"/>
          <a:chExt cx="0" cy="0"/>
        </a:xfrm>
      </p:grpSpPr>
      <p:sp>
        <p:nvSpPr>
          <p:cNvPr id="2139" name="Google Shape;2139;p23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Energy, Charge Flow and Potential Difference (pg 64)</a:t>
            </a:r>
            <a:endParaRPr sz="2700">
              <a:latin typeface="Century Gothic"/>
              <a:ea typeface="Century Gothic"/>
              <a:cs typeface="Century Gothic"/>
              <a:sym typeface="Century Gothic"/>
            </a:endParaRPr>
          </a:p>
        </p:txBody>
      </p:sp>
      <p:sp>
        <p:nvSpPr>
          <p:cNvPr id="2140" name="Google Shape;2140;p233"/>
          <p:cNvSpPr txBox="1">
            <a:spLocks noGrp="1"/>
          </p:cNvSpPr>
          <p:nvPr>
            <p:ph type="body" idx="1"/>
          </p:nvPr>
        </p:nvSpPr>
        <p:spPr>
          <a:xfrm>
            <a:off x="212700" y="908750"/>
            <a:ext cx="8824500" cy="576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3"/>
            </a:pPr>
            <a:r>
              <a:rPr lang="en-GB" sz="2200" dirty="0">
                <a:latin typeface="Century Gothic"/>
                <a:ea typeface="Century Gothic"/>
                <a:cs typeface="Century Gothic"/>
                <a:sym typeface="Century Gothic"/>
              </a:rPr>
              <a:t>Calculate the charge passing a point in a circuit with a potential difference of 12V when 80 J of energy is transferred</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Q = E ÷ 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Q = 80 ÷ 12</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Q = 6.7 C (2sf)</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800" b="1" dirty="0">
              <a:solidFill>
                <a:srgbClr val="FF0000"/>
              </a:solidFill>
              <a:latin typeface="Century Gothic"/>
              <a:ea typeface="Century Gothic"/>
              <a:cs typeface="Century Gothic"/>
              <a:sym typeface="Century Gothic"/>
            </a:endParaRPr>
          </a:p>
          <a:p>
            <a:pPr marL="447675" lvl="0" indent="-358775" algn="l" rtl="0">
              <a:spcBef>
                <a:spcPts val="0"/>
              </a:spcBef>
              <a:spcAft>
                <a:spcPts val="0"/>
              </a:spcAft>
              <a:buSzPts val="2200"/>
              <a:buFont typeface="+mj-lt"/>
              <a:buAutoNum type="arabicPeriod" startAt="4"/>
            </a:pPr>
            <a:r>
              <a:rPr lang="en-GB" sz="2200" dirty="0">
                <a:latin typeface="Century Gothic"/>
                <a:ea typeface="Century Gothic"/>
                <a:cs typeface="Century Gothic"/>
                <a:sym typeface="Century Gothic"/>
              </a:rPr>
              <a:t>Calculate the energy transferred in a circuit with a potential difference of 200V when 10000 C of charge flows.</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E = QV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10000 x 200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2000000 J (or 2 MJ)</a:t>
            </a:r>
            <a:endParaRPr sz="2200" dirty="0">
              <a:latin typeface="Century Gothic"/>
              <a:ea typeface="Century Gothic"/>
              <a:cs typeface="Century Gothic"/>
              <a:sym typeface="Century Gothic"/>
            </a:endParaRPr>
          </a:p>
          <a:p>
            <a:pPr marL="0" lvl="0" indent="0" algn="l" rtl="0">
              <a:spcBef>
                <a:spcPts val="0"/>
              </a:spcBef>
              <a:spcAft>
                <a:spcPts val="0"/>
              </a:spcAft>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0">
                                            <p:txEl>
                                              <p:pRg st="0" end="0"/>
                                            </p:txEl>
                                          </p:spTgt>
                                        </p:tgtEl>
                                        <p:attrNameLst>
                                          <p:attrName>style.visibility</p:attrName>
                                        </p:attrNameLst>
                                      </p:cBhvr>
                                      <p:to>
                                        <p:strVal val="visible"/>
                                      </p:to>
                                    </p:set>
                                    <p:animEffect transition="in" filter="fade">
                                      <p:cBhvr>
                                        <p:cTn id="7" dur="1000"/>
                                        <p:tgtEl>
                                          <p:spTgt spid="21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0">
                                            <p:txEl>
                                              <p:pRg st="1" end="1"/>
                                            </p:txEl>
                                          </p:spTgt>
                                        </p:tgtEl>
                                        <p:attrNameLst>
                                          <p:attrName>style.visibility</p:attrName>
                                        </p:attrNameLst>
                                      </p:cBhvr>
                                      <p:to>
                                        <p:strVal val="visible"/>
                                      </p:to>
                                    </p:set>
                                    <p:animEffect transition="in" filter="fade">
                                      <p:cBhvr>
                                        <p:cTn id="12" dur="1000"/>
                                        <p:tgtEl>
                                          <p:spTgt spid="21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0">
                                            <p:txEl>
                                              <p:pRg st="2" end="2"/>
                                            </p:txEl>
                                          </p:spTgt>
                                        </p:tgtEl>
                                        <p:attrNameLst>
                                          <p:attrName>style.visibility</p:attrName>
                                        </p:attrNameLst>
                                      </p:cBhvr>
                                      <p:to>
                                        <p:strVal val="visible"/>
                                      </p:to>
                                    </p:set>
                                    <p:animEffect transition="in" filter="fade">
                                      <p:cBhvr>
                                        <p:cTn id="17" dur="1000"/>
                                        <p:tgtEl>
                                          <p:spTgt spid="21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0">
                                            <p:txEl>
                                              <p:pRg st="3" end="3"/>
                                            </p:txEl>
                                          </p:spTgt>
                                        </p:tgtEl>
                                        <p:attrNameLst>
                                          <p:attrName>style.visibility</p:attrName>
                                        </p:attrNameLst>
                                      </p:cBhvr>
                                      <p:to>
                                        <p:strVal val="visible"/>
                                      </p:to>
                                    </p:set>
                                    <p:animEffect transition="in" filter="fade">
                                      <p:cBhvr>
                                        <p:cTn id="22" dur="1000"/>
                                        <p:tgtEl>
                                          <p:spTgt spid="21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0">
                                            <p:txEl>
                                              <p:pRg st="4" end="4"/>
                                            </p:txEl>
                                          </p:spTgt>
                                        </p:tgtEl>
                                        <p:attrNameLst>
                                          <p:attrName>style.visibility</p:attrName>
                                        </p:attrNameLst>
                                      </p:cBhvr>
                                      <p:to>
                                        <p:strVal val="visible"/>
                                      </p:to>
                                    </p:set>
                                    <p:animEffect transition="in" filter="fade">
                                      <p:cBhvr>
                                        <p:cTn id="27" dur="1000"/>
                                        <p:tgtEl>
                                          <p:spTgt spid="214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40">
                                            <p:txEl>
                                              <p:pRg st="5" end="5"/>
                                            </p:txEl>
                                          </p:spTgt>
                                        </p:tgtEl>
                                        <p:attrNameLst>
                                          <p:attrName>style.visibility</p:attrName>
                                        </p:attrNameLst>
                                      </p:cBhvr>
                                      <p:to>
                                        <p:strVal val="visible"/>
                                      </p:to>
                                    </p:set>
                                    <p:animEffect transition="in" filter="fade">
                                      <p:cBhvr>
                                        <p:cTn id="32" dur="1000"/>
                                        <p:tgtEl>
                                          <p:spTgt spid="214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40">
                                            <p:txEl>
                                              <p:pRg st="6" end="6"/>
                                            </p:txEl>
                                          </p:spTgt>
                                        </p:tgtEl>
                                        <p:attrNameLst>
                                          <p:attrName>style.visibility</p:attrName>
                                        </p:attrNameLst>
                                      </p:cBhvr>
                                      <p:to>
                                        <p:strVal val="visible"/>
                                      </p:to>
                                    </p:set>
                                    <p:animEffect transition="in" filter="fade">
                                      <p:cBhvr>
                                        <p:cTn id="37" dur="1000"/>
                                        <p:tgtEl>
                                          <p:spTgt spid="214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40">
                                            <p:txEl>
                                              <p:pRg st="7" end="7"/>
                                            </p:txEl>
                                          </p:spTgt>
                                        </p:tgtEl>
                                        <p:attrNameLst>
                                          <p:attrName>style.visibility</p:attrName>
                                        </p:attrNameLst>
                                      </p:cBhvr>
                                      <p:to>
                                        <p:strVal val="visible"/>
                                      </p:to>
                                    </p:set>
                                    <p:animEffect transition="in" filter="fade">
                                      <p:cBhvr>
                                        <p:cTn id="42" dur="1000"/>
                                        <p:tgtEl>
                                          <p:spTgt spid="214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40">
                                            <p:txEl>
                                              <p:pRg st="8" end="8"/>
                                            </p:txEl>
                                          </p:spTgt>
                                        </p:tgtEl>
                                        <p:attrNameLst>
                                          <p:attrName>style.visibility</p:attrName>
                                        </p:attrNameLst>
                                      </p:cBhvr>
                                      <p:to>
                                        <p:strVal val="visible"/>
                                      </p:to>
                                    </p:set>
                                    <p:animEffect transition="in" filter="fade">
                                      <p:cBhvr>
                                        <p:cTn id="47" dur="1000"/>
                                        <p:tgtEl>
                                          <p:spTgt spid="214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40">
                                            <p:txEl>
                                              <p:pRg st="9" end="9"/>
                                            </p:txEl>
                                          </p:spTgt>
                                        </p:tgtEl>
                                        <p:attrNameLst>
                                          <p:attrName>style.visibility</p:attrName>
                                        </p:attrNameLst>
                                      </p:cBhvr>
                                      <p:to>
                                        <p:strVal val="visible"/>
                                      </p:to>
                                    </p:set>
                                    <p:animEffect transition="in" filter="fade">
                                      <p:cBhvr>
                                        <p:cTn id="52" dur="1000"/>
                                        <p:tgtEl>
                                          <p:spTgt spid="214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p9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Kinetic Energy (pg 11)</a:t>
            </a:r>
            <a:endParaRPr sz="3300">
              <a:latin typeface="Century Gothic"/>
              <a:ea typeface="Century Gothic"/>
              <a:cs typeface="Century Gothic"/>
              <a:sym typeface="Century Gothic"/>
            </a:endParaRPr>
          </a:p>
        </p:txBody>
      </p:sp>
      <p:sp>
        <p:nvSpPr>
          <p:cNvPr id="840" name="Google Shape;840;p9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marR="0" lvl="0" indent="-393700" algn="l" rtl="0">
              <a:lnSpc>
                <a:spcPct val="100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kinetic energy of a runner who has a mass of 80 kg and is running at a velocity of 8 m/s.</a:t>
            </a:r>
            <a:endParaRPr>
              <a:latin typeface="Century Gothic"/>
              <a:ea typeface="Century Gothic"/>
              <a:cs typeface="Century Gothic"/>
              <a:sym typeface="Century Gothic"/>
            </a:endParaRPr>
          </a:p>
          <a:p>
            <a:pPr marL="457200" marR="0" lvl="0" indent="-393700" algn="l" rtl="0">
              <a:lnSpc>
                <a:spcPct val="100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A cricketer swings a bat which has a mass of 1400g at a velocity of 15 m/s. How many joules of kinetic energy are transferred to the ball?</a:t>
            </a:r>
            <a:endParaRPr>
              <a:latin typeface="Century Gothic"/>
              <a:ea typeface="Century Gothic"/>
              <a:cs typeface="Century Gothic"/>
              <a:sym typeface="Century Gothic"/>
            </a:endParaRPr>
          </a:p>
          <a:p>
            <a:pPr marL="457200" marR="0" lvl="0" indent="-393700" algn="l" rtl="0">
              <a:lnSpc>
                <a:spcPct val="100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A golf-pro swings her driver at a velocity of 60 m/s. She transfers 1350 J of energy to the kinetic store of the driver, what is the mass of the driver?</a:t>
            </a:r>
            <a:endParaRPr>
              <a:latin typeface="Century Gothic"/>
              <a:ea typeface="Century Gothic"/>
              <a:cs typeface="Century Gothic"/>
              <a:sym typeface="Century Gothic"/>
            </a:endParaRPr>
          </a:p>
          <a:p>
            <a:pPr marL="457200" marR="0" lvl="0" indent="-393700" algn="l" rtl="0">
              <a:lnSpc>
                <a:spcPct val="100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A car has a mass of 1500 kg, it transfers 147,000 J of energy. Calculate the velocity of the car. </a:t>
            </a:r>
            <a:endParaRPr>
              <a:latin typeface="Century Gothic"/>
              <a:ea typeface="Century Gothic"/>
              <a:cs typeface="Century Gothic"/>
              <a:sym typeface="Century Gothic"/>
            </a:endParaRPr>
          </a:p>
          <a:p>
            <a:pPr marL="457200" marR="0" lvl="0" indent="-393700" algn="l" rtl="0">
              <a:lnSpc>
                <a:spcPct val="100000"/>
              </a:lnSpc>
              <a:spcBef>
                <a:spcPts val="0"/>
              </a:spcBef>
              <a:spcAft>
                <a:spcPts val="0"/>
              </a:spcAft>
              <a:buSzPts val="2600"/>
              <a:buFont typeface="Century Gothic"/>
              <a:buAutoNum type="arabicPeriod"/>
            </a:pPr>
            <a:r>
              <a:rPr lang="en-GB">
                <a:latin typeface="Century Gothic"/>
                <a:ea typeface="Century Gothic"/>
                <a:cs typeface="Century Gothic"/>
                <a:sym typeface="Century Gothic"/>
              </a:rPr>
              <a:t>A 400g ball is thrown across a field. 80 J of energy are transferred to the ball’s kinetic store. What is the velocity of the ball?</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p23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Energy, Charge Flow and Potential Difference (pg 64)</a:t>
            </a:r>
            <a:endParaRPr sz="2700">
              <a:latin typeface="Century Gothic"/>
              <a:ea typeface="Century Gothic"/>
              <a:cs typeface="Century Gothic"/>
              <a:sym typeface="Century Gothic"/>
            </a:endParaRPr>
          </a:p>
        </p:txBody>
      </p:sp>
      <p:sp>
        <p:nvSpPr>
          <p:cNvPr id="2146" name="Google Shape;2146;p234"/>
          <p:cNvSpPr txBox="1">
            <a:spLocks noGrp="1"/>
          </p:cNvSpPr>
          <p:nvPr>
            <p:ph type="body" idx="1"/>
          </p:nvPr>
        </p:nvSpPr>
        <p:spPr>
          <a:xfrm>
            <a:off x="212700" y="908750"/>
            <a:ext cx="8824500" cy="5769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5"/>
            </a:pPr>
            <a:r>
              <a:rPr lang="en-GB" sz="2200" dirty="0">
                <a:latin typeface="Century Gothic"/>
                <a:ea typeface="Century Gothic"/>
                <a:cs typeface="Century Gothic"/>
                <a:sym typeface="Century Gothic"/>
              </a:rPr>
              <a:t>Calculate the charge passing a point in a circuit with a potential difference of 0.5 kV when 3 MJ of energy is transferred</a:t>
            </a:r>
            <a:endParaRPr sz="2200" dirty="0">
              <a:latin typeface="Century Gothic"/>
              <a:ea typeface="Century Gothic"/>
              <a:cs typeface="Century Gothic"/>
              <a:sym typeface="Century Gothic"/>
            </a:endParaRPr>
          </a:p>
          <a:p>
            <a:pPr marL="0" lvl="0" indent="0" algn="l" rtl="0">
              <a:spcBef>
                <a:spcPts val="0"/>
              </a:spcBef>
              <a:spcAft>
                <a:spcPts val="0"/>
              </a:spcAft>
              <a:buNone/>
            </a:pP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0.5 kV = 500 V</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3 MJ = 3000000 J</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V = E ÷ Q</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		V = 3000000 ÷ 500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		V= 6000 V </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6">
                                            <p:txEl>
                                              <p:pRg st="0" end="0"/>
                                            </p:txEl>
                                          </p:spTgt>
                                        </p:tgtEl>
                                        <p:attrNameLst>
                                          <p:attrName>style.visibility</p:attrName>
                                        </p:attrNameLst>
                                      </p:cBhvr>
                                      <p:to>
                                        <p:strVal val="visible"/>
                                      </p:to>
                                    </p:set>
                                    <p:animEffect transition="in" filter="fade">
                                      <p:cBhvr>
                                        <p:cTn id="7" dur="1000"/>
                                        <p:tgtEl>
                                          <p:spTgt spid="2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6">
                                            <p:txEl>
                                              <p:pRg st="2" end="2"/>
                                            </p:txEl>
                                          </p:spTgt>
                                        </p:tgtEl>
                                        <p:attrNameLst>
                                          <p:attrName>style.visibility</p:attrName>
                                        </p:attrNameLst>
                                      </p:cBhvr>
                                      <p:to>
                                        <p:strVal val="visible"/>
                                      </p:to>
                                    </p:set>
                                    <p:animEffect transition="in" filter="fade">
                                      <p:cBhvr>
                                        <p:cTn id="12" dur="1000"/>
                                        <p:tgtEl>
                                          <p:spTgt spid="214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46">
                                            <p:txEl>
                                              <p:pRg st="3" end="3"/>
                                            </p:txEl>
                                          </p:spTgt>
                                        </p:tgtEl>
                                        <p:attrNameLst>
                                          <p:attrName>style.visibility</p:attrName>
                                        </p:attrNameLst>
                                      </p:cBhvr>
                                      <p:to>
                                        <p:strVal val="visible"/>
                                      </p:to>
                                    </p:set>
                                    <p:animEffect transition="in" filter="fade">
                                      <p:cBhvr>
                                        <p:cTn id="17" dur="1000"/>
                                        <p:tgtEl>
                                          <p:spTgt spid="214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46">
                                            <p:txEl>
                                              <p:pRg st="4" end="4"/>
                                            </p:txEl>
                                          </p:spTgt>
                                        </p:tgtEl>
                                        <p:attrNameLst>
                                          <p:attrName>style.visibility</p:attrName>
                                        </p:attrNameLst>
                                      </p:cBhvr>
                                      <p:to>
                                        <p:strVal val="visible"/>
                                      </p:to>
                                    </p:set>
                                    <p:animEffect transition="in" filter="fade">
                                      <p:cBhvr>
                                        <p:cTn id="22" dur="1000"/>
                                        <p:tgtEl>
                                          <p:spTgt spid="214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46">
                                            <p:txEl>
                                              <p:pRg st="5" end="5"/>
                                            </p:txEl>
                                          </p:spTgt>
                                        </p:tgtEl>
                                        <p:attrNameLst>
                                          <p:attrName>style.visibility</p:attrName>
                                        </p:attrNameLst>
                                      </p:cBhvr>
                                      <p:to>
                                        <p:strVal val="visible"/>
                                      </p:to>
                                    </p:set>
                                    <p:animEffect transition="in" filter="fade">
                                      <p:cBhvr>
                                        <p:cTn id="27" dur="1000"/>
                                        <p:tgtEl>
                                          <p:spTgt spid="214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46">
                                            <p:txEl>
                                              <p:pRg st="6" end="6"/>
                                            </p:txEl>
                                          </p:spTgt>
                                        </p:tgtEl>
                                        <p:attrNameLst>
                                          <p:attrName>style.visibility</p:attrName>
                                        </p:attrNameLst>
                                      </p:cBhvr>
                                      <p:to>
                                        <p:strVal val="visible"/>
                                      </p:to>
                                    </p:set>
                                    <p:animEffect transition="in" filter="fade">
                                      <p:cBhvr>
                                        <p:cTn id="32" dur="1000"/>
                                        <p:tgtEl>
                                          <p:spTgt spid="214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150"/>
        <p:cNvGrpSpPr/>
        <p:nvPr/>
      </p:nvGrpSpPr>
      <p:grpSpPr>
        <a:xfrm>
          <a:off x="0" y="0"/>
          <a:ext cx="0" cy="0"/>
          <a:chOff x="0" y="0"/>
          <a:chExt cx="0" cy="0"/>
        </a:xfrm>
      </p:grpSpPr>
      <p:sp>
        <p:nvSpPr>
          <p:cNvPr id="2151" name="Google Shape;2151;p23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Power, Current and Potential Difference (pg 65)</a:t>
            </a:r>
            <a:endParaRPr>
              <a:latin typeface="Century Gothic"/>
              <a:ea typeface="Century Gothic"/>
              <a:cs typeface="Century Gothic"/>
              <a:sym typeface="Century Gothic"/>
            </a:endParaRPr>
          </a:p>
        </p:txBody>
      </p:sp>
      <p:sp>
        <p:nvSpPr>
          <p:cNvPr id="2152" name="Google Shape;2152;p235"/>
          <p:cNvSpPr txBox="1">
            <a:spLocks noGrp="1"/>
          </p:cNvSpPr>
          <p:nvPr>
            <p:ph type="body" idx="1"/>
          </p:nvPr>
        </p:nvSpPr>
        <p:spPr>
          <a:xfrm>
            <a:off x="451500" y="1145663"/>
            <a:ext cx="8241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Power = current x potential difference</a:t>
            </a:r>
            <a:endParaRPr sz="3200">
              <a:solidFill>
                <a:srgbClr val="FFFFFF"/>
              </a:solidFill>
              <a:latin typeface="Oswald"/>
              <a:ea typeface="Oswald"/>
              <a:cs typeface="Oswald"/>
              <a:sym typeface="Oswald"/>
            </a:endParaRPr>
          </a:p>
        </p:txBody>
      </p:sp>
      <p:sp>
        <p:nvSpPr>
          <p:cNvPr id="2153" name="Google Shape;2153;p235"/>
          <p:cNvSpPr txBox="1">
            <a:spLocks noGrp="1"/>
          </p:cNvSpPr>
          <p:nvPr>
            <p:ph type="body" idx="1"/>
          </p:nvPr>
        </p:nvSpPr>
        <p:spPr>
          <a:xfrm>
            <a:off x="3409950" y="22913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 = IV</a:t>
            </a:r>
            <a:endParaRPr sz="3000">
              <a:solidFill>
                <a:srgbClr val="FFFFFF"/>
              </a:solidFill>
              <a:latin typeface="Oswald"/>
              <a:ea typeface="Oswald"/>
              <a:cs typeface="Oswald"/>
              <a:sym typeface="Oswald"/>
            </a:endParaRPr>
          </a:p>
        </p:txBody>
      </p:sp>
      <p:pic>
        <p:nvPicPr>
          <p:cNvPr id="2154" name="Google Shape;2154;p235"/>
          <p:cNvPicPr preferRelativeResize="0"/>
          <p:nvPr/>
        </p:nvPicPr>
        <p:blipFill rotWithShape="1">
          <a:blip r:embed="rId3">
            <a:alphaModFix/>
          </a:blip>
          <a:srcRect l="9947" r="7427" b="19704"/>
          <a:stretch/>
        </p:blipFill>
        <p:spPr>
          <a:xfrm>
            <a:off x="6203325" y="3616950"/>
            <a:ext cx="2940675" cy="2579950"/>
          </a:xfrm>
          <a:prstGeom prst="rect">
            <a:avLst/>
          </a:prstGeom>
          <a:noFill/>
          <a:ln>
            <a:noFill/>
          </a:ln>
        </p:spPr>
      </p:pic>
      <p:sp>
        <p:nvSpPr>
          <p:cNvPr id="2155" name="Google Shape;2155;p235"/>
          <p:cNvSpPr txBox="1">
            <a:spLocks noGrp="1"/>
          </p:cNvSpPr>
          <p:nvPr>
            <p:ph type="body" idx="1"/>
          </p:nvPr>
        </p:nvSpPr>
        <p:spPr>
          <a:xfrm>
            <a:off x="7206832" y="4567807"/>
            <a:ext cx="907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a:t>
            </a:r>
            <a:endParaRPr sz="3000">
              <a:solidFill>
                <a:srgbClr val="FFFFFF"/>
              </a:solidFill>
              <a:latin typeface="Oswald"/>
              <a:ea typeface="Oswald"/>
              <a:cs typeface="Oswald"/>
              <a:sym typeface="Oswald"/>
            </a:endParaRPr>
          </a:p>
        </p:txBody>
      </p:sp>
      <p:sp>
        <p:nvSpPr>
          <p:cNvPr id="2156" name="Google Shape;2156;p235"/>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I</a:t>
            </a:r>
            <a:endParaRPr sz="3000">
              <a:solidFill>
                <a:srgbClr val="FFFFFF"/>
              </a:solidFill>
              <a:latin typeface="Oswald"/>
              <a:ea typeface="Oswald"/>
              <a:cs typeface="Oswald"/>
              <a:sym typeface="Oswald"/>
            </a:endParaRPr>
          </a:p>
        </p:txBody>
      </p:sp>
      <p:sp>
        <p:nvSpPr>
          <p:cNvPr id="2157" name="Google Shape;2157;p235"/>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V</a:t>
            </a:r>
            <a:endParaRPr sz="3000">
              <a:solidFill>
                <a:srgbClr val="FFFFFF"/>
              </a:solidFill>
              <a:latin typeface="Oswald"/>
              <a:ea typeface="Oswald"/>
              <a:cs typeface="Oswald"/>
              <a:sym typeface="Oswald"/>
            </a:endParaRPr>
          </a:p>
        </p:txBody>
      </p:sp>
      <p:pic>
        <p:nvPicPr>
          <p:cNvPr id="2158" name="Google Shape;2158;p235"/>
          <p:cNvPicPr preferRelativeResize="0"/>
          <p:nvPr/>
        </p:nvPicPr>
        <p:blipFill rotWithShape="1">
          <a:blip r:embed="rId4">
            <a:alphaModFix/>
          </a:blip>
          <a:srcRect b="20095"/>
          <a:stretch/>
        </p:blipFill>
        <p:spPr>
          <a:xfrm>
            <a:off x="148000" y="3808450"/>
            <a:ext cx="6069376" cy="2304700"/>
          </a:xfrm>
          <a:prstGeom prst="rect">
            <a:avLst/>
          </a:prstGeom>
          <a:noFill/>
          <a:ln>
            <a:noFill/>
          </a:ln>
        </p:spPr>
      </p:pic>
      <p:sp>
        <p:nvSpPr>
          <p:cNvPr id="2159" name="Google Shape;2159;p235"/>
          <p:cNvSpPr txBox="1"/>
          <p:nvPr/>
        </p:nvSpPr>
        <p:spPr>
          <a:xfrm>
            <a:off x="255325" y="4394787"/>
            <a:ext cx="2029500" cy="598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100">
                <a:solidFill>
                  <a:schemeClr val="dk1"/>
                </a:solidFill>
                <a:latin typeface="Oswald"/>
                <a:ea typeface="Oswald"/>
                <a:cs typeface="Oswald"/>
                <a:sym typeface="Oswald"/>
              </a:rPr>
              <a:t>Power</a:t>
            </a:r>
            <a:endParaRPr sz="2100">
              <a:latin typeface="Oswald"/>
              <a:ea typeface="Oswald"/>
              <a:cs typeface="Oswald"/>
              <a:sym typeface="Oswald"/>
            </a:endParaRPr>
          </a:p>
        </p:txBody>
      </p:sp>
      <p:sp>
        <p:nvSpPr>
          <p:cNvPr id="2160" name="Google Shape;2160;p235"/>
          <p:cNvSpPr txBox="1"/>
          <p:nvPr/>
        </p:nvSpPr>
        <p:spPr>
          <a:xfrm>
            <a:off x="2408300" y="44634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P</a:t>
            </a:r>
            <a:endParaRPr sz="2400">
              <a:solidFill>
                <a:srgbClr val="FFFFFF"/>
              </a:solidFill>
              <a:latin typeface="Oswald"/>
              <a:ea typeface="Oswald"/>
              <a:cs typeface="Oswald"/>
              <a:sym typeface="Oswald"/>
            </a:endParaRPr>
          </a:p>
        </p:txBody>
      </p:sp>
      <p:sp>
        <p:nvSpPr>
          <p:cNvPr id="2161" name="Google Shape;2161;p235"/>
          <p:cNvSpPr txBox="1"/>
          <p:nvPr/>
        </p:nvSpPr>
        <p:spPr>
          <a:xfrm>
            <a:off x="5483175" y="44633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W</a:t>
            </a:r>
            <a:endParaRPr sz="2900">
              <a:solidFill>
                <a:srgbClr val="FFFFFF"/>
              </a:solidFill>
              <a:latin typeface="Oswald"/>
              <a:ea typeface="Oswald"/>
              <a:cs typeface="Oswald"/>
              <a:sym typeface="Oswald"/>
            </a:endParaRPr>
          </a:p>
        </p:txBody>
      </p:sp>
      <p:sp>
        <p:nvSpPr>
          <p:cNvPr id="2162" name="Google Shape;2162;p235"/>
          <p:cNvSpPr txBox="1"/>
          <p:nvPr/>
        </p:nvSpPr>
        <p:spPr>
          <a:xfrm>
            <a:off x="3223188" y="44633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watts</a:t>
            </a:r>
            <a:endParaRPr sz="2700">
              <a:solidFill>
                <a:srgbClr val="FFFFFF"/>
              </a:solidFill>
              <a:latin typeface="Oswald"/>
              <a:ea typeface="Oswald"/>
              <a:cs typeface="Oswald"/>
              <a:sym typeface="Oswald"/>
            </a:endParaRPr>
          </a:p>
        </p:txBody>
      </p:sp>
      <p:sp>
        <p:nvSpPr>
          <p:cNvPr id="2163" name="Google Shape;2163;p235"/>
          <p:cNvSpPr txBox="1"/>
          <p:nvPr/>
        </p:nvSpPr>
        <p:spPr>
          <a:xfrm>
            <a:off x="224200" y="49512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Current</a:t>
            </a:r>
            <a:endParaRPr sz="3000">
              <a:latin typeface="Oswald"/>
              <a:ea typeface="Oswald"/>
              <a:cs typeface="Oswald"/>
              <a:sym typeface="Oswald"/>
            </a:endParaRPr>
          </a:p>
        </p:txBody>
      </p:sp>
      <p:sp>
        <p:nvSpPr>
          <p:cNvPr id="2164" name="Google Shape;2164;p235"/>
          <p:cNvSpPr txBox="1"/>
          <p:nvPr/>
        </p:nvSpPr>
        <p:spPr>
          <a:xfrm>
            <a:off x="2408300" y="50215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I</a:t>
            </a:r>
            <a:endParaRPr sz="2400">
              <a:solidFill>
                <a:srgbClr val="FFFFFF"/>
              </a:solidFill>
              <a:latin typeface="Oswald"/>
              <a:ea typeface="Oswald"/>
              <a:cs typeface="Oswald"/>
              <a:sym typeface="Oswald"/>
            </a:endParaRPr>
          </a:p>
        </p:txBody>
      </p:sp>
      <p:sp>
        <p:nvSpPr>
          <p:cNvPr id="2165" name="Google Shape;2165;p235"/>
          <p:cNvSpPr txBox="1"/>
          <p:nvPr/>
        </p:nvSpPr>
        <p:spPr>
          <a:xfrm>
            <a:off x="3226000" y="50214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amps</a:t>
            </a:r>
            <a:endParaRPr sz="2700">
              <a:solidFill>
                <a:srgbClr val="FFFFFF"/>
              </a:solidFill>
              <a:latin typeface="Oswald"/>
              <a:ea typeface="Oswald"/>
              <a:cs typeface="Oswald"/>
              <a:sym typeface="Oswald"/>
            </a:endParaRPr>
          </a:p>
        </p:txBody>
      </p:sp>
      <p:sp>
        <p:nvSpPr>
          <p:cNvPr id="2166" name="Google Shape;2166;p235"/>
          <p:cNvSpPr txBox="1"/>
          <p:nvPr/>
        </p:nvSpPr>
        <p:spPr>
          <a:xfrm>
            <a:off x="5467348" y="50214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A</a:t>
            </a:r>
            <a:endParaRPr sz="2900">
              <a:solidFill>
                <a:srgbClr val="FFFFFF"/>
              </a:solidFill>
              <a:latin typeface="Oswald"/>
              <a:ea typeface="Oswald"/>
              <a:cs typeface="Oswald"/>
              <a:sym typeface="Oswald"/>
            </a:endParaRPr>
          </a:p>
        </p:txBody>
      </p:sp>
      <p:sp>
        <p:nvSpPr>
          <p:cNvPr id="2167" name="Google Shape;2167;p235"/>
          <p:cNvSpPr txBox="1"/>
          <p:nvPr/>
        </p:nvSpPr>
        <p:spPr>
          <a:xfrm>
            <a:off x="224200" y="5550100"/>
            <a:ext cx="2029500" cy="52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000">
                <a:solidFill>
                  <a:schemeClr val="dk1"/>
                </a:solidFill>
                <a:latin typeface="Oswald"/>
                <a:ea typeface="Oswald"/>
                <a:cs typeface="Oswald"/>
                <a:sym typeface="Oswald"/>
              </a:rPr>
              <a:t>Potential Difference</a:t>
            </a:r>
            <a:endParaRPr sz="2000">
              <a:solidFill>
                <a:schemeClr val="dk1"/>
              </a:solidFill>
              <a:latin typeface="Oswald"/>
              <a:ea typeface="Oswald"/>
              <a:cs typeface="Oswald"/>
              <a:sym typeface="Oswald"/>
            </a:endParaRPr>
          </a:p>
        </p:txBody>
      </p:sp>
      <p:sp>
        <p:nvSpPr>
          <p:cNvPr id="2168" name="Google Shape;2168;p235"/>
          <p:cNvSpPr txBox="1"/>
          <p:nvPr/>
        </p:nvSpPr>
        <p:spPr>
          <a:xfrm>
            <a:off x="2408300" y="55795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V</a:t>
            </a:r>
            <a:endParaRPr sz="2400">
              <a:solidFill>
                <a:srgbClr val="FFFFFF"/>
              </a:solidFill>
              <a:latin typeface="Oswald"/>
              <a:ea typeface="Oswald"/>
              <a:cs typeface="Oswald"/>
              <a:sym typeface="Oswald"/>
            </a:endParaRPr>
          </a:p>
        </p:txBody>
      </p:sp>
      <p:sp>
        <p:nvSpPr>
          <p:cNvPr id="2169" name="Google Shape;2169;p235"/>
          <p:cNvSpPr txBox="1"/>
          <p:nvPr/>
        </p:nvSpPr>
        <p:spPr>
          <a:xfrm>
            <a:off x="3223200" y="55796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100">
                <a:solidFill>
                  <a:srgbClr val="FFFFFF"/>
                </a:solidFill>
                <a:latin typeface="Oswald"/>
                <a:ea typeface="Oswald"/>
                <a:cs typeface="Oswald"/>
                <a:sym typeface="Oswald"/>
              </a:rPr>
              <a:t>volts</a:t>
            </a:r>
            <a:endParaRPr sz="3100">
              <a:solidFill>
                <a:srgbClr val="FFFFFF"/>
              </a:solidFill>
              <a:latin typeface="Oswald"/>
              <a:ea typeface="Oswald"/>
              <a:cs typeface="Oswald"/>
              <a:sym typeface="Oswald"/>
            </a:endParaRPr>
          </a:p>
        </p:txBody>
      </p:sp>
      <p:sp>
        <p:nvSpPr>
          <p:cNvPr id="2170" name="Google Shape;2170;p235"/>
          <p:cNvSpPr txBox="1"/>
          <p:nvPr/>
        </p:nvSpPr>
        <p:spPr>
          <a:xfrm>
            <a:off x="5483198" y="55796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V</a:t>
            </a:r>
            <a:endParaRPr sz="27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3"/>
                                        </p:tgtEl>
                                        <p:attrNameLst>
                                          <p:attrName>style.visibility</p:attrName>
                                        </p:attrNameLst>
                                      </p:cBhvr>
                                      <p:to>
                                        <p:strVal val="visible"/>
                                      </p:to>
                                    </p:set>
                                    <p:animEffect transition="in" filter="fade">
                                      <p:cBhvr>
                                        <p:cTn id="7" dur="1000"/>
                                        <p:tgtEl>
                                          <p:spTgt spid="21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5"/>
                                        </p:tgtEl>
                                        <p:attrNameLst>
                                          <p:attrName>style.visibility</p:attrName>
                                        </p:attrNameLst>
                                      </p:cBhvr>
                                      <p:to>
                                        <p:strVal val="visible"/>
                                      </p:to>
                                    </p:set>
                                    <p:animEffect transition="in" filter="fade">
                                      <p:cBhvr>
                                        <p:cTn id="12" dur="1000"/>
                                        <p:tgtEl>
                                          <p:spTgt spid="21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6"/>
                                        </p:tgtEl>
                                        <p:attrNameLst>
                                          <p:attrName>style.visibility</p:attrName>
                                        </p:attrNameLst>
                                      </p:cBhvr>
                                      <p:to>
                                        <p:strVal val="visible"/>
                                      </p:to>
                                    </p:set>
                                    <p:animEffect transition="in" filter="fade">
                                      <p:cBhvr>
                                        <p:cTn id="17" dur="1000"/>
                                        <p:tgtEl>
                                          <p:spTgt spid="21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7"/>
                                        </p:tgtEl>
                                        <p:attrNameLst>
                                          <p:attrName>style.visibility</p:attrName>
                                        </p:attrNameLst>
                                      </p:cBhvr>
                                      <p:to>
                                        <p:strVal val="visible"/>
                                      </p:to>
                                    </p:set>
                                    <p:animEffect transition="in" filter="fade">
                                      <p:cBhvr>
                                        <p:cTn id="22" dur="1000"/>
                                        <p:tgtEl>
                                          <p:spTgt spid="21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60"/>
                                        </p:tgtEl>
                                        <p:attrNameLst>
                                          <p:attrName>style.visibility</p:attrName>
                                        </p:attrNameLst>
                                      </p:cBhvr>
                                      <p:to>
                                        <p:strVal val="visible"/>
                                      </p:to>
                                    </p:set>
                                    <p:animEffect transition="in" filter="fade">
                                      <p:cBhvr>
                                        <p:cTn id="27" dur="1000"/>
                                        <p:tgtEl>
                                          <p:spTgt spid="21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62"/>
                                        </p:tgtEl>
                                        <p:attrNameLst>
                                          <p:attrName>style.visibility</p:attrName>
                                        </p:attrNameLst>
                                      </p:cBhvr>
                                      <p:to>
                                        <p:strVal val="visible"/>
                                      </p:to>
                                    </p:set>
                                    <p:animEffect transition="in" filter="fade">
                                      <p:cBhvr>
                                        <p:cTn id="32" dur="1000"/>
                                        <p:tgtEl>
                                          <p:spTgt spid="216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61"/>
                                        </p:tgtEl>
                                        <p:attrNameLst>
                                          <p:attrName>style.visibility</p:attrName>
                                        </p:attrNameLst>
                                      </p:cBhvr>
                                      <p:to>
                                        <p:strVal val="visible"/>
                                      </p:to>
                                    </p:set>
                                    <p:animEffect transition="in" filter="fade">
                                      <p:cBhvr>
                                        <p:cTn id="37" dur="1000"/>
                                        <p:tgtEl>
                                          <p:spTgt spid="216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64"/>
                                        </p:tgtEl>
                                        <p:attrNameLst>
                                          <p:attrName>style.visibility</p:attrName>
                                        </p:attrNameLst>
                                      </p:cBhvr>
                                      <p:to>
                                        <p:strVal val="visible"/>
                                      </p:to>
                                    </p:set>
                                    <p:animEffect transition="in" filter="fade">
                                      <p:cBhvr>
                                        <p:cTn id="42" dur="1000"/>
                                        <p:tgtEl>
                                          <p:spTgt spid="216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65"/>
                                        </p:tgtEl>
                                        <p:attrNameLst>
                                          <p:attrName>style.visibility</p:attrName>
                                        </p:attrNameLst>
                                      </p:cBhvr>
                                      <p:to>
                                        <p:strVal val="visible"/>
                                      </p:to>
                                    </p:set>
                                    <p:animEffect transition="in" filter="fade">
                                      <p:cBhvr>
                                        <p:cTn id="47" dur="1000"/>
                                        <p:tgtEl>
                                          <p:spTgt spid="21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66"/>
                                        </p:tgtEl>
                                        <p:attrNameLst>
                                          <p:attrName>style.visibility</p:attrName>
                                        </p:attrNameLst>
                                      </p:cBhvr>
                                      <p:to>
                                        <p:strVal val="visible"/>
                                      </p:to>
                                    </p:set>
                                    <p:animEffect transition="in" filter="fade">
                                      <p:cBhvr>
                                        <p:cTn id="52" dur="1000"/>
                                        <p:tgtEl>
                                          <p:spTgt spid="21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68"/>
                                        </p:tgtEl>
                                        <p:attrNameLst>
                                          <p:attrName>style.visibility</p:attrName>
                                        </p:attrNameLst>
                                      </p:cBhvr>
                                      <p:to>
                                        <p:strVal val="visible"/>
                                      </p:to>
                                    </p:set>
                                    <p:animEffect transition="in" filter="fade">
                                      <p:cBhvr>
                                        <p:cTn id="57" dur="1000"/>
                                        <p:tgtEl>
                                          <p:spTgt spid="216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69"/>
                                        </p:tgtEl>
                                        <p:attrNameLst>
                                          <p:attrName>style.visibility</p:attrName>
                                        </p:attrNameLst>
                                      </p:cBhvr>
                                      <p:to>
                                        <p:strVal val="visible"/>
                                      </p:to>
                                    </p:set>
                                    <p:animEffect transition="in" filter="fade">
                                      <p:cBhvr>
                                        <p:cTn id="62" dur="1000"/>
                                        <p:tgtEl>
                                          <p:spTgt spid="216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70"/>
                                        </p:tgtEl>
                                        <p:attrNameLst>
                                          <p:attrName>style.visibility</p:attrName>
                                        </p:attrNameLst>
                                      </p:cBhvr>
                                      <p:to>
                                        <p:strVal val="visible"/>
                                      </p:to>
                                    </p:set>
                                    <p:animEffect transition="in" filter="fade">
                                      <p:cBhvr>
                                        <p:cTn id="67" dur="1000"/>
                                        <p:tgtEl>
                                          <p:spTgt spid="2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174"/>
        <p:cNvGrpSpPr/>
        <p:nvPr/>
      </p:nvGrpSpPr>
      <p:grpSpPr>
        <a:xfrm>
          <a:off x="0" y="0"/>
          <a:ext cx="0" cy="0"/>
          <a:chOff x="0" y="0"/>
          <a:chExt cx="0" cy="0"/>
        </a:xfrm>
      </p:grpSpPr>
      <p:sp>
        <p:nvSpPr>
          <p:cNvPr id="2175" name="Google Shape;2175;p23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Power, Current and Potential Difference (pg 65)</a:t>
            </a:r>
            <a:endParaRPr>
              <a:latin typeface="Century Gothic"/>
              <a:ea typeface="Century Gothic"/>
              <a:cs typeface="Century Gothic"/>
              <a:sym typeface="Century Gothic"/>
            </a:endParaRPr>
          </a:p>
        </p:txBody>
      </p:sp>
      <p:sp>
        <p:nvSpPr>
          <p:cNvPr id="2176" name="Google Shape;2176;p23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2177" name="Google Shape;2177;p236"/>
          <p:cNvGrpSpPr/>
          <p:nvPr/>
        </p:nvGrpSpPr>
        <p:grpSpPr>
          <a:xfrm>
            <a:off x="2528637" y="1683250"/>
            <a:ext cx="4086750" cy="885900"/>
            <a:chOff x="2679712" y="3146150"/>
            <a:chExt cx="4086750" cy="885900"/>
          </a:xfrm>
        </p:grpSpPr>
        <p:pic>
          <p:nvPicPr>
            <p:cNvPr id="2178" name="Google Shape;2178;p236"/>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179" name="Google Shape;2179;p236"/>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latin typeface="Oswald"/>
                  <a:ea typeface="Oswald"/>
                  <a:cs typeface="Oswald"/>
                  <a:sym typeface="Oswald"/>
                </a:rPr>
                <a:t>amps</a:t>
              </a:r>
              <a:endParaRPr sz="2900">
                <a:latin typeface="Oswald"/>
                <a:ea typeface="Oswald"/>
                <a:cs typeface="Oswald"/>
                <a:sym typeface="Oswald"/>
              </a:endParaRPr>
            </a:p>
          </p:txBody>
        </p:sp>
        <p:sp>
          <p:nvSpPr>
            <p:cNvPr id="2180" name="Google Shape;2180;p236"/>
            <p:cNvSpPr/>
            <p:nvPr/>
          </p:nvSpPr>
          <p:spPr>
            <a:xfrm>
              <a:off x="5240062" y="3146150"/>
              <a:ext cx="1526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milliamps</a:t>
              </a:r>
              <a:endParaRPr sz="3000">
                <a:latin typeface="Oswald"/>
                <a:ea typeface="Oswald"/>
                <a:cs typeface="Oswald"/>
                <a:sym typeface="Oswald"/>
              </a:endParaRPr>
            </a:p>
          </p:txBody>
        </p:sp>
      </p:grpSp>
      <p:grpSp>
        <p:nvGrpSpPr>
          <p:cNvPr id="2181" name="Google Shape;2181;p236"/>
          <p:cNvGrpSpPr/>
          <p:nvPr/>
        </p:nvGrpSpPr>
        <p:grpSpPr>
          <a:xfrm>
            <a:off x="2239914" y="2858000"/>
            <a:ext cx="4664172" cy="885900"/>
            <a:chOff x="2243276" y="3146150"/>
            <a:chExt cx="4664172" cy="885900"/>
          </a:xfrm>
        </p:grpSpPr>
        <p:pic>
          <p:nvPicPr>
            <p:cNvPr id="2182" name="Google Shape;2182;p236"/>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183" name="Google Shape;2183;p236"/>
            <p:cNvSpPr/>
            <p:nvPr/>
          </p:nvSpPr>
          <p:spPr>
            <a:xfrm>
              <a:off x="2243276" y="3146150"/>
              <a:ext cx="1850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kilowatts</a:t>
              </a:r>
              <a:endParaRPr sz="3000">
                <a:latin typeface="Oswald"/>
                <a:ea typeface="Oswald"/>
                <a:cs typeface="Oswald"/>
                <a:sym typeface="Oswald"/>
              </a:endParaRPr>
            </a:p>
          </p:txBody>
        </p:sp>
        <p:sp>
          <p:nvSpPr>
            <p:cNvPr id="2184" name="Google Shape;2184;p236"/>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watts</a:t>
              </a:r>
              <a:endParaRPr sz="3000">
                <a:latin typeface="Oswald"/>
                <a:ea typeface="Oswald"/>
                <a:cs typeface="Oswald"/>
                <a:sym typeface="Oswald"/>
              </a:endParaRPr>
            </a:p>
          </p:txBody>
        </p:sp>
      </p:grpSp>
      <p:pic>
        <p:nvPicPr>
          <p:cNvPr id="2185" name="Google Shape;2185;p236"/>
          <p:cNvPicPr preferRelativeResize="0"/>
          <p:nvPr/>
        </p:nvPicPr>
        <p:blipFill>
          <a:blip r:embed="rId4">
            <a:alphaModFix/>
          </a:blip>
          <a:stretch>
            <a:fillRect/>
          </a:stretch>
        </p:blipFill>
        <p:spPr>
          <a:xfrm>
            <a:off x="0" y="4125311"/>
            <a:ext cx="9144001" cy="1538378"/>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p23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Power, Current and Potential Difference (pg 66)</a:t>
            </a:r>
            <a:endParaRPr sz="3100">
              <a:latin typeface="Century Gothic"/>
              <a:ea typeface="Century Gothic"/>
              <a:cs typeface="Century Gothic"/>
              <a:sym typeface="Century Gothic"/>
            </a:endParaRPr>
          </a:p>
        </p:txBody>
      </p:sp>
      <p:sp>
        <p:nvSpPr>
          <p:cNvPr id="2191" name="Google Shape;2191;p23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current of 0.5A flows through a bulb with a potential difference of 6V what is the power rating of the bulb?</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current of 250 mA flows in a circuit containing a 1.5V cell. What is the power of the circuit?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microwave has a power rating of 800W. When plugged into the UK mains supply, what current flows? [HINT: you will need to remember the PD of the UK mains supply)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current flows through a 2W bulb connected to a 12V battery?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kettle has a power rating of 1.8 kW. When plugged into the UK mains supply, what current flows?</a:t>
            </a:r>
            <a:endParaRPr>
              <a:latin typeface="Century Gothic"/>
              <a:ea typeface="Century Gothic"/>
              <a:cs typeface="Century Gothic"/>
              <a:sym typeface="Century Gothic"/>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195"/>
        <p:cNvGrpSpPr/>
        <p:nvPr/>
      </p:nvGrpSpPr>
      <p:grpSpPr>
        <a:xfrm>
          <a:off x="0" y="0"/>
          <a:ext cx="0" cy="0"/>
          <a:chOff x="0" y="0"/>
          <a:chExt cx="0" cy="0"/>
        </a:xfrm>
      </p:grpSpPr>
      <p:sp>
        <p:nvSpPr>
          <p:cNvPr id="2196" name="Google Shape;2196;p23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Power, Current and Potential Difference (pg 66)</a:t>
            </a:r>
            <a:endParaRPr>
              <a:latin typeface="Century Gothic"/>
              <a:ea typeface="Century Gothic"/>
              <a:cs typeface="Century Gothic"/>
              <a:sym typeface="Century Gothic"/>
            </a:endParaRPr>
          </a:p>
        </p:txBody>
      </p:sp>
      <p:sp>
        <p:nvSpPr>
          <p:cNvPr id="2197" name="Google Shape;2197;p23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A current of 0.5A flows through a bulb with a potential difference of 6V what is the power rating of the bulb?</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P = I x 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0.5 x 6</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3 W</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800" b="1" dirty="0">
              <a:solidFill>
                <a:srgbClr val="FF0000"/>
              </a:solidFill>
              <a:latin typeface="Century Gothic"/>
              <a:ea typeface="Century Gothic"/>
              <a:cs typeface="Century Gothic"/>
              <a:sym typeface="Century Gothic"/>
            </a:endParaRPr>
          </a:p>
          <a:p>
            <a:pPr marL="447675" lvl="0" indent="-358775" algn="l" rtl="0">
              <a:spcBef>
                <a:spcPts val="0"/>
              </a:spcBef>
              <a:spcAft>
                <a:spcPts val="0"/>
              </a:spcAft>
              <a:buSzPts val="2200"/>
              <a:buFont typeface="+mj-lt"/>
              <a:buAutoNum type="arabicPeriod" startAt="2"/>
            </a:pPr>
            <a:r>
              <a:rPr lang="en-GB" sz="2200" dirty="0">
                <a:latin typeface="Century Gothic"/>
                <a:ea typeface="Century Gothic"/>
                <a:cs typeface="Century Gothic"/>
                <a:sym typeface="Century Gothic"/>
              </a:rPr>
              <a:t>A current of 250 mA flows in a circuit containing a 1.5V cell. What is the power of the circuit?</a:t>
            </a:r>
            <a:endParaRPr sz="2200" dirty="0">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2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Conversion: 250 mA = 0.250 A</a:t>
            </a:r>
            <a:endParaRPr sz="28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P = I x V</a:t>
            </a:r>
            <a:endParaRPr sz="28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P = 0.250 x 1.5</a:t>
            </a:r>
            <a:endParaRPr sz="28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P = 0.375 W</a:t>
            </a:r>
            <a:endParaRPr sz="2200" dirty="0">
              <a:latin typeface="Century Gothic"/>
              <a:ea typeface="Century Gothic"/>
              <a:cs typeface="Century Gothic"/>
              <a:sym typeface="Century Gothic"/>
            </a:endParaRPr>
          </a:p>
          <a:p>
            <a:pPr marL="0" lvl="0" indent="0" algn="l" rtl="0">
              <a:spcBef>
                <a:spcPts val="0"/>
              </a:spcBef>
              <a:spcAft>
                <a:spcPts val="0"/>
              </a:spcAft>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7">
                                            <p:txEl>
                                              <p:pRg st="0" end="0"/>
                                            </p:txEl>
                                          </p:spTgt>
                                        </p:tgtEl>
                                        <p:attrNameLst>
                                          <p:attrName>style.visibility</p:attrName>
                                        </p:attrNameLst>
                                      </p:cBhvr>
                                      <p:to>
                                        <p:strVal val="visible"/>
                                      </p:to>
                                    </p:set>
                                    <p:animEffect transition="in" filter="fade">
                                      <p:cBhvr>
                                        <p:cTn id="7" dur="1000"/>
                                        <p:tgtEl>
                                          <p:spTgt spid="21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97">
                                            <p:txEl>
                                              <p:pRg st="1" end="1"/>
                                            </p:txEl>
                                          </p:spTgt>
                                        </p:tgtEl>
                                        <p:attrNameLst>
                                          <p:attrName>style.visibility</p:attrName>
                                        </p:attrNameLst>
                                      </p:cBhvr>
                                      <p:to>
                                        <p:strVal val="visible"/>
                                      </p:to>
                                    </p:set>
                                    <p:animEffect transition="in" filter="fade">
                                      <p:cBhvr>
                                        <p:cTn id="12" dur="1000"/>
                                        <p:tgtEl>
                                          <p:spTgt spid="21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97">
                                            <p:txEl>
                                              <p:pRg st="2" end="2"/>
                                            </p:txEl>
                                          </p:spTgt>
                                        </p:tgtEl>
                                        <p:attrNameLst>
                                          <p:attrName>style.visibility</p:attrName>
                                        </p:attrNameLst>
                                      </p:cBhvr>
                                      <p:to>
                                        <p:strVal val="visible"/>
                                      </p:to>
                                    </p:set>
                                    <p:animEffect transition="in" filter="fade">
                                      <p:cBhvr>
                                        <p:cTn id="17" dur="1000"/>
                                        <p:tgtEl>
                                          <p:spTgt spid="21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97">
                                            <p:txEl>
                                              <p:pRg st="3" end="3"/>
                                            </p:txEl>
                                          </p:spTgt>
                                        </p:tgtEl>
                                        <p:attrNameLst>
                                          <p:attrName>style.visibility</p:attrName>
                                        </p:attrNameLst>
                                      </p:cBhvr>
                                      <p:to>
                                        <p:strVal val="visible"/>
                                      </p:to>
                                    </p:set>
                                    <p:animEffect transition="in" filter="fade">
                                      <p:cBhvr>
                                        <p:cTn id="22" dur="1000"/>
                                        <p:tgtEl>
                                          <p:spTgt spid="21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97">
                                            <p:txEl>
                                              <p:pRg st="5" end="5"/>
                                            </p:txEl>
                                          </p:spTgt>
                                        </p:tgtEl>
                                        <p:attrNameLst>
                                          <p:attrName>style.visibility</p:attrName>
                                        </p:attrNameLst>
                                      </p:cBhvr>
                                      <p:to>
                                        <p:strVal val="visible"/>
                                      </p:to>
                                    </p:set>
                                    <p:animEffect transition="in" filter="fade">
                                      <p:cBhvr>
                                        <p:cTn id="27" dur="1000"/>
                                        <p:tgtEl>
                                          <p:spTgt spid="219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97">
                                            <p:txEl>
                                              <p:pRg st="6" end="6"/>
                                            </p:txEl>
                                          </p:spTgt>
                                        </p:tgtEl>
                                        <p:attrNameLst>
                                          <p:attrName>style.visibility</p:attrName>
                                        </p:attrNameLst>
                                      </p:cBhvr>
                                      <p:to>
                                        <p:strVal val="visible"/>
                                      </p:to>
                                    </p:set>
                                    <p:animEffect transition="in" filter="fade">
                                      <p:cBhvr>
                                        <p:cTn id="32" dur="1000"/>
                                        <p:tgtEl>
                                          <p:spTgt spid="219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97">
                                            <p:txEl>
                                              <p:pRg st="7" end="7"/>
                                            </p:txEl>
                                          </p:spTgt>
                                        </p:tgtEl>
                                        <p:attrNameLst>
                                          <p:attrName>style.visibility</p:attrName>
                                        </p:attrNameLst>
                                      </p:cBhvr>
                                      <p:to>
                                        <p:strVal val="visible"/>
                                      </p:to>
                                    </p:set>
                                    <p:animEffect transition="in" filter="fade">
                                      <p:cBhvr>
                                        <p:cTn id="37" dur="1000"/>
                                        <p:tgtEl>
                                          <p:spTgt spid="219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97">
                                            <p:txEl>
                                              <p:pRg st="8" end="8"/>
                                            </p:txEl>
                                          </p:spTgt>
                                        </p:tgtEl>
                                        <p:attrNameLst>
                                          <p:attrName>style.visibility</p:attrName>
                                        </p:attrNameLst>
                                      </p:cBhvr>
                                      <p:to>
                                        <p:strVal val="visible"/>
                                      </p:to>
                                    </p:set>
                                    <p:animEffect transition="in" filter="fade">
                                      <p:cBhvr>
                                        <p:cTn id="42" dur="1000"/>
                                        <p:tgtEl>
                                          <p:spTgt spid="219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97">
                                            <p:txEl>
                                              <p:pRg st="9" end="9"/>
                                            </p:txEl>
                                          </p:spTgt>
                                        </p:tgtEl>
                                        <p:attrNameLst>
                                          <p:attrName>style.visibility</p:attrName>
                                        </p:attrNameLst>
                                      </p:cBhvr>
                                      <p:to>
                                        <p:strVal val="visible"/>
                                      </p:to>
                                    </p:set>
                                    <p:animEffect transition="in" filter="fade">
                                      <p:cBhvr>
                                        <p:cTn id="47" dur="1000"/>
                                        <p:tgtEl>
                                          <p:spTgt spid="219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23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Power, Current and Potential Difference (pg 66)</a:t>
            </a:r>
            <a:endParaRPr sz="3100">
              <a:latin typeface="Century Gothic"/>
              <a:ea typeface="Century Gothic"/>
              <a:cs typeface="Century Gothic"/>
              <a:sym typeface="Century Gothic"/>
            </a:endParaRPr>
          </a:p>
        </p:txBody>
      </p:sp>
      <p:sp>
        <p:nvSpPr>
          <p:cNvPr id="2203" name="Google Shape;2203;p23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3"/>
            </a:pPr>
            <a:r>
              <a:rPr lang="en-GB" sz="2200" dirty="0">
                <a:latin typeface="Century Gothic"/>
                <a:ea typeface="Century Gothic"/>
                <a:cs typeface="Century Gothic"/>
                <a:sym typeface="Century Gothic"/>
              </a:rPr>
              <a:t>A microwave has a power rating of 800W. When plugged into the UK mains supply, what current flows? [HINT: you will need to remember the PD of the UK mains supply]</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P ÷ 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800 ÷ 230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3.5 A (2sf)</a:t>
            </a:r>
            <a:endParaRPr sz="2200" dirty="0">
              <a:latin typeface="Century Gothic"/>
              <a:ea typeface="Century Gothic"/>
              <a:cs typeface="Century Gothic"/>
              <a:sym typeface="Century Gothic"/>
            </a:endParaRPr>
          </a:p>
          <a:p>
            <a:pPr marL="546100" lvl="0" indent="-457200" algn="l" rtl="0">
              <a:spcBef>
                <a:spcPts val="0"/>
              </a:spcBef>
              <a:spcAft>
                <a:spcPts val="0"/>
              </a:spcAft>
              <a:buSzPts val="2200"/>
              <a:buFont typeface="+mj-lt"/>
              <a:buAutoNum type="arabicPeriod" startAt="4"/>
            </a:pPr>
            <a:r>
              <a:rPr lang="en-GB" sz="2200" dirty="0">
                <a:latin typeface="Century Gothic"/>
                <a:ea typeface="Century Gothic"/>
                <a:cs typeface="Century Gothic"/>
                <a:sym typeface="Century Gothic"/>
              </a:rPr>
              <a:t>What current flows through a 2W bulb connected to a 12V battery?</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P ÷ 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2 ÷ 12</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0.17 A (2sf)</a:t>
            </a:r>
            <a:endParaRPr sz="2200" dirty="0">
              <a:latin typeface="Century Gothic"/>
              <a:ea typeface="Century Gothic"/>
              <a:cs typeface="Century Gothic"/>
              <a:sym typeface="Century Gothic"/>
            </a:endParaRPr>
          </a:p>
          <a:p>
            <a:pPr marL="0" lvl="0" indent="0" algn="l" rtl="0">
              <a:spcBef>
                <a:spcPts val="0"/>
              </a:spcBef>
              <a:spcAft>
                <a:spcPts val="0"/>
              </a:spcAft>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3">
                                            <p:txEl>
                                              <p:pRg st="0" end="0"/>
                                            </p:txEl>
                                          </p:spTgt>
                                        </p:tgtEl>
                                        <p:attrNameLst>
                                          <p:attrName>style.visibility</p:attrName>
                                        </p:attrNameLst>
                                      </p:cBhvr>
                                      <p:to>
                                        <p:strVal val="visible"/>
                                      </p:to>
                                    </p:set>
                                    <p:animEffect transition="in" filter="fade">
                                      <p:cBhvr>
                                        <p:cTn id="7" dur="1000"/>
                                        <p:tgtEl>
                                          <p:spTgt spid="2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3">
                                            <p:txEl>
                                              <p:pRg st="1" end="1"/>
                                            </p:txEl>
                                          </p:spTgt>
                                        </p:tgtEl>
                                        <p:attrNameLst>
                                          <p:attrName>style.visibility</p:attrName>
                                        </p:attrNameLst>
                                      </p:cBhvr>
                                      <p:to>
                                        <p:strVal val="visible"/>
                                      </p:to>
                                    </p:set>
                                    <p:animEffect transition="in" filter="fade">
                                      <p:cBhvr>
                                        <p:cTn id="12" dur="1000"/>
                                        <p:tgtEl>
                                          <p:spTgt spid="22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3">
                                            <p:txEl>
                                              <p:pRg st="2" end="2"/>
                                            </p:txEl>
                                          </p:spTgt>
                                        </p:tgtEl>
                                        <p:attrNameLst>
                                          <p:attrName>style.visibility</p:attrName>
                                        </p:attrNameLst>
                                      </p:cBhvr>
                                      <p:to>
                                        <p:strVal val="visible"/>
                                      </p:to>
                                    </p:set>
                                    <p:animEffect transition="in" filter="fade">
                                      <p:cBhvr>
                                        <p:cTn id="17" dur="1000"/>
                                        <p:tgtEl>
                                          <p:spTgt spid="22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3">
                                            <p:txEl>
                                              <p:pRg st="3" end="3"/>
                                            </p:txEl>
                                          </p:spTgt>
                                        </p:tgtEl>
                                        <p:attrNameLst>
                                          <p:attrName>style.visibility</p:attrName>
                                        </p:attrNameLst>
                                      </p:cBhvr>
                                      <p:to>
                                        <p:strVal val="visible"/>
                                      </p:to>
                                    </p:set>
                                    <p:animEffect transition="in" filter="fade">
                                      <p:cBhvr>
                                        <p:cTn id="22" dur="1000"/>
                                        <p:tgtEl>
                                          <p:spTgt spid="22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3">
                                            <p:txEl>
                                              <p:pRg st="4" end="4"/>
                                            </p:txEl>
                                          </p:spTgt>
                                        </p:tgtEl>
                                        <p:attrNameLst>
                                          <p:attrName>style.visibility</p:attrName>
                                        </p:attrNameLst>
                                      </p:cBhvr>
                                      <p:to>
                                        <p:strVal val="visible"/>
                                      </p:to>
                                    </p:set>
                                    <p:animEffect transition="in" filter="fade">
                                      <p:cBhvr>
                                        <p:cTn id="27" dur="1000"/>
                                        <p:tgtEl>
                                          <p:spTgt spid="22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3">
                                            <p:txEl>
                                              <p:pRg st="5" end="5"/>
                                            </p:txEl>
                                          </p:spTgt>
                                        </p:tgtEl>
                                        <p:attrNameLst>
                                          <p:attrName>style.visibility</p:attrName>
                                        </p:attrNameLst>
                                      </p:cBhvr>
                                      <p:to>
                                        <p:strVal val="visible"/>
                                      </p:to>
                                    </p:set>
                                    <p:animEffect transition="in" filter="fade">
                                      <p:cBhvr>
                                        <p:cTn id="32" dur="1000"/>
                                        <p:tgtEl>
                                          <p:spTgt spid="22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03">
                                            <p:txEl>
                                              <p:pRg st="6" end="6"/>
                                            </p:txEl>
                                          </p:spTgt>
                                        </p:tgtEl>
                                        <p:attrNameLst>
                                          <p:attrName>style.visibility</p:attrName>
                                        </p:attrNameLst>
                                      </p:cBhvr>
                                      <p:to>
                                        <p:strVal val="visible"/>
                                      </p:to>
                                    </p:set>
                                    <p:animEffect transition="in" filter="fade">
                                      <p:cBhvr>
                                        <p:cTn id="37" dur="1000"/>
                                        <p:tgtEl>
                                          <p:spTgt spid="22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03">
                                            <p:txEl>
                                              <p:pRg st="7" end="7"/>
                                            </p:txEl>
                                          </p:spTgt>
                                        </p:tgtEl>
                                        <p:attrNameLst>
                                          <p:attrName>style.visibility</p:attrName>
                                        </p:attrNameLst>
                                      </p:cBhvr>
                                      <p:to>
                                        <p:strVal val="visible"/>
                                      </p:to>
                                    </p:set>
                                    <p:animEffect transition="in" filter="fade">
                                      <p:cBhvr>
                                        <p:cTn id="42" dur="1000"/>
                                        <p:tgtEl>
                                          <p:spTgt spid="22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24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Power, Current and Potential Difference (pg 66)</a:t>
            </a:r>
            <a:endParaRPr sz="3100">
              <a:latin typeface="Century Gothic"/>
              <a:ea typeface="Century Gothic"/>
              <a:cs typeface="Century Gothic"/>
              <a:sym typeface="Century Gothic"/>
            </a:endParaRPr>
          </a:p>
        </p:txBody>
      </p:sp>
      <p:sp>
        <p:nvSpPr>
          <p:cNvPr id="2209" name="Google Shape;2209;p24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5"/>
            </a:pPr>
            <a:r>
              <a:rPr lang="en-GB" sz="2200" dirty="0">
                <a:latin typeface="Century Gothic"/>
                <a:ea typeface="Century Gothic"/>
                <a:cs typeface="Century Gothic"/>
                <a:sym typeface="Century Gothic"/>
              </a:rPr>
              <a:t>A kettle has a power rating of 1.8 kW. When plugged into the UK mains supply, what current flows?</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UK mains supply = 230 V</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1.8 kW = 1800 W</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I = P ÷ V</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1800 ÷ 230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7.8 A (2sf)</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09">
                                            <p:txEl>
                                              <p:pRg st="0" end="0"/>
                                            </p:txEl>
                                          </p:spTgt>
                                        </p:tgtEl>
                                        <p:attrNameLst>
                                          <p:attrName>style.visibility</p:attrName>
                                        </p:attrNameLst>
                                      </p:cBhvr>
                                      <p:to>
                                        <p:strVal val="visible"/>
                                      </p:to>
                                    </p:set>
                                    <p:animEffect transition="in" filter="fade">
                                      <p:cBhvr>
                                        <p:cTn id="7" dur="1000"/>
                                        <p:tgtEl>
                                          <p:spTgt spid="22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9">
                                            <p:txEl>
                                              <p:pRg st="1" end="1"/>
                                            </p:txEl>
                                          </p:spTgt>
                                        </p:tgtEl>
                                        <p:attrNameLst>
                                          <p:attrName>style.visibility</p:attrName>
                                        </p:attrNameLst>
                                      </p:cBhvr>
                                      <p:to>
                                        <p:strVal val="visible"/>
                                      </p:to>
                                    </p:set>
                                    <p:animEffect transition="in" filter="fade">
                                      <p:cBhvr>
                                        <p:cTn id="12" dur="1000"/>
                                        <p:tgtEl>
                                          <p:spTgt spid="220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09">
                                            <p:txEl>
                                              <p:pRg st="2" end="2"/>
                                            </p:txEl>
                                          </p:spTgt>
                                        </p:tgtEl>
                                        <p:attrNameLst>
                                          <p:attrName>style.visibility</p:attrName>
                                        </p:attrNameLst>
                                      </p:cBhvr>
                                      <p:to>
                                        <p:strVal val="visible"/>
                                      </p:to>
                                    </p:set>
                                    <p:animEffect transition="in" filter="fade">
                                      <p:cBhvr>
                                        <p:cTn id="17" dur="1000"/>
                                        <p:tgtEl>
                                          <p:spTgt spid="220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09">
                                            <p:txEl>
                                              <p:pRg st="3" end="3"/>
                                            </p:txEl>
                                          </p:spTgt>
                                        </p:tgtEl>
                                        <p:attrNameLst>
                                          <p:attrName>style.visibility</p:attrName>
                                        </p:attrNameLst>
                                      </p:cBhvr>
                                      <p:to>
                                        <p:strVal val="visible"/>
                                      </p:to>
                                    </p:set>
                                    <p:animEffect transition="in" filter="fade">
                                      <p:cBhvr>
                                        <p:cTn id="22" dur="1000"/>
                                        <p:tgtEl>
                                          <p:spTgt spid="220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09">
                                            <p:txEl>
                                              <p:pRg st="4" end="4"/>
                                            </p:txEl>
                                          </p:spTgt>
                                        </p:tgtEl>
                                        <p:attrNameLst>
                                          <p:attrName>style.visibility</p:attrName>
                                        </p:attrNameLst>
                                      </p:cBhvr>
                                      <p:to>
                                        <p:strVal val="visible"/>
                                      </p:to>
                                    </p:set>
                                    <p:animEffect transition="in" filter="fade">
                                      <p:cBhvr>
                                        <p:cTn id="27" dur="1000"/>
                                        <p:tgtEl>
                                          <p:spTgt spid="220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09">
                                            <p:txEl>
                                              <p:pRg st="5" end="5"/>
                                            </p:txEl>
                                          </p:spTgt>
                                        </p:tgtEl>
                                        <p:attrNameLst>
                                          <p:attrName>style.visibility</p:attrName>
                                        </p:attrNameLst>
                                      </p:cBhvr>
                                      <p:to>
                                        <p:strVal val="visible"/>
                                      </p:to>
                                    </p:set>
                                    <p:animEffect transition="in" filter="fade">
                                      <p:cBhvr>
                                        <p:cTn id="32" dur="1000"/>
                                        <p:tgtEl>
                                          <p:spTgt spid="220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213"/>
        <p:cNvGrpSpPr/>
        <p:nvPr/>
      </p:nvGrpSpPr>
      <p:grpSpPr>
        <a:xfrm>
          <a:off x="0" y="0"/>
          <a:ext cx="0" cy="0"/>
          <a:chOff x="0" y="0"/>
          <a:chExt cx="0" cy="0"/>
        </a:xfrm>
      </p:grpSpPr>
      <p:sp>
        <p:nvSpPr>
          <p:cNvPr id="2214" name="Google Shape;2214;p24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100">
                <a:latin typeface="Century Gothic"/>
                <a:ea typeface="Century Gothic"/>
                <a:cs typeface="Century Gothic"/>
                <a:sym typeface="Century Gothic"/>
              </a:rPr>
              <a:t>Power, Current and Resistance (pg 67) </a:t>
            </a:r>
            <a:endParaRPr sz="3100">
              <a:latin typeface="Century Gothic"/>
              <a:ea typeface="Century Gothic"/>
              <a:cs typeface="Century Gothic"/>
              <a:sym typeface="Century Gothic"/>
            </a:endParaRPr>
          </a:p>
        </p:txBody>
      </p:sp>
      <p:sp>
        <p:nvSpPr>
          <p:cNvPr id="2215" name="Google Shape;2215;p241"/>
          <p:cNvSpPr txBox="1">
            <a:spLocks noGrp="1"/>
          </p:cNvSpPr>
          <p:nvPr>
            <p:ph type="body" idx="1"/>
          </p:nvPr>
        </p:nvSpPr>
        <p:spPr>
          <a:xfrm>
            <a:off x="451500" y="1145663"/>
            <a:ext cx="8241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Power = current</a:t>
            </a:r>
            <a:r>
              <a:rPr lang="en-GB" sz="3000" baseline="30000">
                <a:solidFill>
                  <a:srgbClr val="FFFFFF"/>
                </a:solidFill>
                <a:latin typeface="Oswald"/>
                <a:ea typeface="Oswald"/>
                <a:cs typeface="Oswald"/>
                <a:sym typeface="Oswald"/>
              </a:rPr>
              <a:t>2</a:t>
            </a:r>
            <a:r>
              <a:rPr lang="en-GB" sz="3000">
                <a:solidFill>
                  <a:srgbClr val="FFFFFF"/>
                </a:solidFill>
                <a:latin typeface="Oswald"/>
                <a:ea typeface="Oswald"/>
                <a:cs typeface="Oswald"/>
                <a:sym typeface="Oswald"/>
              </a:rPr>
              <a:t> x resistance</a:t>
            </a:r>
            <a:endParaRPr sz="3200">
              <a:solidFill>
                <a:srgbClr val="FFFFFF"/>
              </a:solidFill>
              <a:latin typeface="Oswald"/>
              <a:ea typeface="Oswald"/>
              <a:cs typeface="Oswald"/>
              <a:sym typeface="Oswald"/>
            </a:endParaRPr>
          </a:p>
        </p:txBody>
      </p:sp>
      <p:sp>
        <p:nvSpPr>
          <p:cNvPr id="2216" name="Google Shape;2216;p241"/>
          <p:cNvSpPr txBox="1">
            <a:spLocks noGrp="1"/>
          </p:cNvSpPr>
          <p:nvPr>
            <p:ph type="body" idx="1"/>
          </p:nvPr>
        </p:nvSpPr>
        <p:spPr>
          <a:xfrm>
            <a:off x="3409950" y="22913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 = I</a:t>
            </a:r>
            <a:r>
              <a:rPr lang="en-GB" sz="3000" baseline="30000">
                <a:solidFill>
                  <a:srgbClr val="FFFFFF"/>
                </a:solidFill>
                <a:latin typeface="Oswald"/>
                <a:ea typeface="Oswald"/>
                <a:cs typeface="Oswald"/>
                <a:sym typeface="Oswald"/>
              </a:rPr>
              <a:t>2</a:t>
            </a:r>
            <a:r>
              <a:rPr lang="en-GB" sz="3000">
                <a:solidFill>
                  <a:srgbClr val="FFFFFF"/>
                </a:solidFill>
                <a:latin typeface="Oswald"/>
                <a:ea typeface="Oswald"/>
                <a:cs typeface="Oswald"/>
                <a:sym typeface="Oswald"/>
              </a:rPr>
              <a:t>R</a:t>
            </a:r>
            <a:endParaRPr sz="3000">
              <a:solidFill>
                <a:srgbClr val="FFFFFF"/>
              </a:solidFill>
              <a:latin typeface="Oswald"/>
              <a:ea typeface="Oswald"/>
              <a:cs typeface="Oswald"/>
              <a:sym typeface="Oswald"/>
            </a:endParaRPr>
          </a:p>
        </p:txBody>
      </p:sp>
      <p:pic>
        <p:nvPicPr>
          <p:cNvPr id="2217" name="Google Shape;2217;p241"/>
          <p:cNvPicPr preferRelativeResize="0"/>
          <p:nvPr/>
        </p:nvPicPr>
        <p:blipFill rotWithShape="1">
          <a:blip r:embed="rId3">
            <a:alphaModFix/>
          </a:blip>
          <a:srcRect l="9947" r="7427" b="19704"/>
          <a:stretch/>
        </p:blipFill>
        <p:spPr>
          <a:xfrm>
            <a:off x="6203325" y="3616950"/>
            <a:ext cx="2940675" cy="2579950"/>
          </a:xfrm>
          <a:prstGeom prst="rect">
            <a:avLst/>
          </a:prstGeom>
          <a:noFill/>
          <a:ln>
            <a:noFill/>
          </a:ln>
        </p:spPr>
      </p:pic>
      <p:sp>
        <p:nvSpPr>
          <p:cNvPr id="2218" name="Google Shape;2218;p241"/>
          <p:cNvSpPr txBox="1">
            <a:spLocks noGrp="1"/>
          </p:cNvSpPr>
          <p:nvPr>
            <p:ph type="body" idx="1"/>
          </p:nvPr>
        </p:nvSpPr>
        <p:spPr>
          <a:xfrm>
            <a:off x="7206832" y="4567807"/>
            <a:ext cx="907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a:t>
            </a:r>
            <a:endParaRPr sz="3000">
              <a:solidFill>
                <a:srgbClr val="FFFFFF"/>
              </a:solidFill>
              <a:latin typeface="Oswald"/>
              <a:ea typeface="Oswald"/>
              <a:cs typeface="Oswald"/>
              <a:sym typeface="Oswald"/>
            </a:endParaRPr>
          </a:p>
        </p:txBody>
      </p:sp>
      <p:sp>
        <p:nvSpPr>
          <p:cNvPr id="2219" name="Google Shape;2219;p241"/>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I</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2220" name="Google Shape;2220;p241"/>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R</a:t>
            </a:r>
            <a:endParaRPr sz="3000">
              <a:solidFill>
                <a:srgbClr val="FFFFFF"/>
              </a:solidFill>
              <a:latin typeface="Oswald"/>
              <a:ea typeface="Oswald"/>
              <a:cs typeface="Oswald"/>
              <a:sym typeface="Oswald"/>
            </a:endParaRPr>
          </a:p>
        </p:txBody>
      </p:sp>
      <p:pic>
        <p:nvPicPr>
          <p:cNvPr id="2221" name="Google Shape;2221;p241"/>
          <p:cNvPicPr preferRelativeResize="0"/>
          <p:nvPr/>
        </p:nvPicPr>
        <p:blipFill rotWithShape="1">
          <a:blip r:embed="rId4">
            <a:alphaModFix/>
          </a:blip>
          <a:srcRect b="20095"/>
          <a:stretch/>
        </p:blipFill>
        <p:spPr>
          <a:xfrm>
            <a:off x="148000" y="3808450"/>
            <a:ext cx="6069376" cy="2304700"/>
          </a:xfrm>
          <a:prstGeom prst="rect">
            <a:avLst/>
          </a:prstGeom>
          <a:noFill/>
          <a:ln>
            <a:noFill/>
          </a:ln>
        </p:spPr>
      </p:pic>
      <p:sp>
        <p:nvSpPr>
          <p:cNvPr id="2222" name="Google Shape;2222;p241"/>
          <p:cNvSpPr txBox="1"/>
          <p:nvPr/>
        </p:nvSpPr>
        <p:spPr>
          <a:xfrm>
            <a:off x="255325" y="4394787"/>
            <a:ext cx="2029500" cy="598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100">
                <a:solidFill>
                  <a:schemeClr val="dk1"/>
                </a:solidFill>
                <a:latin typeface="Oswald"/>
                <a:ea typeface="Oswald"/>
                <a:cs typeface="Oswald"/>
                <a:sym typeface="Oswald"/>
              </a:rPr>
              <a:t>Power</a:t>
            </a:r>
            <a:endParaRPr sz="2100">
              <a:latin typeface="Oswald"/>
              <a:ea typeface="Oswald"/>
              <a:cs typeface="Oswald"/>
              <a:sym typeface="Oswald"/>
            </a:endParaRPr>
          </a:p>
        </p:txBody>
      </p:sp>
      <p:sp>
        <p:nvSpPr>
          <p:cNvPr id="2223" name="Google Shape;2223;p241"/>
          <p:cNvSpPr txBox="1"/>
          <p:nvPr/>
        </p:nvSpPr>
        <p:spPr>
          <a:xfrm>
            <a:off x="2408300" y="44634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P</a:t>
            </a:r>
            <a:endParaRPr sz="2400">
              <a:solidFill>
                <a:srgbClr val="FFFFFF"/>
              </a:solidFill>
              <a:latin typeface="Oswald"/>
              <a:ea typeface="Oswald"/>
              <a:cs typeface="Oswald"/>
              <a:sym typeface="Oswald"/>
            </a:endParaRPr>
          </a:p>
        </p:txBody>
      </p:sp>
      <p:sp>
        <p:nvSpPr>
          <p:cNvPr id="2224" name="Google Shape;2224;p241"/>
          <p:cNvSpPr txBox="1"/>
          <p:nvPr/>
        </p:nvSpPr>
        <p:spPr>
          <a:xfrm>
            <a:off x="5483175" y="44633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W</a:t>
            </a:r>
            <a:endParaRPr sz="2900">
              <a:solidFill>
                <a:srgbClr val="FFFFFF"/>
              </a:solidFill>
              <a:latin typeface="Oswald"/>
              <a:ea typeface="Oswald"/>
              <a:cs typeface="Oswald"/>
              <a:sym typeface="Oswald"/>
            </a:endParaRPr>
          </a:p>
        </p:txBody>
      </p:sp>
      <p:sp>
        <p:nvSpPr>
          <p:cNvPr id="2225" name="Google Shape;2225;p241"/>
          <p:cNvSpPr txBox="1"/>
          <p:nvPr/>
        </p:nvSpPr>
        <p:spPr>
          <a:xfrm>
            <a:off x="3223188" y="44633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watts</a:t>
            </a:r>
            <a:endParaRPr sz="2700">
              <a:solidFill>
                <a:srgbClr val="FFFFFF"/>
              </a:solidFill>
              <a:latin typeface="Oswald"/>
              <a:ea typeface="Oswald"/>
              <a:cs typeface="Oswald"/>
              <a:sym typeface="Oswald"/>
            </a:endParaRPr>
          </a:p>
        </p:txBody>
      </p:sp>
      <p:sp>
        <p:nvSpPr>
          <p:cNvPr id="2226" name="Google Shape;2226;p241"/>
          <p:cNvSpPr txBox="1"/>
          <p:nvPr/>
        </p:nvSpPr>
        <p:spPr>
          <a:xfrm>
            <a:off x="224200" y="49512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Current</a:t>
            </a:r>
            <a:endParaRPr sz="3000">
              <a:latin typeface="Oswald"/>
              <a:ea typeface="Oswald"/>
              <a:cs typeface="Oswald"/>
              <a:sym typeface="Oswald"/>
            </a:endParaRPr>
          </a:p>
        </p:txBody>
      </p:sp>
      <p:sp>
        <p:nvSpPr>
          <p:cNvPr id="2227" name="Google Shape;2227;p241"/>
          <p:cNvSpPr txBox="1"/>
          <p:nvPr/>
        </p:nvSpPr>
        <p:spPr>
          <a:xfrm>
            <a:off x="2408300" y="50215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I</a:t>
            </a:r>
            <a:endParaRPr sz="2400">
              <a:solidFill>
                <a:srgbClr val="FFFFFF"/>
              </a:solidFill>
              <a:latin typeface="Oswald"/>
              <a:ea typeface="Oswald"/>
              <a:cs typeface="Oswald"/>
              <a:sym typeface="Oswald"/>
            </a:endParaRPr>
          </a:p>
        </p:txBody>
      </p:sp>
      <p:sp>
        <p:nvSpPr>
          <p:cNvPr id="2228" name="Google Shape;2228;p241"/>
          <p:cNvSpPr txBox="1"/>
          <p:nvPr/>
        </p:nvSpPr>
        <p:spPr>
          <a:xfrm>
            <a:off x="3226000" y="50214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amperes</a:t>
            </a:r>
            <a:endParaRPr sz="2700">
              <a:solidFill>
                <a:srgbClr val="FFFFFF"/>
              </a:solidFill>
              <a:latin typeface="Oswald"/>
              <a:ea typeface="Oswald"/>
              <a:cs typeface="Oswald"/>
              <a:sym typeface="Oswald"/>
            </a:endParaRPr>
          </a:p>
        </p:txBody>
      </p:sp>
      <p:sp>
        <p:nvSpPr>
          <p:cNvPr id="2229" name="Google Shape;2229;p241"/>
          <p:cNvSpPr txBox="1"/>
          <p:nvPr/>
        </p:nvSpPr>
        <p:spPr>
          <a:xfrm>
            <a:off x="5467348" y="50214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A</a:t>
            </a:r>
            <a:endParaRPr sz="2900">
              <a:solidFill>
                <a:srgbClr val="FFFFFF"/>
              </a:solidFill>
              <a:latin typeface="Oswald"/>
              <a:ea typeface="Oswald"/>
              <a:cs typeface="Oswald"/>
              <a:sym typeface="Oswald"/>
            </a:endParaRPr>
          </a:p>
        </p:txBody>
      </p:sp>
      <p:sp>
        <p:nvSpPr>
          <p:cNvPr id="2230" name="Google Shape;2230;p241"/>
          <p:cNvSpPr txBox="1"/>
          <p:nvPr/>
        </p:nvSpPr>
        <p:spPr>
          <a:xfrm>
            <a:off x="224200" y="5550100"/>
            <a:ext cx="2029500" cy="52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100">
                <a:solidFill>
                  <a:schemeClr val="dk1"/>
                </a:solidFill>
                <a:latin typeface="Oswald"/>
                <a:ea typeface="Oswald"/>
                <a:cs typeface="Oswald"/>
                <a:sym typeface="Oswald"/>
              </a:rPr>
              <a:t>Resistance</a:t>
            </a:r>
            <a:endParaRPr sz="3100">
              <a:solidFill>
                <a:schemeClr val="dk1"/>
              </a:solidFill>
              <a:latin typeface="Oswald"/>
              <a:ea typeface="Oswald"/>
              <a:cs typeface="Oswald"/>
              <a:sym typeface="Oswald"/>
            </a:endParaRPr>
          </a:p>
        </p:txBody>
      </p:sp>
      <p:sp>
        <p:nvSpPr>
          <p:cNvPr id="2231" name="Google Shape;2231;p241"/>
          <p:cNvSpPr txBox="1"/>
          <p:nvPr/>
        </p:nvSpPr>
        <p:spPr>
          <a:xfrm>
            <a:off x="2408300" y="55795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R</a:t>
            </a:r>
            <a:endParaRPr sz="2400">
              <a:solidFill>
                <a:srgbClr val="FFFFFF"/>
              </a:solidFill>
              <a:latin typeface="Oswald"/>
              <a:ea typeface="Oswald"/>
              <a:cs typeface="Oswald"/>
              <a:sym typeface="Oswald"/>
            </a:endParaRPr>
          </a:p>
        </p:txBody>
      </p:sp>
      <p:sp>
        <p:nvSpPr>
          <p:cNvPr id="2232" name="Google Shape;2232;p241"/>
          <p:cNvSpPr txBox="1"/>
          <p:nvPr/>
        </p:nvSpPr>
        <p:spPr>
          <a:xfrm>
            <a:off x="3223200" y="55796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100">
                <a:solidFill>
                  <a:srgbClr val="FFFFFF"/>
                </a:solidFill>
                <a:latin typeface="Oswald"/>
                <a:ea typeface="Oswald"/>
                <a:cs typeface="Oswald"/>
                <a:sym typeface="Oswald"/>
              </a:rPr>
              <a:t>ohms</a:t>
            </a:r>
            <a:endParaRPr sz="3100">
              <a:solidFill>
                <a:srgbClr val="FFFFFF"/>
              </a:solidFill>
              <a:latin typeface="Oswald"/>
              <a:ea typeface="Oswald"/>
              <a:cs typeface="Oswald"/>
              <a:sym typeface="Oswald"/>
            </a:endParaRPr>
          </a:p>
        </p:txBody>
      </p:sp>
      <p:sp>
        <p:nvSpPr>
          <p:cNvPr id="2233" name="Google Shape;2233;p241"/>
          <p:cNvSpPr txBox="1"/>
          <p:nvPr/>
        </p:nvSpPr>
        <p:spPr>
          <a:xfrm>
            <a:off x="5483198" y="55796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𝛀</a:t>
            </a:r>
            <a:endParaRPr sz="27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6"/>
                                        </p:tgtEl>
                                        <p:attrNameLst>
                                          <p:attrName>style.visibility</p:attrName>
                                        </p:attrNameLst>
                                      </p:cBhvr>
                                      <p:to>
                                        <p:strVal val="visible"/>
                                      </p:to>
                                    </p:set>
                                    <p:animEffect transition="in" filter="fade">
                                      <p:cBhvr>
                                        <p:cTn id="7" dur="1000"/>
                                        <p:tgtEl>
                                          <p:spTgt spid="2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18"/>
                                        </p:tgtEl>
                                        <p:attrNameLst>
                                          <p:attrName>style.visibility</p:attrName>
                                        </p:attrNameLst>
                                      </p:cBhvr>
                                      <p:to>
                                        <p:strVal val="visible"/>
                                      </p:to>
                                    </p:set>
                                    <p:animEffect transition="in" filter="fade">
                                      <p:cBhvr>
                                        <p:cTn id="12" dur="1000"/>
                                        <p:tgtEl>
                                          <p:spTgt spid="2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9"/>
                                        </p:tgtEl>
                                        <p:attrNameLst>
                                          <p:attrName>style.visibility</p:attrName>
                                        </p:attrNameLst>
                                      </p:cBhvr>
                                      <p:to>
                                        <p:strVal val="visible"/>
                                      </p:to>
                                    </p:set>
                                    <p:animEffect transition="in" filter="fade">
                                      <p:cBhvr>
                                        <p:cTn id="17" dur="1000"/>
                                        <p:tgtEl>
                                          <p:spTgt spid="22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20"/>
                                        </p:tgtEl>
                                        <p:attrNameLst>
                                          <p:attrName>style.visibility</p:attrName>
                                        </p:attrNameLst>
                                      </p:cBhvr>
                                      <p:to>
                                        <p:strVal val="visible"/>
                                      </p:to>
                                    </p:set>
                                    <p:animEffect transition="in" filter="fade">
                                      <p:cBhvr>
                                        <p:cTn id="22" dur="1000"/>
                                        <p:tgtEl>
                                          <p:spTgt spid="22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23"/>
                                        </p:tgtEl>
                                        <p:attrNameLst>
                                          <p:attrName>style.visibility</p:attrName>
                                        </p:attrNameLst>
                                      </p:cBhvr>
                                      <p:to>
                                        <p:strVal val="visible"/>
                                      </p:to>
                                    </p:set>
                                    <p:animEffect transition="in" filter="fade">
                                      <p:cBhvr>
                                        <p:cTn id="27" dur="1000"/>
                                        <p:tgtEl>
                                          <p:spTgt spid="22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25"/>
                                        </p:tgtEl>
                                        <p:attrNameLst>
                                          <p:attrName>style.visibility</p:attrName>
                                        </p:attrNameLst>
                                      </p:cBhvr>
                                      <p:to>
                                        <p:strVal val="visible"/>
                                      </p:to>
                                    </p:set>
                                    <p:animEffect transition="in" filter="fade">
                                      <p:cBhvr>
                                        <p:cTn id="32" dur="1000"/>
                                        <p:tgtEl>
                                          <p:spTgt spid="22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24"/>
                                        </p:tgtEl>
                                        <p:attrNameLst>
                                          <p:attrName>style.visibility</p:attrName>
                                        </p:attrNameLst>
                                      </p:cBhvr>
                                      <p:to>
                                        <p:strVal val="visible"/>
                                      </p:to>
                                    </p:set>
                                    <p:animEffect transition="in" filter="fade">
                                      <p:cBhvr>
                                        <p:cTn id="37" dur="1000"/>
                                        <p:tgtEl>
                                          <p:spTgt spid="22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27"/>
                                        </p:tgtEl>
                                        <p:attrNameLst>
                                          <p:attrName>style.visibility</p:attrName>
                                        </p:attrNameLst>
                                      </p:cBhvr>
                                      <p:to>
                                        <p:strVal val="visible"/>
                                      </p:to>
                                    </p:set>
                                    <p:animEffect transition="in" filter="fade">
                                      <p:cBhvr>
                                        <p:cTn id="42" dur="1000"/>
                                        <p:tgtEl>
                                          <p:spTgt spid="22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28"/>
                                        </p:tgtEl>
                                        <p:attrNameLst>
                                          <p:attrName>style.visibility</p:attrName>
                                        </p:attrNameLst>
                                      </p:cBhvr>
                                      <p:to>
                                        <p:strVal val="visible"/>
                                      </p:to>
                                    </p:set>
                                    <p:animEffect transition="in" filter="fade">
                                      <p:cBhvr>
                                        <p:cTn id="47" dur="1000"/>
                                        <p:tgtEl>
                                          <p:spTgt spid="22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29"/>
                                        </p:tgtEl>
                                        <p:attrNameLst>
                                          <p:attrName>style.visibility</p:attrName>
                                        </p:attrNameLst>
                                      </p:cBhvr>
                                      <p:to>
                                        <p:strVal val="visible"/>
                                      </p:to>
                                    </p:set>
                                    <p:animEffect transition="in" filter="fade">
                                      <p:cBhvr>
                                        <p:cTn id="52" dur="1000"/>
                                        <p:tgtEl>
                                          <p:spTgt spid="22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31"/>
                                        </p:tgtEl>
                                        <p:attrNameLst>
                                          <p:attrName>style.visibility</p:attrName>
                                        </p:attrNameLst>
                                      </p:cBhvr>
                                      <p:to>
                                        <p:strVal val="visible"/>
                                      </p:to>
                                    </p:set>
                                    <p:animEffect transition="in" filter="fade">
                                      <p:cBhvr>
                                        <p:cTn id="57" dur="1000"/>
                                        <p:tgtEl>
                                          <p:spTgt spid="22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32"/>
                                        </p:tgtEl>
                                        <p:attrNameLst>
                                          <p:attrName>style.visibility</p:attrName>
                                        </p:attrNameLst>
                                      </p:cBhvr>
                                      <p:to>
                                        <p:strVal val="visible"/>
                                      </p:to>
                                    </p:set>
                                    <p:animEffect transition="in" filter="fade">
                                      <p:cBhvr>
                                        <p:cTn id="62" dur="1000"/>
                                        <p:tgtEl>
                                          <p:spTgt spid="223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233"/>
                                        </p:tgtEl>
                                        <p:attrNameLst>
                                          <p:attrName>style.visibility</p:attrName>
                                        </p:attrNameLst>
                                      </p:cBhvr>
                                      <p:to>
                                        <p:strVal val="visible"/>
                                      </p:to>
                                    </p:set>
                                    <p:animEffect transition="in" filter="fade">
                                      <p:cBhvr>
                                        <p:cTn id="67" dur="1000"/>
                                        <p:tgtEl>
                                          <p:spTgt spid="2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237"/>
        <p:cNvGrpSpPr/>
        <p:nvPr/>
      </p:nvGrpSpPr>
      <p:grpSpPr>
        <a:xfrm>
          <a:off x="0" y="0"/>
          <a:ext cx="0" cy="0"/>
          <a:chOff x="0" y="0"/>
          <a:chExt cx="0" cy="0"/>
        </a:xfrm>
      </p:grpSpPr>
      <p:sp>
        <p:nvSpPr>
          <p:cNvPr id="2238" name="Google Shape;2238;p24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Power, Current and Resistance (pg 67) </a:t>
            </a:r>
            <a:endParaRPr sz="3100">
              <a:latin typeface="Century Gothic"/>
              <a:ea typeface="Century Gothic"/>
              <a:cs typeface="Century Gothic"/>
              <a:sym typeface="Century Gothic"/>
            </a:endParaRPr>
          </a:p>
        </p:txBody>
      </p:sp>
      <p:sp>
        <p:nvSpPr>
          <p:cNvPr id="2239" name="Google Shape;2239;p24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2240" name="Google Shape;2240;p242"/>
          <p:cNvGrpSpPr/>
          <p:nvPr/>
        </p:nvGrpSpPr>
        <p:grpSpPr>
          <a:xfrm>
            <a:off x="2528637" y="1683250"/>
            <a:ext cx="3779540" cy="885900"/>
            <a:chOff x="2679712" y="3146150"/>
            <a:chExt cx="3779540" cy="885900"/>
          </a:xfrm>
        </p:grpSpPr>
        <p:pic>
          <p:nvPicPr>
            <p:cNvPr id="2241" name="Google Shape;2241;p242"/>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242" name="Google Shape;2242;p242"/>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latin typeface="Oswald"/>
                  <a:ea typeface="Oswald"/>
                  <a:cs typeface="Oswald"/>
                  <a:sym typeface="Oswald"/>
                </a:rPr>
                <a:t>kilowatts</a:t>
              </a:r>
              <a:endParaRPr sz="2900">
                <a:latin typeface="Oswald"/>
                <a:ea typeface="Oswald"/>
                <a:cs typeface="Oswald"/>
                <a:sym typeface="Oswald"/>
              </a:endParaRPr>
            </a:p>
          </p:txBody>
        </p:sp>
        <p:sp>
          <p:nvSpPr>
            <p:cNvPr id="2243" name="Google Shape;2243;p242"/>
            <p:cNvSpPr/>
            <p:nvPr/>
          </p:nvSpPr>
          <p:spPr>
            <a:xfrm>
              <a:off x="5240052" y="3146150"/>
              <a:ext cx="12192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watts</a:t>
              </a:r>
              <a:endParaRPr sz="3000">
                <a:latin typeface="Oswald"/>
                <a:ea typeface="Oswald"/>
                <a:cs typeface="Oswald"/>
                <a:sym typeface="Oswald"/>
              </a:endParaRPr>
            </a:p>
          </p:txBody>
        </p:sp>
      </p:grpSp>
      <p:grpSp>
        <p:nvGrpSpPr>
          <p:cNvPr id="2244" name="Google Shape;2244;p242"/>
          <p:cNvGrpSpPr/>
          <p:nvPr/>
        </p:nvGrpSpPr>
        <p:grpSpPr>
          <a:xfrm>
            <a:off x="2310922" y="2825538"/>
            <a:ext cx="4214963" cy="885900"/>
            <a:chOff x="2692485" y="3146150"/>
            <a:chExt cx="4214963" cy="885900"/>
          </a:xfrm>
        </p:grpSpPr>
        <p:pic>
          <p:nvPicPr>
            <p:cNvPr id="2245" name="Google Shape;2245;p242"/>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246" name="Google Shape;2246;p242"/>
            <p:cNvSpPr/>
            <p:nvPr/>
          </p:nvSpPr>
          <p:spPr>
            <a:xfrm>
              <a:off x="2692485" y="3146150"/>
              <a:ext cx="14010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amps</a:t>
              </a:r>
              <a:endParaRPr sz="3000">
                <a:latin typeface="Oswald"/>
                <a:ea typeface="Oswald"/>
                <a:cs typeface="Oswald"/>
                <a:sym typeface="Oswald"/>
              </a:endParaRPr>
            </a:p>
          </p:txBody>
        </p:sp>
        <p:sp>
          <p:nvSpPr>
            <p:cNvPr id="2247" name="Google Shape;2247;p242"/>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milliamps</a:t>
              </a:r>
              <a:endParaRPr sz="3000">
                <a:latin typeface="Oswald"/>
                <a:ea typeface="Oswald"/>
                <a:cs typeface="Oswald"/>
                <a:sym typeface="Oswald"/>
              </a:endParaRPr>
            </a:p>
          </p:txBody>
        </p:sp>
      </p:grpSp>
      <p:pic>
        <p:nvPicPr>
          <p:cNvPr id="2248" name="Google Shape;2248;p242"/>
          <p:cNvPicPr preferRelativeResize="0"/>
          <p:nvPr/>
        </p:nvPicPr>
        <p:blipFill>
          <a:blip r:embed="rId4">
            <a:alphaModFix/>
          </a:blip>
          <a:stretch>
            <a:fillRect/>
          </a:stretch>
        </p:blipFill>
        <p:spPr>
          <a:xfrm>
            <a:off x="0" y="3826510"/>
            <a:ext cx="9144000" cy="3031480"/>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252"/>
        <p:cNvGrpSpPr/>
        <p:nvPr/>
      </p:nvGrpSpPr>
      <p:grpSpPr>
        <a:xfrm>
          <a:off x="0" y="0"/>
          <a:ext cx="0" cy="0"/>
          <a:chOff x="0" y="0"/>
          <a:chExt cx="0" cy="0"/>
        </a:xfrm>
      </p:grpSpPr>
      <p:sp>
        <p:nvSpPr>
          <p:cNvPr id="2253" name="Google Shape;2253;p24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Power, Current and Resistance (pg 68) </a:t>
            </a:r>
            <a:endParaRPr sz="3100">
              <a:latin typeface="Century Gothic"/>
              <a:ea typeface="Century Gothic"/>
              <a:cs typeface="Century Gothic"/>
              <a:sym typeface="Century Gothic"/>
            </a:endParaRPr>
          </a:p>
        </p:txBody>
      </p:sp>
      <p:sp>
        <p:nvSpPr>
          <p:cNvPr id="2254" name="Google Shape;2254;p24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bulb with a resistance of 12 Ω is connected to a circuit with a current of 2 A. Calculate the power of the bulb.</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current of 340 mA flows through a mobile phone circuit with a resistance of 10 Ω. Calculate the power of the appliance.</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resistance of a circuit component with a 40W power rating when a current of 3A flows</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current flowing through a 800W appliance with a resistance of 200Ω.</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Calculate the current flowing through a 1.6kW appliance with a resistance of 0.4 kΩ.</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9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Kinetic Energy (pg 11)</a:t>
            </a:r>
            <a:endParaRPr sz="3300">
              <a:latin typeface="Century Gothic"/>
              <a:ea typeface="Century Gothic"/>
              <a:cs typeface="Century Gothic"/>
              <a:sym typeface="Century Gothic"/>
            </a:endParaRPr>
          </a:p>
        </p:txBody>
      </p:sp>
      <p:sp>
        <p:nvSpPr>
          <p:cNvPr id="846" name="Google Shape;846;p9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marR="0" lvl="0" indent="-393700" algn="l" rtl="0">
              <a:lnSpc>
                <a:spcPct val="100000"/>
              </a:lnSpc>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Calculate the kinetic energy of a runner who has a mass of 80 kg and is running at a velocity of 8 m/s.</a:t>
            </a:r>
            <a:endParaRPr dirty="0">
              <a:latin typeface="Century Gothic"/>
              <a:ea typeface="Century Gothic"/>
              <a:cs typeface="Century Gothic"/>
              <a:sym typeface="Century Gothic"/>
            </a:endParaRPr>
          </a:p>
          <a:p>
            <a:pPr marL="1371600" marR="0" lvl="0" indent="0" algn="l" rtl="0">
              <a:lnSpc>
                <a:spcPct val="100000"/>
              </a:lnSpc>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k</a:t>
            </a:r>
            <a:r>
              <a:rPr lang="en-GB" sz="3200" b="1" dirty="0">
                <a:solidFill>
                  <a:srgbClr val="FF0000"/>
                </a:solidFill>
                <a:latin typeface="Century Gothic"/>
                <a:ea typeface="Century Gothic"/>
                <a:cs typeface="Century Gothic"/>
                <a:sym typeface="Century Gothic"/>
              </a:rPr>
              <a:t> = ½ mv</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marR="0" lvl="0" indent="0" algn="l" rtl="0">
              <a:lnSpc>
                <a:spcPct val="100000"/>
              </a:lnSpc>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k</a:t>
            </a:r>
            <a:r>
              <a:rPr lang="en-GB" sz="3200" b="1" dirty="0">
                <a:solidFill>
                  <a:srgbClr val="FF0000"/>
                </a:solidFill>
                <a:latin typeface="Century Gothic"/>
                <a:ea typeface="Century Gothic"/>
                <a:cs typeface="Century Gothic"/>
                <a:sym typeface="Century Gothic"/>
              </a:rPr>
              <a:t> = ½ x 80 x 8</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marR="0" lvl="0" indent="0" algn="l" rtl="0">
              <a:lnSpc>
                <a:spcPct val="100000"/>
              </a:lnSpc>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k</a:t>
            </a:r>
            <a:r>
              <a:rPr lang="en-GB" sz="3200" b="1" dirty="0">
                <a:solidFill>
                  <a:srgbClr val="FF0000"/>
                </a:solidFill>
                <a:latin typeface="Century Gothic"/>
                <a:ea typeface="Century Gothic"/>
                <a:cs typeface="Century Gothic"/>
                <a:sym typeface="Century Gothic"/>
              </a:rPr>
              <a:t> = 2560 J</a:t>
            </a:r>
            <a:endParaRPr sz="3200" b="1" dirty="0">
              <a:solidFill>
                <a:srgbClr val="FF0000"/>
              </a:solidFill>
              <a:latin typeface="Century Gothic"/>
              <a:ea typeface="Century Gothic"/>
              <a:cs typeface="Century Gothic"/>
              <a:sym typeface="Century Gothic"/>
            </a:endParaRPr>
          </a:p>
          <a:p>
            <a:pPr marL="577850" marR="0" lvl="0" indent="-514350" algn="l" rtl="0">
              <a:lnSpc>
                <a:spcPct val="100000"/>
              </a:lnSpc>
              <a:spcBef>
                <a:spcPts val="0"/>
              </a:spcBef>
              <a:spcAft>
                <a:spcPts val="0"/>
              </a:spcAft>
              <a:buSzPts val="2600"/>
              <a:buFont typeface="+mj-lt"/>
              <a:buAutoNum type="arabicPeriod" startAt="2"/>
            </a:pPr>
            <a:r>
              <a:rPr lang="en-GB" dirty="0">
                <a:latin typeface="Century Gothic"/>
                <a:ea typeface="Century Gothic"/>
                <a:cs typeface="Century Gothic"/>
                <a:sym typeface="Century Gothic"/>
              </a:rPr>
              <a:t>A cricketer swings a bat which has a mass of 1400g at a velocity of 15 m/s. How many joules of kinetic energy are transferred to the ball?</a:t>
            </a:r>
            <a:endParaRPr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dirty="0">
                <a:latin typeface="Century Gothic"/>
                <a:ea typeface="Century Gothic"/>
                <a:cs typeface="Century Gothic"/>
                <a:sym typeface="Century Gothic"/>
              </a:rPr>
              <a:t>		</a:t>
            </a:r>
            <a:r>
              <a:rPr lang="en-GB" sz="3200" b="1" dirty="0">
                <a:solidFill>
                  <a:srgbClr val="FF0000"/>
                </a:solidFill>
                <a:latin typeface="Century Gothic"/>
                <a:ea typeface="Century Gothic"/>
                <a:cs typeface="Century Gothic"/>
                <a:sym typeface="Century Gothic"/>
              </a:rPr>
              <a:t>Conversion: 1400 g = 1.4 kg</a:t>
            </a:r>
            <a:endParaRPr sz="3200" b="1" dirty="0">
              <a:solidFill>
                <a:srgbClr val="FF0000"/>
              </a:solidFill>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dirty="0">
                <a:latin typeface="Century Gothic"/>
                <a:ea typeface="Century Gothic"/>
                <a:cs typeface="Century Gothic"/>
                <a:sym typeface="Century Gothic"/>
              </a:rPr>
              <a:t>		</a:t>
            </a: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k</a:t>
            </a:r>
            <a:r>
              <a:rPr lang="en-GB" sz="3200" b="1" dirty="0">
                <a:solidFill>
                  <a:srgbClr val="FF0000"/>
                </a:solidFill>
                <a:latin typeface="Century Gothic"/>
                <a:ea typeface="Century Gothic"/>
                <a:cs typeface="Century Gothic"/>
                <a:sym typeface="Century Gothic"/>
              </a:rPr>
              <a:t> = ½ mv</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k</a:t>
            </a:r>
            <a:r>
              <a:rPr lang="en-GB" sz="3200" b="1" dirty="0">
                <a:solidFill>
                  <a:srgbClr val="FF0000"/>
                </a:solidFill>
                <a:latin typeface="Century Gothic"/>
                <a:ea typeface="Century Gothic"/>
                <a:cs typeface="Century Gothic"/>
                <a:sym typeface="Century Gothic"/>
              </a:rPr>
              <a:t> = ½ x 1.4 x 15</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k</a:t>
            </a:r>
            <a:r>
              <a:rPr lang="en-GB" sz="3200" b="1" dirty="0">
                <a:solidFill>
                  <a:srgbClr val="FF0000"/>
                </a:solidFill>
                <a:latin typeface="Century Gothic"/>
                <a:ea typeface="Century Gothic"/>
                <a:cs typeface="Century Gothic"/>
                <a:sym typeface="Century Gothic"/>
              </a:rPr>
              <a:t> = 158 J (3sf)</a:t>
            </a:r>
            <a:endParaRPr dirty="0">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6">
                                            <p:txEl>
                                              <p:pRg st="0" end="0"/>
                                            </p:txEl>
                                          </p:spTgt>
                                        </p:tgtEl>
                                        <p:attrNameLst>
                                          <p:attrName>style.visibility</p:attrName>
                                        </p:attrNameLst>
                                      </p:cBhvr>
                                      <p:to>
                                        <p:strVal val="visible"/>
                                      </p:to>
                                    </p:set>
                                    <p:animEffect transition="in" filter="fade">
                                      <p:cBhvr>
                                        <p:cTn id="7" dur="1000"/>
                                        <p:tgtEl>
                                          <p:spTgt spid="8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6">
                                            <p:txEl>
                                              <p:pRg st="1" end="1"/>
                                            </p:txEl>
                                          </p:spTgt>
                                        </p:tgtEl>
                                        <p:attrNameLst>
                                          <p:attrName>style.visibility</p:attrName>
                                        </p:attrNameLst>
                                      </p:cBhvr>
                                      <p:to>
                                        <p:strVal val="visible"/>
                                      </p:to>
                                    </p:set>
                                    <p:animEffect transition="in" filter="fade">
                                      <p:cBhvr>
                                        <p:cTn id="12" dur="1000"/>
                                        <p:tgtEl>
                                          <p:spTgt spid="8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6">
                                            <p:txEl>
                                              <p:pRg st="2" end="2"/>
                                            </p:txEl>
                                          </p:spTgt>
                                        </p:tgtEl>
                                        <p:attrNameLst>
                                          <p:attrName>style.visibility</p:attrName>
                                        </p:attrNameLst>
                                      </p:cBhvr>
                                      <p:to>
                                        <p:strVal val="visible"/>
                                      </p:to>
                                    </p:set>
                                    <p:animEffect transition="in" filter="fade">
                                      <p:cBhvr>
                                        <p:cTn id="17" dur="1000"/>
                                        <p:tgtEl>
                                          <p:spTgt spid="8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6">
                                            <p:txEl>
                                              <p:pRg st="3" end="3"/>
                                            </p:txEl>
                                          </p:spTgt>
                                        </p:tgtEl>
                                        <p:attrNameLst>
                                          <p:attrName>style.visibility</p:attrName>
                                        </p:attrNameLst>
                                      </p:cBhvr>
                                      <p:to>
                                        <p:strVal val="visible"/>
                                      </p:to>
                                    </p:set>
                                    <p:animEffect transition="in" filter="fade">
                                      <p:cBhvr>
                                        <p:cTn id="22" dur="1000"/>
                                        <p:tgtEl>
                                          <p:spTgt spid="84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6">
                                            <p:txEl>
                                              <p:pRg st="4" end="4"/>
                                            </p:txEl>
                                          </p:spTgt>
                                        </p:tgtEl>
                                        <p:attrNameLst>
                                          <p:attrName>style.visibility</p:attrName>
                                        </p:attrNameLst>
                                      </p:cBhvr>
                                      <p:to>
                                        <p:strVal val="visible"/>
                                      </p:to>
                                    </p:set>
                                    <p:animEffect transition="in" filter="fade">
                                      <p:cBhvr>
                                        <p:cTn id="27" dur="1000"/>
                                        <p:tgtEl>
                                          <p:spTgt spid="84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46">
                                            <p:txEl>
                                              <p:pRg st="5" end="5"/>
                                            </p:txEl>
                                          </p:spTgt>
                                        </p:tgtEl>
                                        <p:attrNameLst>
                                          <p:attrName>style.visibility</p:attrName>
                                        </p:attrNameLst>
                                      </p:cBhvr>
                                      <p:to>
                                        <p:strVal val="visible"/>
                                      </p:to>
                                    </p:set>
                                    <p:animEffect transition="in" filter="fade">
                                      <p:cBhvr>
                                        <p:cTn id="32" dur="1000"/>
                                        <p:tgtEl>
                                          <p:spTgt spid="84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6">
                                            <p:txEl>
                                              <p:pRg st="6" end="6"/>
                                            </p:txEl>
                                          </p:spTgt>
                                        </p:tgtEl>
                                        <p:attrNameLst>
                                          <p:attrName>style.visibility</p:attrName>
                                        </p:attrNameLst>
                                      </p:cBhvr>
                                      <p:to>
                                        <p:strVal val="visible"/>
                                      </p:to>
                                    </p:set>
                                    <p:animEffect transition="in" filter="fade">
                                      <p:cBhvr>
                                        <p:cTn id="37" dur="1000"/>
                                        <p:tgtEl>
                                          <p:spTgt spid="84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46">
                                            <p:txEl>
                                              <p:pRg st="7" end="7"/>
                                            </p:txEl>
                                          </p:spTgt>
                                        </p:tgtEl>
                                        <p:attrNameLst>
                                          <p:attrName>style.visibility</p:attrName>
                                        </p:attrNameLst>
                                      </p:cBhvr>
                                      <p:to>
                                        <p:strVal val="visible"/>
                                      </p:to>
                                    </p:set>
                                    <p:animEffect transition="in" filter="fade">
                                      <p:cBhvr>
                                        <p:cTn id="42" dur="1000"/>
                                        <p:tgtEl>
                                          <p:spTgt spid="84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46">
                                            <p:txEl>
                                              <p:pRg st="8" end="8"/>
                                            </p:txEl>
                                          </p:spTgt>
                                        </p:tgtEl>
                                        <p:attrNameLst>
                                          <p:attrName>style.visibility</p:attrName>
                                        </p:attrNameLst>
                                      </p:cBhvr>
                                      <p:to>
                                        <p:strVal val="visible"/>
                                      </p:to>
                                    </p:set>
                                    <p:animEffect transition="in" filter="fade">
                                      <p:cBhvr>
                                        <p:cTn id="47" dur="1000"/>
                                        <p:tgtEl>
                                          <p:spTgt spid="84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258"/>
        <p:cNvGrpSpPr/>
        <p:nvPr/>
      </p:nvGrpSpPr>
      <p:grpSpPr>
        <a:xfrm>
          <a:off x="0" y="0"/>
          <a:ext cx="0" cy="0"/>
          <a:chOff x="0" y="0"/>
          <a:chExt cx="0" cy="0"/>
        </a:xfrm>
      </p:grpSpPr>
      <p:sp>
        <p:nvSpPr>
          <p:cNvPr id="2259" name="Google Shape;2259;p24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Power, Current and Resistance (pg 68) </a:t>
            </a:r>
            <a:endParaRPr sz="3100">
              <a:latin typeface="Century Gothic"/>
              <a:ea typeface="Century Gothic"/>
              <a:cs typeface="Century Gothic"/>
              <a:sym typeface="Century Gothic"/>
            </a:endParaRPr>
          </a:p>
        </p:txBody>
      </p:sp>
      <p:sp>
        <p:nvSpPr>
          <p:cNvPr id="2260" name="Google Shape;2260;p24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A bulb with a resistance of 12 Ω is connected to a circuit with a current of 2 A. Calculate the power of the bulb.</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P = 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x R</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2</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x 12</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48 W</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800" b="1" dirty="0">
              <a:solidFill>
                <a:srgbClr val="FF0000"/>
              </a:solidFill>
              <a:latin typeface="Century Gothic"/>
              <a:ea typeface="Century Gothic"/>
              <a:cs typeface="Century Gothic"/>
              <a:sym typeface="Century Gothic"/>
            </a:endParaRPr>
          </a:p>
          <a:p>
            <a:pPr marL="546100" lvl="0" indent="-457200" algn="l" rtl="0">
              <a:spcBef>
                <a:spcPts val="0"/>
              </a:spcBef>
              <a:spcAft>
                <a:spcPts val="0"/>
              </a:spcAft>
              <a:buSzPts val="2200"/>
              <a:buFont typeface="+mj-lt"/>
              <a:buAutoNum type="arabicPeriod" startAt="2"/>
            </a:pPr>
            <a:r>
              <a:rPr lang="en-GB" sz="2200" dirty="0">
                <a:latin typeface="Century Gothic"/>
                <a:ea typeface="Century Gothic"/>
                <a:cs typeface="Century Gothic"/>
                <a:sym typeface="Century Gothic"/>
              </a:rPr>
              <a:t>A current of 340 mA flows through a mobile phone circuit with a resistance of 10 Ω. Calculate the power of the appliance.</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340 mA = 0.340 A</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P = 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x R</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0.340</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x 10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1.2 W (2sf)</a:t>
            </a:r>
            <a:endParaRPr sz="2200" dirty="0">
              <a:latin typeface="Century Gothic"/>
              <a:ea typeface="Century Gothic"/>
              <a:cs typeface="Century Gothic"/>
              <a:sym typeface="Century Gothic"/>
            </a:endParaRPr>
          </a:p>
          <a:p>
            <a:pPr marL="0" lvl="0" indent="0" algn="l" rtl="0">
              <a:spcBef>
                <a:spcPts val="0"/>
              </a:spcBef>
              <a:spcAft>
                <a:spcPts val="0"/>
              </a:spcAft>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0">
                                            <p:txEl>
                                              <p:pRg st="0" end="0"/>
                                            </p:txEl>
                                          </p:spTgt>
                                        </p:tgtEl>
                                        <p:attrNameLst>
                                          <p:attrName>style.visibility</p:attrName>
                                        </p:attrNameLst>
                                      </p:cBhvr>
                                      <p:to>
                                        <p:strVal val="visible"/>
                                      </p:to>
                                    </p:set>
                                    <p:animEffect transition="in" filter="fade">
                                      <p:cBhvr>
                                        <p:cTn id="7" dur="1000"/>
                                        <p:tgtEl>
                                          <p:spTgt spid="22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0">
                                            <p:txEl>
                                              <p:pRg st="1" end="1"/>
                                            </p:txEl>
                                          </p:spTgt>
                                        </p:tgtEl>
                                        <p:attrNameLst>
                                          <p:attrName>style.visibility</p:attrName>
                                        </p:attrNameLst>
                                      </p:cBhvr>
                                      <p:to>
                                        <p:strVal val="visible"/>
                                      </p:to>
                                    </p:set>
                                    <p:animEffect transition="in" filter="fade">
                                      <p:cBhvr>
                                        <p:cTn id="12" dur="1000"/>
                                        <p:tgtEl>
                                          <p:spTgt spid="22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0">
                                            <p:txEl>
                                              <p:pRg st="2" end="2"/>
                                            </p:txEl>
                                          </p:spTgt>
                                        </p:tgtEl>
                                        <p:attrNameLst>
                                          <p:attrName>style.visibility</p:attrName>
                                        </p:attrNameLst>
                                      </p:cBhvr>
                                      <p:to>
                                        <p:strVal val="visible"/>
                                      </p:to>
                                    </p:set>
                                    <p:animEffect transition="in" filter="fade">
                                      <p:cBhvr>
                                        <p:cTn id="17" dur="1000"/>
                                        <p:tgtEl>
                                          <p:spTgt spid="22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0">
                                            <p:txEl>
                                              <p:pRg st="3" end="3"/>
                                            </p:txEl>
                                          </p:spTgt>
                                        </p:tgtEl>
                                        <p:attrNameLst>
                                          <p:attrName>style.visibility</p:attrName>
                                        </p:attrNameLst>
                                      </p:cBhvr>
                                      <p:to>
                                        <p:strVal val="visible"/>
                                      </p:to>
                                    </p:set>
                                    <p:animEffect transition="in" filter="fade">
                                      <p:cBhvr>
                                        <p:cTn id="22" dur="1000"/>
                                        <p:tgtEl>
                                          <p:spTgt spid="22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0">
                                            <p:txEl>
                                              <p:pRg st="5" end="5"/>
                                            </p:txEl>
                                          </p:spTgt>
                                        </p:tgtEl>
                                        <p:attrNameLst>
                                          <p:attrName>style.visibility</p:attrName>
                                        </p:attrNameLst>
                                      </p:cBhvr>
                                      <p:to>
                                        <p:strVal val="visible"/>
                                      </p:to>
                                    </p:set>
                                    <p:animEffect transition="in" filter="fade">
                                      <p:cBhvr>
                                        <p:cTn id="27" dur="1000"/>
                                        <p:tgtEl>
                                          <p:spTgt spid="226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60">
                                            <p:txEl>
                                              <p:pRg st="6" end="6"/>
                                            </p:txEl>
                                          </p:spTgt>
                                        </p:tgtEl>
                                        <p:attrNameLst>
                                          <p:attrName>style.visibility</p:attrName>
                                        </p:attrNameLst>
                                      </p:cBhvr>
                                      <p:to>
                                        <p:strVal val="visible"/>
                                      </p:to>
                                    </p:set>
                                    <p:animEffect transition="in" filter="fade">
                                      <p:cBhvr>
                                        <p:cTn id="32" dur="1000"/>
                                        <p:tgtEl>
                                          <p:spTgt spid="226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60">
                                            <p:txEl>
                                              <p:pRg st="7" end="7"/>
                                            </p:txEl>
                                          </p:spTgt>
                                        </p:tgtEl>
                                        <p:attrNameLst>
                                          <p:attrName>style.visibility</p:attrName>
                                        </p:attrNameLst>
                                      </p:cBhvr>
                                      <p:to>
                                        <p:strVal val="visible"/>
                                      </p:to>
                                    </p:set>
                                    <p:animEffect transition="in" filter="fade">
                                      <p:cBhvr>
                                        <p:cTn id="37" dur="1000"/>
                                        <p:tgtEl>
                                          <p:spTgt spid="226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60">
                                            <p:txEl>
                                              <p:pRg st="8" end="8"/>
                                            </p:txEl>
                                          </p:spTgt>
                                        </p:tgtEl>
                                        <p:attrNameLst>
                                          <p:attrName>style.visibility</p:attrName>
                                        </p:attrNameLst>
                                      </p:cBhvr>
                                      <p:to>
                                        <p:strVal val="visible"/>
                                      </p:to>
                                    </p:set>
                                    <p:animEffect transition="in" filter="fade">
                                      <p:cBhvr>
                                        <p:cTn id="42" dur="1000"/>
                                        <p:tgtEl>
                                          <p:spTgt spid="226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60">
                                            <p:txEl>
                                              <p:pRg st="9" end="9"/>
                                            </p:txEl>
                                          </p:spTgt>
                                        </p:tgtEl>
                                        <p:attrNameLst>
                                          <p:attrName>style.visibility</p:attrName>
                                        </p:attrNameLst>
                                      </p:cBhvr>
                                      <p:to>
                                        <p:strVal val="visible"/>
                                      </p:to>
                                    </p:set>
                                    <p:animEffect transition="in" filter="fade">
                                      <p:cBhvr>
                                        <p:cTn id="47" dur="1000"/>
                                        <p:tgtEl>
                                          <p:spTgt spid="226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5" name="Google Shape;2265;p24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Power, Current and Resistance (pg 68) </a:t>
            </a:r>
            <a:endParaRPr sz="3100">
              <a:latin typeface="Century Gothic"/>
              <a:ea typeface="Century Gothic"/>
              <a:cs typeface="Century Gothic"/>
              <a:sym typeface="Century Gothic"/>
            </a:endParaRPr>
          </a:p>
        </p:txBody>
      </p:sp>
      <p:sp>
        <p:nvSpPr>
          <p:cNvPr id="2266" name="Google Shape;2266;p24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3"/>
            </a:pPr>
            <a:r>
              <a:rPr lang="en-GB" sz="2200" dirty="0">
                <a:latin typeface="Century Gothic"/>
                <a:ea typeface="Century Gothic"/>
                <a:cs typeface="Century Gothic"/>
                <a:sym typeface="Century Gothic"/>
              </a:rPr>
              <a:t>Calculate the resistance of a circuit component with a 40W power rating when a current of 3A flows</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R = P ÷ I</a:t>
            </a:r>
            <a:r>
              <a:rPr lang="en-GB" sz="2800" b="1" baseline="30000" dirty="0">
                <a:solidFill>
                  <a:srgbClr val="FF0000"/>
                </a:solidFill>
                <a:latin typeface="Century Gothic"/>
                <a:ea typeface="Century Gothic"/>
                <a:cs typeface="Century Gothic"/>
                <a:sym typeface="Century Gothic"/>
              </a:rPr>
              <a:t>2</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R = 40 ÷ 3</a:t>
            </a:r>
            <a:r>
              <a:rPr lang="en-GB" sz="2800" b="1" baseline="30000" dirty="0">
                <a:solidFill>
                  <a:srgbClr val="FF0000"/>
                </a:solidFill>
                <a:latin typeface="Century Gothic"/>
                <a:ea typeface="Century Gothic"/>
                <a:cs typeface="Century Gothic"/>
                <a:sym typeface="Century Gothic"/>
              </a:rPr>
              <a:t>2</a:t>
            </a:r>
            <a:endParaRPr sz="2800" b="1" baseline="30000"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R = 4.4  Ω</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3"/>
            </a:pPr>
            <a:r>
              <a:rPr lang="en-GB" sz="2200" dirty="0">
                <a:latin typeface="Century Gothic"/>
                <a:ea typeface="Century Gothic"/>
                <a:cs typeface="Century Gothic"/>
                <a:sym typeface="Century Gothic"/>
              </a:rPr>
              <a:t>Calculate the current flowing through a 800W appliance with a resistance of 200Ω.</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P ÷ R</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800 ÷ 200</a:t>
            </a:r>
            <a:endParaRPr sz="2800" b="1" baseline="30000"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4  </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a:t>
            </a:r>
            <a:r>
              <a:rPr lang="en-GB" sz="2800" b="1" baseline="30000" dirty="0">
                <a:solidFill>
                  <a:srgbClr val="FF0000"/>
                </a:solidFill>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 = √4 </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		I = 2A</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6">
                                            <p:txEl>
                                              <p:pRg st="0" end="0"/>
                                            </p:txEl>
                                          </p:spTgt>
                                        </p:tgtEl>
                                        <p:attrNameLst>
                                          <p:attrName>style.visibility</p:attrName>
                                        </p:attrNameLst>
                                      </p:cBhvr>
                                      <p:to>
                                        <p:strVal val="visible"/>
                                      </p:to>
                                    </p:set>
                                    <p:animEffect transition="in" filter="fade">
                                      <p:cBhvr>
                                        <p:cTn id="7" dur="1000"/>
                                        <p:tgtEl>
                                          <p:spTgt spid="2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66">
                                            <p:txEl>
                                              <p:pRg st="1" end="1"/>
                                            </p:txEl>
                                          </p:spTgt>
                                        </p:tgtEl>
                                        <p:attrNameLst>
                                          <p:attrName>style.visibility</p:attrName>
                                        </p:attrNameLst>
                                      </p:cBhvr>
                                      <p:to>
                                        <p:strVal val="visible"/>
                                      </p:to>
                                    </p:set>
                                    <p:animEffect transition="in" filter="fade">
                                      <p:cBhvr>
                                        <p:cTn id="12" dur="1000"/>
                                        <p:tgtEl>
                                          <p:spTgt spid="22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66">
                                            <p:txEl>
                                              <p:pRg st="2" end="2"/>
                                            </p:txEl>
                                          </p:spTgt>
                                        </p:tgtEl>
                                        <p:attrNameLst>
                                          <p:attrName>style.visibility</p:attrName>
                                        </p:attrNameLst>
                                      </p:cBhvr>
                                      <p:to>
                                        <p:strVal val="visible"/>
                                      </p:to>
                                    </p:set>
                                    <p:animEffect transition="in" filter="fade">
                                      <p:cBhvr>
                                        <p:cTn id="17" dur="1000"/>
                                        <p:tgtEl>
                                          <p:spTgt spid="22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66">
                                            <p:txEl>
                                              <p:pRg st="3" end="3"/>
                                            </p:txEl>
                                          </p:spTgt>
                                        </p:tgtEl>
                                        <p:attrNameLst>
                                          <p:attrName>style.visibility</p:attrName>
                                        </p:attrNameLst>
                                      </p:cBhvr>
                                      <p:to>
                                        <p:strVal val="visible"/>
                                      </p:to>
                                    </p:set>
                                    <p:animEffect transition="in" filter="fade">
                                      <p:cBhvr>
                                        <p:cTn id="22" dur="1000"/>
                                        <p:tgtEl>
                                          <p:spTgt spid="22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66">
                                            <p:txEl>
                                              <p:pRg st="4" end="4"/>
                                            </p:txEl>
                                          </p:spTgt>
                                        </p:tgtEl>
                                        <p:attrNameLst>
                                          <p:attrName>style.visibility</p:attrName>
                                        </p:attrNameLst>
                                      </p:cBhvr>
                                      <p:to>
                                        <p:strVal val="visible"/>
                                      </p:to>
                                    </p:set>
                                    <p:animEffect transition="in" filter="fade">
                                      <p:cBhvr>
                                        <p:cTn id="27" dur="1000"/>
                                        <p:tgtEl>
                                          <p:spTgt spid="22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66">
                                            <p:txEl>
                                              <p:pRg st="5" end="5"/>
                                            </p:txEl>
                                          </p:spTgt>
                                        </p:tgtEl>
                                        <p:attrNameLst>
                                          <p:attrName>style.visibility</p:attrName>
                                        </p:attrNameLst>
                                      </p:cBhvr>
                                      <p:to>
                                        <p:strVal val="visible"/>
                                      </p:to>
                                    </p:set>
                                    <p:animEffect transition="in" filter="fade">
                                      <p:cBhvr>
                                        <p:cTn id="32" dur="1000"/>
                                        <p:tgtEl>
                                          <p:spTgt spid="22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66">
                                            <p:txEl>
                                              <p:pRg st="6" end="6"/>
                                            </p:txEl>
                                          </p:spTgt>
                                        </p:tgtEl>
                                        <p:attrNameLst>
                                          <p:attrName>style.visibility</p:attrName>
                                        </p:attrNameLst>
                                      </p:cBhvr>
                                      <p:to>
                                        <p:strVal val="visible"/>
                                      </p:to>
                                    </p:set>
                                    <p:animEffect transition="in" filter="fade">
                                      <p:cBhvr>
                                        <p:cTn id="37" dur="1000"/>
                                        <p:tgtEl>
                                          <p:spTgt spid="226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66">
                                            <p:txEl>
                                              <p:pRg st="7" end="7"/>
                                            </p:txEl>
                                          </p:spTgt>
                                        </p:tgtEl>
                                        <p:attrNameLst>
                                          <p:attrName>style.visibility</p:attrName>
                                        </p:attrNameLst>
                                      </p:cBhvr>
                                      <p:to>
                                        <p:strVal val="visible"/>
                                      </p:to>
                                    </p:set>
                                    <p:animEffect transition="in" filter="fade">
                                      <p:cBhvr>
                                        <p:cTn id="42" dur="1000"/>
                                        <p:tgtEl>
                                          <p:spTgt spid="226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66">
                                            <p:txEl>
                                              <p:pRg st="8" end="8"/>
                                            </p:txEl>
                                          </p:spTgt>
                                        </p:tgtEl>
                                        <p:attrNameLst>
                                          <p:attrName>style.visibility</p:attrName>
                                        </p:attrNameLst>
                                      </p:cBhvr>
                                      <p:to>
                                        <p:strVal val="visible"/>
                                      </p:to>
                                    </p:set>
                                    <p:animEffect transition="in" filter="fade">
                                      <p:cBhvr>
                                        <p:cTn id="47" dur="1000"/>
                                        <p:tgtEl>
                                          <p:spTgt spid="226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66">
                                            <p:txEl>
                                              <p:pRg st="9" end="9"/>
                                            </p:txEl>
                                          </p:spTgt>
                                        </p:tgtEl>
                                        <p:attrNameLst>
                                          <p:attrName>style.visibility</p:attrName>
                                        </p:attrNameLst>
                                      </p:cBhvr>
                                      <p:to>
                                        <p:strVal val="visible"/>
                                      </p:to>
                                    </p:set>
                                    <p:animEffect transition="in" filter="fade">
                                      <p:cBhvr>
                                        <p:cTn id="52" dur="1000"/>
                                        <p:tgtEl>
                                          <p:spTgt spid="226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24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Power, Current and Resistance (pg 68) </a:t>
            </a:r>
            <a:endParaRPr sz="3100">
              <a:latin typeface="Century Gothic"/>
              <a:ea typeface="Century Gothic"/>
              <a:cs typeface="Century Gothic"/>
              <a:sym typeface="Century Gothic"/>
            </a:endParaRPr>
          </a:p>
        </p:txBody>
      </p:sp>
      <p:sp>
        <p:nvSpPr>
          <p:cNvPr id="2272" name="Google Shape;2272;p24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5"/>
            </a:pPr>
            <a:r>
              <a:rPr lang="en-GB" sz="2200" dirty="0">
                <a:latin typeface="Century Gothic"/>
                <a:ea typeface="Century Gothic"/>
                <a:cs typeface="Century Gothic"/>
                <a:sym typeface="Century Gothic"/>
              </a:rPr>
              <a:t>Calculate the current flowing through a 1.6kW appliance with a resistance of 0.4 kΩ.</a:t>
            </a:r>
            <a:endParaRPr sz="2200" dirty="0">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1.6 kW = 1600 W</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0.4 kΩ = 400 Ω</a:t>
            </a:r>
            <a:endParaRPr sz="2800"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P ÷ R</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1600 ÷ 400</a:t>
            </a:r>
            <a:endParaRPr sz="2800" b="1" baseline="30000"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4  </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a:t>
            </a:r>
            <a:r>
              <a:rPr lang="en-GB" sz="2800" b="1" baseline="30000" dirty="0">
                <a:solidFill>
                  <a:srgbClr val="FF0000"/>
                </a:solidFill>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 = √4 </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I = 2 A</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2">
                                            <p:txEl>
                                              <p:pRg st="0" end="0"/>
                                            </p:txEl>
                                          </p:spTgt>
                                        </p:tgtEl>
                                        <p:attrNameLst>
                                          <p:attrName>style.visibility</p:attrName>
                                        </p:attrNameLst>
                                      </p:cBhvr>
                                      <p:to>
                                        <p:strVal val="visible"/>
                                      </p:to>
                                    </p:set>
                                    <p:animEffect transition="in" filter="fade">
                                      <p:cBhvr>
                                        <p:cTn id="7" dur="1000"/>
                                        <p:tgtEl>
                                          <p:spTgt spid="22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2">
                                            <p:txEl>
                                              <p:pRg st="1" end="1"/>
                                            </p:txEl>
                                          </p:spTgt>
                                        </p:tgtEl>
                                        <p:attrNameLst>
                                          <p:attrName>style.visibility</p:attrName>
                                        </p:attrNameLst>
                                      </p:cBhvr>
                                      <p:to>
                                        <p:strVal val="visible"/>
                                      </p:to>
                                    </p:set>
                                    <p:animEffect transition="in" filter="fade">
                                      <p:cBhvr>
                                        <p:cTn id="12" dur="1000"/>
                                        <p:tgtEl>
                                          <p:spTgt spid="22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2">
                                            <p:txEl>
                                              <p:pRg st="2" end="2"/>
                                            </p:txEl>
                                          </p:spTgt>
                                        </p:tgtEl>
                                        <p:attrNameLst>
                                          <p:attrName>style.visibility</p:attrName>
                                        </p:attrNameLst>
                                      </p:cBhvr>
                                      <p:to>
                                        <p:strVal val="visible"/>
                                      </p:to>
                                    </p:set>
                                    <p:animEffect transition="in" filter="fade">
                                      <p:cBhvr>
                                        <p:cTn id="17" dur="1000"/>
                                        <p:tgtEl>
                                          <p:spTgt spid="22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2">
                                            <p:txEl>
                                              <p:pRg st="3" end="3"/>
                                            </p:txEl>
                                          </p:spTgt>
                                        </p:tgtEl>
                                        <p:attrNameLst>
                                          <p:attrName>style.visibility</p:attrName>
                                        </p:attrNameLst>
                                      </p:cBhvr>
                                      <p:to>
                                        <p:strVal val="visible"/>
                                      </p:to>
                                    </p:set>
                                    <p:animEffect transition="in" filter="fade">
                                      <p:cBhvr>
                                        <p:cTn id="22" dur="1000"/>
                                        <p:tgtEl>
                                          <p:spTgt spid="22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72">
                                            <p:txEl>
                                              <p:pRg st="4" end="4"/>
                                            </p:txEl>
                                          </p:spTgt>
                                        </p:tgtEl>
                                        <p:attrNameLst>
                                          <p:attrName>style.visibility</p:attrName>
                                        </p:attrNameLst>
                                      </p:cBhvr>
                                      <p:to>
                                        <p:strVal val="visible"/>
                                      </p:to>
                                    </p:set>
                                    <p:animEffect transition="in" filter="fade">
                                      <p:cBhvr>
                                        <p:cTn id="27" dur="1000"/>
                                        <p:tgtEl>
                                          <p:spTgt spid="227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2">
                                            <p:txEl>
                                              <p:pRg st="5" end="5"/>
                                            </p:txEl>
                                          </p:spTgt>
                                        </p:tgtEl>
                                        <p:attrNameLst>
                                          <p:attrName>style.visibility</p:attrName>
                                        </p:attrNameLst>
                                      </p:cBhvr>
                                      <p:to>
                                        <p:strVal val="visible"/>
                                      </p:to>
                                    </p:set>
                                    <p:animEffect transition="in" filter="fade">
                                      <p:cBhvr>
                                        <p:cTn id="32" dur="1000"/>
                                        <p:tgtEl>
                                          <p:spTgt spid="227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72">
                                            <p:txEl>
                                              <p:pRg st="6" end="6"/>
                                            </p:txEl>
                                          </p:spTgt>
                                        </p:tgtEl>
                                        <p:attrNameLst>
                                          <p:attrName>style.visibility</p:attrName>
                                        </p:attrNameLst>
                                      </p:cBhvr>
                                      <p:to>
                                        <p:strVal val="visible"/>
                                      </p:to>
                                    </p:set>
                                    <p:animEffect transition="in" filter="fade">
                                      <p:cBhvr>
                                        <p:cTn id="37" dur="1000"/>
                                        <p:tgtEl>
                                          <p:spTgt spid="227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72">
                                            <p:txEl>
                                              <p:pRg st="7" end="7"/>
                                            </p:txEl>
                                          </p:spTgt>
                                        </p:tgtEl>
                                        <p:attrNameLst>
                                          <p:attrName>style.visibility</p:attrName>
                                        </p:attrNameLst>
                                      </p:cBhvr>
                                      <p:to>
                                        <p:strVal val="visible"/>
                                      </p:to>
                                    </p:set>
                                    <p:animEffect transition="in" filter="fade">
                                      <p:cBhvr>
                                        <p:cTn id="42" dur="1000"/>
                                        <p:tgtEl>
                                          <p:spTgt spid="22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24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National Grid (pg 69)</a:t>
            </a:r>
            <a:endParaRPr sz="3100">
              <a:latin typeface="Century Gothic"/>
              <a:ea typeface="Century Gothic"/>
              <a:cs typeface="Century Gothic"/>
              <a:sym typeface="Century Gothic"/>
            </a:endParaRPr>
          </a:p>
        </p:txBody>
      </p:sp>
      <p:sp>
        <p:nvSpPr>
          <p:cNvPr id="2278" name="Google Shape;2278;p24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National Grid?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Suggest when peak energy demand occurs in a day.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can’t power stations operate at maximum capacity?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is it a bad idea to transmit electricity with a high current?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does increasing the potential difference of the electricity make the National Grid more efficient?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used to make changes to the potential difference of the electricity supply?</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282"/>
        <p:cNvGrpSpPr/>
        <p:nvPr/>
      </p:nvGrpSpPr>
      <p:grpSpPr>
        <a:xfrm>
          <a:off x="0" y="0"/>
          <a:ext cx="0" cy="0"/>
          <a:chOff x="0" y="0"/>
          <a:chExt cx="0" cy="0"/>
        </a:xfrm>
      </p:grpSpPr>
      <p:sp>
        <p:nvSpPr>
          <p:cNvPr id="2283" name="Google Shape;2283;p24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National Grid (pg 69)</a:t>
            </a:r>
            <a:endParaRPr sz="3100">
              <a:latin typeface="Century Gothic"/>
              <a:ea typeface="Century Gothic"/>
              <a:cs typeface="Century Gothic"/>
              <a:sym typeface="Century Gothic"/>
            </a:endParaRPr>
          </a:p>
        </p:txBody>
      </p:sp>
      <p:sp>
        <p:nvSpPr>
          <p:cNvPr id="2284" name="Google Shape;2284;p24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National Grid?</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system of cables and transformers which transmits electricity across the UK</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Suggest when peak energy demand occurs in a day.</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When people get up in the morning or arrive home after school or work</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can’t power stations operate at maximum capacity?</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They need to be able to increase their power if needed, to cope with the extra demand for electricity at peak times.</a:t>
            </a: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4">
                                            <p:txEl>
                                              <p:pRg st="0" end="0"/>
                                            </p:txEl>
                                          </p:spTgt>
                                        </p:tgtEl>
                                        <p:attrNameLst>
                                          <p:attrName>style.visibility</p:attrName>
                                        </p:attrNameLst>
                                      </p:cBhvr>
                                      <p:to>
                                        <p:strVal val="visible"/>
                                      </p:to>
                                    </p:set>
                                    <p:animEffect transition="in" filter="fade">
                                      <p:cBhvr>
                                        <p:cTn id="7" dur="1000"/>
                                        <p:tgtEl>
                                          <p:spTgt spid="22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4">
                                            <p:txEl>
                                              <p:pRg st="1" end="1"/>
                                            </p:txEl>
                                          </p:spTgt>
                                        </p:tgtEl>
                                        <p:attrNameLst>
                                          <p:attrName>style.visibility</p:attrName>
                                        </p:attrNameLst>
                                      </p:cBhvr>
                                      <p:to>
                                        <p:strVal val="visible"/>
                                      </p:to>
                                    </p:set>
                                    <p:animEffect transition="in" filter="fade">
                                      <p:cBhvr>
                                        <p:cTn id="12" dur="1000"/>
                                        <p:tgtEl>
                                          <p:spTgt spid="22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4">
                                            <p:txEl>
                                              <p:pRg st="2" end="2"/>
                                            </p:txEl>
                                          </p:spTgt>
                                        </p:tgtEl>
                                        <p:attrNameLst>
                                          <p:attrName>style.visibility</p:attrName>
                                        </p:attrNameLst>
                                      </p:cBhvr>
                                      <p:to>
                                        <p:strVal val="visible"/>
                                      </p:to>
                                    </p:set>
                                    <p:animEffect transition="in" filter="fade">
                                      <p:cBhvr>
                                        <p:cTn id="17" dur="1000"/>
                                        <p:tgtEl>
                                          <p:spTgt spid="22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4">
                                            <p:txEl>
                                              <p:pRg st="3" end="3"/>
                                            </p:txEl>
                                          </p:spTgt>
                                        </p:tgtEl>
                                        <p:attrNameLst>
                                          <p:attrName>style.visibility</p:attrName>
                                        </p:attrNameLst>
                                      </p:cBhvr>
                                      <p:to>
                                        <p:strVal val="visible"/>
                                      </p:to>
                                    </p:set>
                                    <p:animEffect transition="in" filter="fade">
                                      <p:cBhvr>
                                        <p:cTn id="22" dur="1000"/>
                                        <p:tgtEl>
                                          <p:spTgt spid="22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288"/>
        <p:cNvGrpSpPr/>
        <p:nvPr/>
      </p:nvGrpSpPr>
      <p:grpSpPr>
        <a:xfrm>
          <a:off x="0" y="0"/>
          <a:ext cx="0" cy="0"/>
          <a:chOff x="0" y="0"/>
          <a:chExt cx="0" cy="0"/>
        </a:xfrm>
      </p:grpSpPr>
      <p:sp>
        <p:nvSpPr>
          <p:cNvPr id="2289" name="Google Shape;2289;p24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National Grid (pg 69)</a:t>
            </a:r>
            <a:endParaRPr sz="3100">
              <a:latin typeface="Century Gothic"/>
              <a:ea typeface="Century Gothic"/>
              <a:cs typeface="Century Gothic"/>
              <a:sym typeface="Century Gothic"/>
            </a:endParaRPr>
          </a:p>
        </p:txBody>
      </p:sp>
      <p:sp>
        <p:nvSpPr>
          <p:cNvPr id="2290" name="Google Shape;2290;p24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4"/>
            </a:pPr>
            <a:r>
              <a:rPr lang="en-GB" sz="2000" dirty="0">
                <a:latin typeface="Century Gothic"/>
                <a:ea typeface="Century Gothic"/>
                <a:cs typeface="Century Gothic"/>
                <a:sym typeface="Century Gothic"/>
              </a:rPr>
              <a:t>Why is it a bad idea to transmit electricity with a high current?</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Current has a heating effect on the wires so more energy is dissipated to the thermal store of the surroundings. This is a waste of energy</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4"/>
            </a:pPr>
            <a:r>
              <a:rPr lang="en-GB" sz="2000" dirty="0">
                <a:latin typeface="Century Gothic"/>
                <a:ea typeface="Century Gothic"/>
                <a:cs typeface="Century Gothic"/>
                <a:sym typeface="Century Gothic"/>
              </a:rPr>
              <a:t>How does increasing the potential difference of the electricity make the National Grid more efficient?</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Electricity transmitted at a high potential difference will have a lower current which means that less heating will happen and less energy is wasted. This is more efficient.</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4"/>
            </a:pPr>
            <a:r>
              <a:rPr lang="en-GB" sz="2000" dirty="0">
                <a:latin typeface="Century Gothic"/>
                <a:ea typeface="Century Gothic"/>
                <a:cs typeface="Century Gothic"/>
                <a:sym typeface="Century Gothic"/>
              </a:rPr>
              <a:t>What is used to make changes to the potential difference of the electricity supply?</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Transformers. Step up increases potential difference, step down decreases potential difference</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0">
                                            <p:txEl>
                                              <p:pRg st="0" end="0"/>
                                            </p:txEl>
                                          </p:spTgt>
                                        </p:tgtEl>
                                        <p:attrNameLst>
                                          <p:attrName>style.visibility</p:attrName>
                                        </p:attrNameLst>
                                      </p:cBhvr>
                                      <p:to>
                                        <p:strVal val="visible"/>
                                      </p:to>
                                    </p:set>
                                    <p:animEffect transition="in" filter="fade">
                                      <p:cBhvr>
                                        <p:cTn id="7" dur="1000"/>
                                        <p:tgtEl>
                                          <p:spTgt spid="22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90">
                                            <p:txEl>
                                              <p:pRg st="1" end="1"/>
                                            </p:txEl>
                                          </p:spTgt>
                                        </p:tgtEl>
                                        <p:attrNameLst>
                                          <p:attrName>style.visibility</p:attrName>
                                        </p:attrNameLst>
                                      </p:cBhvr>
                                      <p:to>
                                        <p:strVal val="visible"/>
                                      </p:to>
                                    </p:set>
                                    <p:animEffect transition="in" filter="fade">
                                      <p:cBhvr>
                                        <p:cTn id="12" dur="1000"/>
                                        <p:tgtEl>
                                          <p:spTgt spid="22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90">
                                            <p:txEl>
                                              <p:pRg st="2" end="2"/>
                                            </p:txEl>
                                          </p:spTgt>
                                        </p:tgtEl>
                                        <p:attrNameLst>
                                          <p:attrName>style.visibility</p:attrName>
                                        </p:attrNameLst>
                                      </p:cBhvr>
                                      <p:to>
                                        <p:strVal val="visible"/>
                                      </p:to>
                                    </p:set>
                                    <p:animEffect transition="in" filter="fade">
                                      <p:cBhvr>
                                        <p:cTn id="17" dur="1000"/>
                                        <p:tgtEl>
                                          <p:spTgt spid="22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25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National Grid (pg 70)</a:t>
            </a:r>
            <a:endParaRPr sz="3100">
              <a:latin typeface="Century Gothic"/>
              <a:ea typeface="Century Gothic"/>
              <a:cs typeface="Century Gothic"/>
              <a:sym typeface="Century Gothic"/>
            </a:endParaRPr>
          </a:p>
        </p:txBody>
      </p:sp>
      <p:sp>
        <p:nvSpPr>
          <p:cNvPr id="2296" name="Google Shape;2296;p25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Label each stage of the National Grid.</a:t>
            </a:r>
            <a:endParaRPr>
              <a:latin typeface="Century Gothic"/>
              <a:ea typeface="Century Gothic"/>
              <a:cs typeface="Century Gothic"/>
              <a:sym typeface="Century Gothic"/>
            </a:endParaRPr>
          </a:p>
        </p:txBody>
      </p:sp>
      <p:sp>
        <p:nvSpPr>
          <p:cNvPr id="2297" name="Google Shape;2297;p250"/>
          <p:cNvSpPr txBox="1"/>
          <p:nvPr/>
        </p:nvSpPr>
        <p:spPr>
          <a:xfrm>
            <a:off x="2525025" y="2544100"/>
            <a:ext cx="4413300" cy="20349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8600">
                <a:solidFill>
                  <a:srgbClr val="FFFFFF"/>
                </a:solidFill>
              </a:rPr>
              <a:t>Answers</a:t>
            </a:r>
            <a:endParaRPr sz="8600">
              <a:solidFill>
                <a:srgbClr val="FFFFFF"/>
              </a:solidFill>
            </a:endParaRPr>
          </a:p>
        </p:txBody>
      </p:sp>
      <p:pic>
        <p:nvPicPr>
          <p:cNvPr id="2298" name="Google Shape;2298;p250"/>
          <p:cNvPicPr preferRelativeResize="0"/>
          <p:nvPr/>
        </p:nvPicPr>
        <p:blipFill>
          <a:blip r:embed="rId3">
            <a:alphaModFix/>
          </a:blip>
          <a:stretch>
            <a:fillRect/>
          </a:stretch>
        </p:blipFill>
        <p:spPr>
          <a:xfrm>
            <a:off x="79838" y="2177838"/>
            <a:ext cx="8984325" cy="2502328"/>
          </a:xfrm>
          <a:prstGeom prst="rect">
            <a:avLst/>
          </a:prstGeom>
          <a:noFill/>
          <a:ln>
            <a:noFill/>
          </a:ln>
        </p:spPr>
      </p:pic>
      <p:sp>
        <p:nvSpPr>
          <p:cNvPr id="2299" name="Google Shape;2299;p250"/>
          <p:cNvSpPr txBox="1"/>
          <p:nvPr/>
        </p:nvSpPr>
        <p:spPr>
          <a:xfrm>
            <a:off x="159825" y="2237000"/>
            <a:ext cx="1182600" cy="755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power station</a:t>
            </a:r>
            <a:endParaRPr sz="2400" b="1">
              <a:solidFill>
                <a:srgbClr val="FFFFFF"/>
              </a:solidFill>
              <a:latin typeface="Century Gothic"/>
              <a:ea typeface="Century Gothic"/>
              <a:cs typeface="Century Gothic"/>
              <a:sym typeface="Century Gothic"/>
            </a:endParaRPr>
          </a:p>
        </p:txBody>
      </p:sp>
      <p:sp>
        <p:nvSpPr>
          <p:cNvPr id="2300" name="Google Shape;2300;p250"/>
          <p:cNvSpPr txBox="1"/>
          <p:nvPr/>
        </p:nvSpPr>
        <p:spPr>
          <a:xfrm>
            <a:off x="1764200" y="4035825"/>
            <a:ext cx="1904700" cy="870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Step up transformer</a:t>
            </a:r>
            <a:endParaRPr sz="2400" b="1">
              <a:solidFill>
                <a:srgbClr val="FFFFFF"/>
              </a:solidFill>
              <a:latin typeface="Century Gothic"/>
              <a:ea typeface="Century Gothic"/>
              <a:cs typeface="Century Gothic"/>
              <a:sym typeface="Century Gothic"/>
            </a:endParaRPr>
          </a:p>
        </p:txBody>
      </p:sp>
      <p:sp>
        <p:nvSpPr>
          <p:cNvPr id="2301" name="Google Shape;2301;p250"/>
          <p:cNvSpPr txBox="1"/>
          <p:nvPr/>
        </p:nvSpPr>
        <p:spPr>
          <a:xfrm>
            <a:off x="6376225" y="4035825"/>
            <a:ext cx="1904700" cy="8703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Step down transformer</a:t>
            </a:r>
            <a:endParaRPr sz="2400" b="1">
              <a:solidFill>
                <a:srgbClr val="FFFFFF"/>
              </a:solidFill>
              <a:latin typeface="Century Gothic"/>
              <a:ea typeface="Century Gothic"/>
              <a:cs typeface="Century Gothic"/>
              <a:sym typeface="Century Gothic"/>
            </a:endParaRPr>
          </a:p>
        </p:txBody>
      </p:sp>
      <p:sp>
        <p:nvSpPr>
          <p:cNvPr id="2302" name="Google Shape;2302;p250"/>
          <p:cNvSpPr txBox="1"/>
          <p:nvPr/>
        </p:nvSpPr>
        <p:spPr>
          <a:xfrm>
            <a:off x="3980775" y="3366250"/>
            <a:ext cx="1182600" cy="3906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pylons</a:t>
            </a:r>
            <a:endParaRPr sz="2400" b="1">
              <a:solidFill>
                <a:srgbClr val="FFFFFF"/>
              </a:solidFill>
              <a:latin typeface="Century Gothic"/>
              <a:ea typeface="Century Gothic"/>
              <a:cs typeface="Century Gothic"/>
              <a:sym typeface="Century Gothic"/>
            </a:endParaRPr>
          </a:p>
        </p:txBody>
      </p:sp>
      <p:sp>
        <p:nvSpPr>
          <p:cNvPr id="2303" name="Google Shape;2303;p250"/>
          <p:cNvSpPr txBox="1"/>
          <p:nvPr/>
        </p:nvSpPr>
        <p:spPr>
          <a:xfrm>
            <a:off x="6126250" y="2351875"/>
            <a:ext cx="1626900" cy="3906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factories</a:t>
            </a:r>
            <a:endParaRPr sz="2400" b="1">
              <a:solidFill>
                <a:srgbClr val="FFFFFF"/>
              </a:solidFill>
              <a:latin typeface="Century Gothic"/>
              <a:ea typeface="Century Gothic"/>
              <a:cs typeface="Century Gothic"/>
              <a:sym typeface="Century Gothic"/>
            </a:endParaRPr>
          </a:p>
        </p:txBody>
      </p:sp>
      <p:sp>
        <p:nvSpPr>
          <p:cNvPr id="2304" name="Google Shape;2304;p250"/>
          <p:cNvSpPr txBox="1"/>
          <p:nvPr/>
        </p:nvSpPr>
        <p:spPr>
          <a:xfrm>
            <a:off x="7881575" y="2351875"/>
            <a:ext cx="1182600" cy="3906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homes</a:t>
            </a:r>
            <a:endParaRPr sz="24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9"/>
                                        </p:tgtEl>
                                        <p:attrNameLst>
                                          <p:attrName>style.visibility</p:attrName>
                                        </p:attrNameLst>
                                      </p:cBhvr>
                                      <p:to>
                                        <p:strVal val="visible"/>
                                      </p:to>
                                    </p:set>
                                    <p:animEffect transition="in" filter="fade">
                                      <p:cBhvr>
                                        <p:cTn id="7" dur="1000"/>
                                        <p:tgtEl>
                                          <p:spTgt spid="22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0"/>
                                        </p:tgtEl>
                                        <p:attrNameLst>
                                          <p:attrName>style.visibility</p:attrName>
                                        </p:attrNameLst>
                                      </p:cBhvr>
                                      <p:to>
                                        <p:strVal val="visible"/>
                                      </p:to>
                                    </p:set>
                                    <p:animEffect transition="in" filter="fade">
                                      <p:cBhvr>
                                        <p:cTn id="12" dur="1000"/>
                                        <p:tgtEl>
                                          <p:spTgt spid="23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02"/>
                                        </p:tgtEl>
                                        <p:attrNameLst>
                                          <p:attrName>style.visibility</p:attrName>
                                        </p:attrNameLst>
                                      </p:cBhvr>
                                      <p:to>
                                        <p:strVal val="visible"/>
                                      </p:to>
                                    </p:set>
                                    <p:animEffect transition="in" filter="fade">
                                      <p:cBhvr>
                                        <p:cTn id="17" dur="1000"/>
                                        <p:tgtEl>
                                          <p:spTgt spid="23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01"/>
                                        </p:tgtEl>
                                        <p:attrNameLst>
                                          <p:attrName>style.visibility</p:attrName>
                                        </p:attrNameLst>
                                      </p:cBhvr>
                                      <p:to>
                                        <p:strVal val="visible"/>
                                      </p:to>
                                    </p:set>
                                    <p:animEffect transition="in" filter="fade">
                                      <p:cBhvr>
                                        <p:cTn id="22" dur="1000"/>
                                        <p:tgtEl>
                                          <p:spTgt spid="23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03"/>
                                        </p:tgtEl>
                                        <p:attrNameLst>
                                          <p:attrName>style.visibility</p:attrName>
                                        </p:attrNameLst>
                                      </p:cBhvr>
                                      <p:to>
                                        <p:strVal val="visible"/>
                                      </p:to>
                                    </p:set>
                                    <p:animEffect transition="in" filter="fade">
                                      <p:cBhvr>
                                        <p:cTn id="27" dur="1000"/>
                                        <p:tgtEl>
                                          <p:spTgt spid="23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04"/>
                                        </p:tgtEl>
                                        <p:attrNameLst>
                                          <p:attrName>style.visibility</p:attrName>
                                        </p:attrNameLst>
                                      </p:cBhvr>
                                      <p:to>
                                        <p:strVal val="visible"/>
                                      </p:to>
                                    </p:set>
                                    <p:animEffect transition="in" filter="fade">
                                      <p:cBhvr>
                                        <p:cTn id="32" dur="1000"/>
                                        <p:tgtEl>
                                          <p:spTgt spid="2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308"/>
        <p:cNvGrpSpPr/>
        <p:nvPr/>
      </p:nvGrpSpPr>
      <p:grpSpPr>
        <a:xfrm>
          <a:off x="0" y="0"/>
          <a:ext cx="0" cy="0"/>
          <a:chOff x="0" y="0"/>
          <a:chExt cx="0" cy="0"/>
        </a:xfrm>
      </p:grpSpPr>
      <p:sp>
        <p:nvSpPr>
          <p:cNvPr id="2309" name="Google Shape;2309;p25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National Grid (pg 70)</a:t>
            </a:r>
            <a:endParaRPr sz="3100">
              <a:latin typeface="Century Gothic"/>
              <a:ea typeface="Century Gothic"/>
              <a:cs typeface="Century Gothic"/>
              <a:sym typeface="Century Gothic"/>
            </a:endParaRPr>
          </a:p>
        </p:txBody>
      </p:sp>
      <p:sp>
        <p:nvSpPr>
          <p:cNvPr id="2310" name="Google Shape;2310;p25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When electricity leaves the power station, the potential difference needs to be ______________. This is to lower the __________because current has a ___________ effect which means energy would be _____________ by heating the cables.</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To increase the potential difference, we use a _________ _________ ______________________.</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When the electricity reaches our homes, the potential difference needs to be ____________to a _______ level.</a:t>
            </a:r>
            <a:endParaRPr>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a:latin typeface="Century Gothic"/>
                <a:ea typeface="Century Gothic"/>
                <a:cs typeface="Century Gothic"/>
                <a:sym typeface="Century Gothic"/>
              </a:rPr>
              <a:t>To decrease the potential difference, we use a _________ _________ ______________________.</a:t>
            </a:r>
            <a:endParaRPr>
              <a:latin typeface="Century Gothic"/>
              <a:ea typeface="Century Gothic"/>
              <a:cs typeface="Century Gothic"/>
              <a:sym typeface="Century Gothic"/>
            </a:endParaRPr>
          </a:p>
        </p:txBody>
      </p:sp>
      <p:sp>
        <p:nvSpPr>
          <p:cNvPr id="2311" name="Google Shape;2311;p251"/>
          <p:cNvSpPr txBox="1"/>
          <p:nvPr/>
        </p:nvSpPr>
        <p:spPr>
          <a:xfrm>
            <a:off x="5760300" y="1485100"/>
            <a:ext cx="1908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increased</a:t>
            </a:r>
            <a:endParaRPr sz="2400" b="1">
              <a:solidFill>
                <a:srgbClr val="FFFFFF"/>
              </a:solidFill>
              <a:latin typeface="Century Gothic"/>
              <a:ea typeface="Century Gothic"/>
              <a:cs typeface="Century Gothic"/>
              <a:sym typeface="Century Gothic"/>
            </a:endParaRPr>
          </a:p>
        </p:txBody>
      </p:sp>
      <p:sp>
        <p:nvSpPr>
          <p:cNvPr id="2312" name="Google Shape;2312;p251"/>
          <p:cNvSpPr txBox="1"/>
          <p:nvPr/>
        </p:nvSpPr>
        <p:spPr>
          <a:xfrm>
            <a:off x="2425400" y="1961625"/>
            <a:ext cx="13803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current</a:t>
            </a:r>
            <a:endParaRPr sz="2400" b="1">
              <a:solidFill>
                <a:srgbClr val="FFFFFF"/>
              </a:solidFill>
              <a:latin typeface="Century Gothic"/>
              <a:ea typeface="Century Gothic"/>
              <a:cs typeface="Century Gothic"/>
              <a:sym typeface="Century Gothic"/>
            </a:endParaRPr>
          </a:p>
        </p:txBody>
      </p:sp>
      <p:sp>
        <p:nvSpPr>
          <p:cNvPr id="2313" name="Google Shape;2313;p251"/>
          <p:cNvSpPr txBox="1"/>
          <p:nvPr/>
        </p:nvSpPr>
        <p:spPr>
          <a:xfrm>
            <a:off x="309075" y="2412200"/>
            <a:ext cx="15909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heating</a:t>
            </a:r>
            <a:endParaRPr sz="2400" b="1">
              <a:solidFill>
                <a:srgbClr val="FFFFFF"/>
              </a:solidFill>
              <a:latin typeface="Century Gothic"/>
              <a:ea typeface="Century Gothic"/>
              <a:cs typeface="Century Gothic"/>
              <a:sym typeface="Century Gothic"/>
            </a:endParaRPr>
          </a:p>
        </p:txBody>
      </p:sp>
      <p:sp>
        <p:nvSpPr>
          <p:cNvPr id="2314" name="Google Shape;2314;p251"/>
          <p:cNvSpPr txBox="1"/>
          <p:nvPr/>
        </p:nvSpPr>
        <p:spPr>
          <a:xfrm>
            <a:off x="370725" y="2923500"/>
            <a:ext cx="16977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wasted</a:t>
            </a:r>
            <a:endParaRPr sz="2400" b="1">
              <a:solidFill>
                <a:srgbClr val="FFFFFF"/>
              </a:solidFill>
              <a:latin typeface="Century Gothic"/>
              <a:ea typeface="Century Gothic"/>
              <a:cs typeface="Century Gothic"/>
              <a:sym typeface="Century Gothic"/>
            </a:endParaRPr>
          </a:p>
        </p:txBody>
      </p:sp>
      <p:sp>
        <p:nvSpPr>
          <p:cNvPr id="2315" name="Google Shape;2315;p251"/>
          <p:cNvSpPr txBox="1"/>
          <p:nvPr/>
        </p:nvSpPr>
        <p:spPr>
          <a:xfrm>
            <a:off x="370725" y="3801875"/>
            <a:ext cx="12699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step</a:t>
            </a:r>
            <a:endParaRPr sz="2400" b="1">
              <a:solidFill>
                <a:srgbClr val="FFFFFF"/>
              </a:solidFill>
              <a:latin typeface="Century Gothic"/>
              <a:ea typeface="Century Gothic"/>
              <a:cs typeface="Century Gothic"/>
              <a:sym typeface="Century Gothic"/>
            </a:endParaRPr>
          </a:p>
        </p:txBody>
      </p:sp>
      <p:sp>
        <p:nvSpPr>
          <p:cNvPr id="2316" name="Google Shape;2316;p251"/>
          <p:cNvSpPr txBox="1"/>
          <p:nvPr/>
        </p:nvSpPr>
        <p:spPr>
          <a:xfrm>
            <a:off x="1899975" y="3801875"/>
            <a:ext cx="12699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up</a:t>
            </a:r>
            <a:endParaRPr sz="2400" b="1">
              <a:solidFill>
                <a:srgbClr val="FFFFFF"/>
              </a:solidFill>
              <a:latin typeface="Century Gothic"/>
              <a:ea typeface="Century Gothic"/>
              <a:cs typeface="Century Gothic"/>
              <a:sym typeface="Century Gothic"/>
            </a:endParaRPr>
          </a:p>
        </p:txBody>
      </p:sp>
      <p:sp>
        <p:nvSpPr>
          <p:cNvPr id="2317" name="Google Shape;2317;p251"/>
          <p:cNvSpPr txBox="1"/>
          <p:nvPr/>
        </p:nvSpPr>
        <p:spPr>
          <a:xfrm>
            <a:off x="3504350" y="3801875"/>
            <a:ext cx="3075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transformer</a:t>
            </a:r>
            <a:endParaRPr sz="2400" b="1">
              <a:solidFill>
                <a:srgbClr val="FFFFFF"/>
              </a:solidFill>
              <a:latin typeface="Century Gothic"/>
              <a:ea typeface="Century Gothic"/>
              <a:cs typeface="Century Gothic"/>
              <a:sym typeface="Century Gothic"/>
            </a:endParaRPr>
          </a:p>
        </p:txBody>
      </p:sp>
      <p:sp>
        <p:nvSpPr>
          <p:cNvPr id="2318" name="Google Shape;2318;p251"/>
          <p:cNvSpPr txBox="1"/>
          <p:nvPr/>
        </p:nvSpPr>
        <p:spPr>
          <a:xfrm>
            <a:off x="4087850" y="4722950"/>
            <a:ext cx="18180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reduced</a:t>
            </a:r>
            <a:endParaRPr sz="2400" b="1">
              <a:solidFill>
                <a:srgbClr val="FFFFFF"/>
              </a:solidFill>
              <a:latin typeface="Century Gothic"/>
              <a:ea typeface="Century Gothic"/>
              <a:cs typeface="Century Gothic"/>
              <a:sym typeface="Century Gothic"/>
            </a:endParaRPr>
          </a:p>
        </p:txBody>
      </p:sp>
      <p:sp>
        <p:nvSpPr>
          <p:cNvPr id="2319" name="Google Shape;2319;p251"/>
          <p:cNvSpPr txBox="1"/>
          <p:nvPr/>
        </p:nvSpPr>
        <p:spPr>
          <a:xfrm>
            <a:off x="6758850" y="4722950"/>
            <a:ext cx="1065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safe</a:t>
            </a:r>
            <a:endParaRPr sz="2400" b="1">
              <a:solidFill>
                <a:srgbClr val="FFFFFF"/>
              </a:solidFill>
              <a:latin typeface="Century Gothic"/>
              <a:ea typeface="Century Gothic"/>
              <a:cs typeface="Century Gothic"/>
              <a:sym typeface="Century Gothic"/>
            </a:endParaRPr>
          </a:p>
        </p:txBody>
      </p:sp>
      <p:sp>
        <p:nvSpPr>
          <p:cNvPr id="2320" name="Google Shape;2320;p251"/>
          <p:cNvSpPr txBox="1"/>
          <p:nvPr/>
        </p:nvSpPr>
        <p:spPr>
          <a:xfrm>
            <a:off x="446925" y="5630675"/>
            <a:ext cx="12699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step</a:t>
            </a:r>
            <a:endParaRPr sz="2400" b="1">
              <a:solidFill>
                <a:srgbClr val="FFFFFF"/>
              </a:solidFill>
              <a:latin typeface="Century Gothic"/>
              <a:ea typeface="Century Gothic"/>
              <a:cs typeface="Century Gothic"/>
              <a:sym typeface="Century Gothic"/>
            </a:endParaRPr>
          </a:p>
        </p:txBody>
      </p:sp>
      <p:sp>
        <p:nvSpPr>
          <p:cNvPr id="2321" name="Google Shape;2321;p251"/>
          <p:cNvSpPr txBox="1"/>
          <p:nvPr/>
        </p:nvSpPr>
        <p:spPr>
          <a:xfrm>
            <a:off x="1976175" y="5630675"/>
            <a:ext cx="12699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down</a:t>
            </a:r>
            <a:endParaRPr sz="2400" b="1">
              <a:solidFill>
                <a:srgbClr val="FFFFFF"/>
              </a:solidFill>
              <a:latin typeface="Century Gothic"/>
              <a:ea typeface="Century Gothic"/>
              <a:cs typeface="Century Gothic"/>
              <a:sym typeface="Century Gothic"/>
            </a:endParaRPr>
          </a:p>
        </p:txBody>
      </p:sp>
      <p:sp>
        <p:nvSpPr>
          <p:cNvPr id="2322" name="Google Shape;2322;p251"/>
          <p:cNvSpPr txBox="1"/>
          <p:nvPr/>
        </p:nvSpPr>
        <p:spPr>
          <a:xfrm>
            <a:off x="3580550" y="5630675"/>
            <a:ext cx="3075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transformer</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11"/>
                                        </p:tgtEl>
                                        <p:attrNameLst>
                                          <p:attrName>style.visibility</p:attrName>
                                        </p:attrNameLst>
                                      </p:cBhvr>
                                      <p:to>
                                        <p:strVal val="visible"/>
                                      </p:to>
                                    </p:set>
                                    <p:animEffect transition="in" filter="fade">
                                      <p:cBhvr>
                                        <p:cTn id="7" dur="1000"/>
                                        <p:tgtEl>
                                          <p:spTgt spid="23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2"/>
                                        </p:tgtEl>
                                        <p:attrNameLst>
                                          <p:attrName>style.visibility</p:attrName>
                                        </p:attrNameLst>
                                      </p:cBhvr>
                                      <p:to>
                                        <p:strVal val="visible"/>
                                      </p:to>
                                    </p:set>
                                    <p:animEffect transition="in" filter="fade">
                                      <p:cBhvr>
                                        <p:cTn id="12" dur="1000"/>
                                        <p:tgtEl>
                                          <p:spTgt spid="23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13"/>
                                        </p:tgtEl>
                                        <p:attrNameLst>
                                          <p:attrName>style.visibility</p:attrName>
                                        </p:attrNameLst>
                                      </p:cBhvr>
                                      <p:to>
                                        <p:strVal val="visible"/>
                                      </p:to>
                                    </p:set>
                                    <p:animEffect transition="in" filter="fade">
                                      <p:cBhvr>
                                        <p:cTn id="17" dur="1000"/>
                                        <p:tgtEl>
                                          <p:spTgt spid="23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4"/>
                                        </p:tgtEl>
                                        <p:attrNameLst>
                                          <p:attrName>style.visibility</p:attrName>
                                        </p:attrNameLst>
                                      </p:cBhvr>
                                      <p:to>
                                        <p:strVal val="visible"/>
                                      </p:to>
                                    </p:set>
                                    <p:animEffect transition="in" filter="fade">
                                      <p:cBhvr>
                                        <p:cTn id="22" dur="1000"/>
                                        <p:tgtEl>
                                          <p:spTgt spid="23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15"/>
                                        </p:tgtEl>
                                        <p:attrNameLst>
                                          <p:attrName>style.visibility</p:attrName>
                                        </p:attrNameLst>
                                      </p:cBhvr>
                                      <p:to>
                                        <p:strVal val="visible"/>
                                      </p:to>
                                    </p:set>
                                    <p:animEffect transition="in" filter="fade">
                                      <p:cBhvr>
                                        <p:cTn id="27" dur="1000"/>
                                        <p:tgtEl>
                                          <p:spTgt spid="2315"/>
                                        </p:tgtEl>
                                      </p:cBhvr>
                                    </p:animEffect>
                                  </p:childTnLst>
                                </p:cTn>
                              </p:par>
                              <p:par>
                                <p:cTn id="28" presetID="10" presetClass="entr" presetSubtype="0" fill="hold" nodeType="withEffect">
                                  <p:stCondLst>
                                    <p:cond delay="0"/>
                                  </p:stCondLst>
                                  <p:childTnLst>
                                    <p:set>
                                      <p:cBhvr>
                                        <p:cTn id="29" dur="1" fill="hold">
                                          <p:stCondLst>
                                            <p:cond delay="0"/>
                                          </p:stCondLst>
                                        </p:cTn>
                                        <p:tgtEl>
                                          <p:spTgt spid="2316"/>
                                        </p:tgtEl>
                                        <p:attrNameLst>
                                          <p:attrName>style.visibility</p:attrName>
                                        </p:attrNameLst>
                                      </p:cBhvr>
                                      <p:to>
                                        <p:strVal val="visible"/>
                                      </p:to>
                                    </p:set>
                                    <p:animEffect transition="in" filter="fade">
                                      <p:cBhvr>
                                        <p:cTn id="30" dur="1000"/>
                                        <p:tgtEl>
                                          <p:spTgt spid="2316"/>
                                        </p:tgtEl>
                                      </p:cBhvr>
                                    </p:animEffect>
                                  </p:childTnLst>
                                </p:cTn>
                              </p:par>
                              <p:par>
                                <p:cTn id="31" presetID="10" presetClass="entr" presetSubtype="0" fill="hold" nodeType="withEffect">
                                  <p:stCondLst>
                                    <p:cond delay="0"/>
                                  </p:stCondLst>
                                  <p:childTnLst>
                                    <p:set>
                                      <p:cBhvr>
                                        <p:cTn id="32" dur="1" fill="hold">
                                          <p:stCondLst>
                                            <p:cond delay="0"/>
                                          </p:stCondLst>
                                        </p:cTn>
                                        <p:tgtEl>
                                          <p:spTgt spid="2317"/>
                                        </p:tgtEl>
                                        <p:attrNameLst>
                                          <p:attrName>style.visibility</p:attrName>
                                        </p:attrNameLst>
                                      </p:cBhvr>
                                      <p:to>
                                        <p:strVal val="visible"/>
                                      </p:to>
                                    </p:set>
                                    <p:animEffect transition="in" filter="fade">
                                      <p:cBhvr>
                                        <p:cTn id="33" dur="1000"/>
                                        <p:tgtEl>
                                          <p:spTgt spid="23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18"/>
                                        </p:tgtEl>
                                        <p:attrNameLst>
                                          <p:attrName>style.visibility</p:attrName>
                                        </p:attrNameLst>
                                      </p:cBhvr>
                                      <p:to>
                                        <p:strVal val="visible"/>
                                      </p:to>
                                    </p:set>
                                    <p:animEffect transition="in" filter="fade">
                                      <p:cBhvr>
                                        <p:cTn id="38" dur="1000"/>
                                        <p:tgtEl>
                                          <p:spTgt spid="23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19"/>
                                        </p:tgtEl>
                                        <p:attrNameLst>
                                          <p:attrName>style.visibility</p:attrName>
                                        </p:attrNameLst>
                                      </p:cBhvr>
                                      <p:to>
                                        <p:strVal val="visible"/>
                                      </p:to>
                                    </p:set>
                                    <p:animEffect transition="in" filter="fade">
                                      <p:cBhvr>
                                        <p:cTn id="43" dur="1000"/>
                                        <p:tgtEl>
                                          <p:spTgt spid="23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20"/>
                                        </p:tgtEl>
                                        <p:attrNameLst>
                                          <p:attrName>style.visibility</p:attrName>
                                        </p:attrNameLst>
                                      </p:cBhvr>
                                      <p:to>
                                        <p:strVal val="visible"/>
                                      </p:to>
                                    </p:set>
                                    <p:animEffect transition="in" filter="fade">
                                      <p:cBhvr>
                                        <p:cTn id="48" dur="1000"/>
                                        <p:tgtEl>
                                          <p:spTgt spid="2320"/>
                                        </p:tgtEl>
                                      </p:cBhvr>
                                    </p:animEffect>
                                  </p:childTnLst>
                                </p:cTn>
                              </p:par>
                              <p:par>
                                <p:cTn id="49" presetID="10" presetClass="entr" presetSubtype="0" fill="hold" nodeType="withEffect">
                                  <p:stCondLst>
                                    <p:cond delay="0"/>
                                  </p:stCondLst>
                                  <p:childTnLst>
                                    <p:set>
                                      <p:cBhvr>
                                        <p:cTn id="50" dur="1" fill="hold">
                                          <p:stCondLst>
                                            <p:cond delay="0"/>
                                          </p:stCondLst>
                                        </p:cTn>
                                        <p:tgtEl>
                                          <p:spTgt spid="2321"/>
                                        </p:tgtEl>
                                        <p:attrNameLst>
                                          <p:attrName>style.visibility</p:attrName>
                                        </p:attrNameLst>
                                      </p:cBhvr>
                                      <p:to>
                                        <p:strVal val="visible"/>
                                      </p:to>
                                    </p:set>
                                    <p:animEffect transition="in" filter="fade">
                                      <p:cBhvr>
                                        <p:cTn id="51" dur="1000"/>
                                        <p:tgtEl>
                                          <p:spTgt spid="2321"/>
                                        </p:tgtEl>
                                      </p:cBhvr>
                                    </p:animEffect>
                                  </p:childTnLst>
                                </p:cTn>
                              </p:par>
                              <p:par>
                                <p:cTn id="52" presetID="10" presetClass="entr" presetSubtype="0" fill="hold" nodeType="withEffect">
                                  <p:stCondLst>
                                    <p:cond delay="0"/>
                                  </p:stCondLst>
                                  <p:childTnLst>
                                    <p:set>
                                      <p:cBhvr>
                                        <p:cTn id="53" dur="1" fill="hold">
                                          <p:stCondLst>
                                            <p:cond delay="0"/>
                                          </p:stCondLst>
                                        </p:cTn>
                                        <p:tgtEl>
                                          <p:spTgt spid="2322"/>
                                        </p:tgtEl>
                                        <p:attrNameLst>
                                          <p:attrName>style.visibility</p:attrName>
                                        </p:attrNameLst>
                                      </p:cBhvr>
                                      <p:to>
                                        <p:strVal val="visible"/>
                                      </p:to>
                                    </p:set>
                                    <p:animEffect transition="in" filter="fade">
                                      <p:cBhvr>
                                        <p:cTn id="54" dur="1000"/>
                                        <p:tgtEl>
                                          <p:spTgt spid="2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25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P2: Domestic electricity supply and safety</a:t>
            </a:r>
            <a:endParaRPr sz="2800"/>
          </a:p>
        </p:txBody>
      </p:sp>
      <p:sp>
        <p:nvSpPr>
          <p:cNvPr id="2328" name="Google Shape;2328;p25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34-45 of the exam question booklet</a:t>
            </a:r>
            <a:endParaRPr>
              <a:latin typeface="Century Gothic"/>
              <a:ea typeface="Century Gothic"/>
              <a:cs typeface="Century Gothic"/>
              <a:sym typeface="Century Gothic"/>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25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600" b="1">
                <a:latin typeface="Century Gothic"/>
                <a:ea typeface="Century Gothic"/>
                <a:cs typeface="Century Gothic"/>
                <a:sym typeface="Century Gothic"/>
              </a:rPr>
              <a:t>Topic 3: The Particle Model</a:t>
            </a:r>
            <a:endParaRPr sz="3600" b="1">
              <a:latin typeface="Century Gothic"/>
              <a:ea typeface="Century Gothic"/>
              <a:cs typeface="Century Gothic"/>
              <a:sym typeface="Century Gothic"/>
            </a:endParaRPr>
          </a:p>
        </p:txBody>
      </p:sp>
      <p:graphicFrame>
        <p:nvGraphicFramePr>
          <p:cNvPr id="2334" name="Google Shape;2334;p253"/>
          <p:cNvGraphicFramePr/>
          <p:nvPr/>
        </p:nvGraphicFramePr>
        <p:xfrm>
          <a:off x="165700" y="1134495"/>
          <a:ext cx="8812600" cy="4635990"/>
        </p:xfrm>
        <a:graphic>
          <a:graphicData uri="http://schemas.openxmlformats.org/drawingml/2006/table">
            <a:tbl>
              <a:tblPr>
                <a:noFill/>
                <a:tableStyleId>{C216C67D-A75F-4CF5-B346-22C75C10E189}</a:tableStyleId>
              </a:tblPr>
              <a:tblGrid>
                <a:gridCol w="3624625">
                  <a:extLst>
                    <a:ext uri="{9D8B030D-6E8A-4147-A177-3AD203B41FA5}">
                      <a16:colId xmlns:a16="http://schemas.microsoft.com/office/drawing/2014/main" val="20000"/>
                    </a:ext>
                  </a:extLst>
                </a:gridCol>
                <a:gridCol w="1729325">
                  <a:extLst>
                    <a:ext uri="{9D8B030D-6E8A-4147-A177-3AD203B41FA5}">
                      <a16:colId xmlns:a16="http://schemas.microsoft.com/office/drawing/2014/main" val="20001"/>
                    </a:ext>
                  </a:extLst>
                </a:gridCol>
                <a:gridCol w="1729325">
                  <a:extLst>
                    <a:ext uri="{9D8B030D-6E8A-4147-A177-3AD203B41FA5}">
                      <a16:colId xmlns:a16="http://schemas.microsoft.com/office/drawing/2014/main" val="20002"/>
                    </a:ext>
                  </a:extLst>
                </a:gridCol>
                <a:gridCol w="1729325">
                  <a:extLst>
                    <a:ext uri="{9D8B030D-6E8A-4147-A177-3AD203B41FA5}">
                      <a16:colId xmlns:a16="http://schemas.microsoft.com/office/drawing/2014/main" val="20003"/>
                    </a:ext>
                  </a:extLst>
                </a:gridCol>
              </a:tblGrid>
              <a:tr h="631100">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Topic</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Slide number</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Booklet page number</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Revision guide page</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The particle model and particle motion</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GB" sz="2400">
                          <a:solidFill>
                            <a:schemeClr val="dk2"/>
                          </a:solidFill>
                          <a:latin typeface="Century Gothic"/>
                          <a:ea typeface="Century Gothic"/>
                          <a:cs typeface="Century Gothic"/>
                          <a:sym typeface="Century Gothic"/>
                        </a:rPr>
                        <a:t>180-183</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71-72</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193</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Density (RP)</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184-195</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73-76</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194</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Internal energy and temperature changes</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196-198</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77-78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195</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3720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State changes and latent heat</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199-213</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79-84</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dirty="0">
                          <a:solidFill>
                            <a:schemeClr val="dk2"/>
                          </a:solidFill>
                          <a:latin typeface="Century Gothic"/>
                          <a:ea typeface="Century Gothic"/>
                          <a:cs typeface="Century Gothic"/>
                          <a:sym typeface="Century Gothic"/>
                        </a:rPr>
                        <a:t>195-196</a:t>
                      </a:r>
                      <a:endParaRPr sz="2400" dirty="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9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Kinetic Energy (pg 11)</a:t>
            </a:r>
            <a:endParaRPr sz="3300">
              <a:latin typeface="Century Gothic"/>
              <a:ea typeface="Century Gothic"/>
              <a:cs typeface="Century Gothic"/>
              <a:sym typeface="Century Gothic"/>
            </a:endParaRPr>
          </a:p>
        </p:txBody>
      </p:sp>
      <p:sp>
        <p:nvSpPr>
          <p:cNvPr id="852" name="Google Shape;852;p9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marR="0" lvl="0" indent="-393700" algn="l" rtl="0">
              <a:lnSpc>
                <a:spcPct val="100000"/>
              </a:lnSpc>
              <a:spcBef>
                <a:spcPts val="0"/>
              </a:spcBef>
              <a:spcAft>
                <a:spcPts val="0"/>
              </a:spcAft>
              <a:buSzPts val="2600"/>
              <a:buFont typeface="Century Gothic"/>
              <a:buAutoNum type="arabicPeriod" startAt="3"/>
            </a:pPr>
            <a:r>
              <a:rPr lang="en-GB" dirty="0">
                <a:latin typeface="Century Gothic"/>
                <a:ea typeface="Century Gothic"/>
                <a:cs typeface="Century Gothic"/>
                <a:sym typeface="Century Gothic"/>
              </a:rPr>
              <a:t>A golf-pro swings her driver at a velocity of 60 m/s. She transfers 1350 J of energy to the kinetic store of the driver, what is the mass of the driver?</a:t>
            </a:r>
            <a:endParaRPr dirty="0">
              <a:latin typeface="Century Gothic"/>
              <a:ea typeface="Century Gothic"/>
              <a:cs typeface="Century Gothic"/>
              <a:sym typeface="Century Gothic"/>
            </a:endParaRPr>
          </a:p>
          <a:p>
            <a:pPr marL="1371600" marR="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m = </a:t>
            </a: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k</a:t>
            </a:r>
            <a:r>
              <a:rPr lang="en-GB" sz="2800" b="1" dirty="0">
                <a:solidFill>
                  <a:srgbClr val="FF0000"/>
                </a:solidFill>
                <a:latin typeface="Century Gothic"/>
                <a:ea typeface="Century Gothic"/>
                <a:cs typeface="Century Gothic"/>
                <a:sym typeface="Century Gothic"/>
              </a:rPr>
              <a:t> ÷ (½ x v</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m = 1350 ÷ (½ x 60</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m = 0.75 kg</a:t>
            </a:r>
            <a:endParaRPr sz="2800" b="1" dirty="0">
              <a:solidFill>
                <a:srgbClr val="FF0000"/>
              </a:solidFill>
              <a:latin typeface="Century Gothic"/>
              <a:ea typeface="Century Gothic"/>
              <a:cs typeface="Century Gothic"/>
              <a:sym typeface="Century Gothic"/>
            </a:endParaRPr>
          </a:p>
          <a:p>
            <a:pPr marL="447675" marR="0" lvl="0" indent="-384175" algn="l" rtl="0">
              <a:lnSpc>
                <a:spcPct val="100000"/>
              </a:lnSpc>
              <a:spcBef>
                <a:spcPts val="0"/>
              </a:spcBef>
              <a:spcAft>
                <a:spcPts val="0"/>
              </a:spcAft>
              <a:buSzPts val="2600"/>
              <a:buFont typeface="+mj-lt"/>
              <a:buAutoNum type="arabicPeriod" startAt="4"/>
            </a:pPr>
            <a:r>
              <a:rPr lang="en-GB" dirty="0">
                <a:latin typeface="Century Gothic"/>
                <a:ea typeface="Century Gothic"/>
                <a:cs typeface="Century Gothic"/>
                <a:sym typeface="Century Gothic"/>
              </a:rPr>
              <a:t>A car has a mass of 1500 kg, it transfers 147,000 J of energy </a:t>
            </a:r>
            <a:r>
              <a:rPr lang="en-GB" dirty="0" err="1">
                <a:latin typeface="Century Gothic"/>
                <a:ea typeface="Century Gothic"/>
                <a:cs typeface="Century Gothic"/>
                <a:sym typeface="Century Gothic"/>
              </a:rPr>
              <a:t>energy</a:t>
            </a:r>
            <a:r>
              <a:rPr lang="en-GB" dirty="0">
                <a:latin typeface="Century Gothic"/>
                <a:ea typeface="Century Gothic"/>
                <a:cs typeface="Century Gothic"/>
                <a:sym typeface="Century Gothic"/>
              </a:rPr>
              <a:t>. Calculate the velocity of the car. </a:t>
            </a:r>
            <a:endParaRPr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a:t>
            </a: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k</a:t>
            </a:r>
            <a:r>
              <a:rPr lang="en-GB" sz="2800" b="1" dirty="0">
                <a:solidFill>
                  <a:srgbClr val="FF0000"/>
                </a:solidFill>
                <a:latin typeface="Century Gothic"/>
                <a:ea typeface="Century Gothic"/>
                <a:cs typeface="Century Gothic"/>
                <a:sym typeface="Century Gothic"/>
              </a:rPr>
              <a:t> ÷ (½ x m)</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147000 ÷ (½ x 1500)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196</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v = √196</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v = 14 m/s </a:t>
            </a:r>
            <a:endParaRPr sz="28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dirty="0">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dirty="0">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dirty="0">
              <a:solidFill>
                <a:schemeClr val="dk1"/>
              </a:solidFill>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dirty="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2">
                                            <p:txEl>
                                              <p:pRg st="0" end="0"/>
                                            </p:txEl>
                                          </p:spTgt>
                                        </p:tgtEl>
                                        <p:attrNameLst>
                                          <p:attrName>style.visibility</p:attrName>
                                        </p:attrNameLst>
                                      </p:cBhvr>
                                      <p:to>
                                        <p:strVal val="visible"/>
                                      </p:to>
                                    </p:set>
                                    <p:animEffect transition="in" filter="fade">
                                      <p:cBhvr>
                                        <p:cTn id="7" dur="1000"/>
                                        <p:tgtEl>
                                          <p:spTgt spid="8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2">
                                            <p:txEl>
                                              <p:pRg st="1" end="1"/>
                                            </p:txEl>
                                          </p:spTgt>
                                        </p:tgtEl>
                                        <p:attrNameLst>
                                          <p:attrName>style.visibility</p:attrName>
                                        </p:attrNameLst>
                                      </p:cBhvr>
                                      <p:to>
                                        <p:strVal val="visible"/>
                                      </p:to>
                                    </p:set>
                                    <p:animEffect transition="in" filter="fade">
                                      <p:cBhvr>
                                        <p:cTn id="12" dur="1000"/>
                                        <p:tgtEl>
                                          <p:spTgt spid="8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2">
                                            <p:txEl>
                                              <p:pRg st="2" end="2"/>
                                            </p:txEl>
                                          </p:spTgt>
                                        </p:tgtEl>
                                        <p:attrNameLst>
                                          <p:attrName>style.visibility</p:attrName>
                                        </p:attrNameLst>
                                      </p:cBhvr>
                                      <p:to>
                                        <p:strVal val="visible"/>
                                      </p:to>
                                    </p:set>
                                    <p:animEffect transition="in" filter="fade">
                                      <p:cBhvr>
                                        <p:cTn id="17" dur="1000"/>
                                        <p:tgtEl>
                                          <p:spTgt spid="8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2">
                                            <p:txEl>
                                              <p:pRg st="3" end="3"/>
                                            </p:txEl>
                                          </p:spTgt>
                                        </p:tgtEl>
                                        <p:attrNameLst>
                                          <p:attrName>style.visibility</p:attrName>
                                        </p:attrNameLst>
                                      </p:cBhvr>
                                      <p:to>
                                        <p:strVal val="visible"/>
                                      </p:to>
                                    </p:set>
                                    <p:animEffect transition="in" filter="fade">
                                      <p:cBhvr>
                                        <p:cTn id="22" dur="1000"/>
                                        <p:tgtEl>
                                          <p:spTgt spid="85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2">
                                            <p:txEl>
                                              <p:pRg st="4" end="4"/>
                                            </p:txEl>
                                          </p:spTgt>
                                        </p:tgtEl>
                                        <p:attrNameLst>
                                          <p:attrName>style.visibility</p:attrName>
                                        </p:attrNameLst>
                                      </p:cBhvr>
                                      <p:to>
                                        <p:strVal val="visible"/>
                                      </p:to>
                                    </p:set>
                                    <p:animEffect transition="in" filter="fade">
                                      <p:cBhvr>
                                        <p:cTn id="27" dur="1000"/>
                                        <p:tgtEl>
                                          <p:spTgt spid="85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2">
                                            <p:txEl>
                                              <p:pRg st="5" end="5"/>
                                            </p:txEl>
                                          </p:spTgt>
                                        </p:tgtEl>
                                        <p:attrNameLst>
                                          <p:attrName>style.visibility</p:attrName>
                                        </p:attrNameLst>
                                      </p:cBhvr>
                                      <p:to>
                                        <p:strVal val="visible"/>
                                      </p:to>
                                    </p:set>
                                    <p:animEffect transition="in" filter="fade">
                                      <p:cBhvr>
                                        <p:cTn id="32" dur="1000"/>
                                        <p:tgtEl>
                                          <p:spTgt spid="85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2">
                                            <p:txEl>
                                              <p:pRg st="6" end="6"/>
                                            </p:txEl>
                                          </p:spTgt>
                                        </p:tgtEl>
                                        <p:attrNameLst>
                                          <p:attrName>style.visibility</p:attrName>
                                        </p:attrNameLst>
                                      </p:cBhvr>
                                      <p:to>
                                        <p:strVal val="visible"/>
                                      </p:to>
                                    </p:set>
                                    <p:animEffect transition="in" filter="fade">
                                      <p:cBhvr>
                                        <p:cTn id="37" dur="1000"/>
                                        <p:tgtEl>
                                          <p:spTgt spid="85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52">
                                            <p:txEl>
                                              <p:pRg st="7" end="7"/>
                                            </p:txEl>
                                          </p:spTgt>
                                        </p:tgtEl>
                                        <p:attrNameLst>
                                          <p:attrName>style.visibility</p:attrName>
                                        </p:attrNameLst>
                                      </p:cBhvr>
                                      <p:to>
                                        <p:strVal val="visible"/>
                                      </p:to>
                                    </p:set>
                                    <p:animEffect transition="in" filter="fade">
                                      <p:cBhvr>
                                        <p:cTn id="42" dur="1000"/>
                                        <p:tgtEl>
                                          <p:spTgt spid="85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52">
                                            <p:txEl>
                                              <p:pRg st="8" end="8"/>
                                            </p:txEl>
                                          </p:spTgt>
                                        </p:tgtEl>
                                        <p:attrNameLst>
                                          <p:attrName>style.visibility</p:attrName>
                                        </p:attrNameLst>
                                      </p:cBhvr>
                                      <p:to>
                                        <p:strVal val="visible"/>
                                      </p:to>
                                    </p:set>
                                    <p:animEffect transition="in" filter="fade">
                                      <p:cBhvr>
                                        <p:cTn id="47" dur="1000"/>
                                        <p:tgtEl>
                                          <p:spTgt spid="85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52">
                                            <p:txEl>
                                              <p:pRg st="9" end="9"/>
                                            </p:txEl>
                                          </p:spTgt>
                                        </p:tgtEl>
                                        <p:attrNameLst>
                                          <p:attrName>style.visibility</p:attrName>
                                        </p:attrNameLst>
                                      </p:cBhvr>
                                      <p:to>
                                        <p:strVal val="visible"/>
                                      </p:to>
                                    </p:set>
                                    <p:animEffect transition="in" filter="fade">
                                      <p:cBhvr>
                                        <p:cTn id="52" dur="1000"/>
                                        <p:tgtEl>
                                          <p:spTgt spid="85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52">
                                            <p:txEl>
                                              <p:pRg st="10" end="10"/>
                                            </p:txEl>
                                          </p:spTgt>
                                        </p:tgtEl>
                                        <p:attrNameLst>
                                          <p:attrName>style.visibility</p:attrName>
                                        </p:attrNameLst>
                                      </p:cBhvr>
                                      <p:to>
                                        <p:strVal val="visible"/>
                                      </p:to>
                                    </p:set>
                                    <p:animEffect transition="in" filter="fade">
                                      <p:cBhvr>
                                        <p:cTn id="57" dur="1000"/>
                                        <p:tgtEl>
                                          <p:spTgt spid="852">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52">
                                            <p:txEl>
                                              <p:pRg st="11" end="11"/>
                                            </p:txEl>
                                          </p:spTgt>
                                        </p:tgtEl>
                                        <p:attrNameLst>
                                          <p:attrName>style.visibility</p:attrName>
                                        </p:attrNameLst>
                                      </p:cBhvr>
                                      <p:to>
                                        <p:strVal val="visible"/>
                                      </p:to>
                                    </p:set>
                                    <p:animEffect transition="in" filter="fade">
                                      <p:cBhvr>
                                        <p:cTn id="62" dur="1000"/>
                                        <p:tgtEl>
                                          <p:spTgt spid="852">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52">
                                            <p:txEl>
                                              <p:pRg st="12" end="12"/>
                                            </p:txEl>
                                          </p:spTgt>
                                        </p:tgtEl>
                                        <p:attrNameLst>
                                          <p:attrName>style.visibility</p:attrName>
                                        </p:attrNameLst>
                                      </p:cBhvr>
                                      <p:to>
                                        <p:strVal val="visible"/>
                                      </p:to>
                                    </p:set>
                                    <p:animEffect transition="in" filter="fade">
                                      <p:cBhvr>
                                        <p:cTn id="67" dur="1000"/>
                                        <p:tgtEl>
                                          <p:spTgt spid="852">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52">
                                            <p:txEl>
                                              <p:pRg st="13" end="13"/>
                                            </p:txEl>
                                          </p:spTgt>
                                        </p:tgtEl>
                                        <p:attrNameLst>
                                          <p:attrName>style.visibility</p:attrName>
                                        </p:attrNameLst>
                                      </p:cBhvr>
                                      <p:to>
                                        <p:strVal val="visible"/>
                                      </p:to>
                                    </p:set>
                                    <p:animEffect transition="in" filter="fade">
                                      <p:cBhvr>
                                        <p:cTn id="72" dur="1000"/>
                                        <p:tgtEl>
                                          <p:spTgt spid="852">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52">
                                            <p:txEl>
                                              <p:pRg st="14" end="14"/>
                                            </p:txEl>
                                          </p:spTgt>
                                        </p:tgtEl>
                                        <p:attrNameLst>
                                          <p:attrName>style.visibility</p:attrName>
                                        </p:attrNameLst>
                                      </p:cBhvr>
                                      <p:to>
                                        <p:strVal val="visible"/>
                                      </p:to>
                                    </p:set>
                                    <p:animEffect transition="in" filter="fade">
                                      <p:cBhvr>
                                        <p:cTn id="77" dur="1000"/>
                                        <p:tgtEl>
                                          <p:spTgt spid="85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339" name="Google Shape;2339;p25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400">
                <a:latin typeface="Century Gothic"/>
                <a:ea typeface="Century Gothic"/>
                <a:cs typeface="Century Gothic"/>
                <a:sym typeface="Century Gothic"/>
              </a:rPr>
              <a:t>States of Matter (pg 71)</a:t>
            </a:r>
            <a:endParaRPr sz="2800"/>
          </a:p>
        </p:txBody>
      </p:sp>
      <p:sp>
        <p:nvSpPr>
          <p:cNvPr id="2340" name="Google Shape;2340;p254"/>
          <p:cNvSpPr txBox="1">
            <a:spLocks noGrp="1"/>
          </p:cNvSpPr>
          <p:nvPr>
            <p:ph type="body" idx="1"/>
          </p:nvPr>
        </p:nvSpPr>
        <p:spPr>
          <a:xfrm>
            <a:off x="159825" y="1369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400">
              <a:latin typeface="Century Gothic"/>
              <a:ea typeface="Century Gothic"/>
              <a:cs typeface="Century Gothic"/>
              <a:sym typeface="Century Gothic"/>
            </a:endParaRPr>
          </a:p>
        </p:txBody>
      </p:sp>
      <p:pic>
        <p:nvPicPr>
          <p:cNvPr id="2341" name="Google Shape;2341;p254"/>
          <p:cNvPicPr preferRelativeResize="0"/>
          <p:nvPr/>
        </p:nvPicPr>
        <p:blipFill>
          <a:blip r:embed="rId4">
            <a:alphaModFix/>
          </a:blip>
          <a:stretch>
            <a:fillRect/>
          </a:stretch>
        </p:blipFill>
        <p:spPr>
          <a:xfrm>
            <a:off x="0" y="770835"/>
            <a:ext cx="9144000" cy="6078330"/>
          </a:xfrm>
          <a:prstGeom prst="rect">
            <a:avLst/>
          </a:prstGeom>
          <a:noFill/>
          <a:ln>
            <a:noFill/>
          </a:ln>
        </p:spPr>
      </p:pic>
      <p:sp>
        <p:nvSpPr>
          <p:cNvPr id="2342" name="Google Shape;2342;p254"/>
          <p:cNvSpPr txBox="1"/>
          <p:nvPr/>
        </p:nvSpPr>
        <p:spPr>
          <a:xfrm>
            <a:off x="4328025" y="1107273"/>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Strong bonds between particles hold them tightly together, so the shape of the substance cannot change</a:t>
            </a:r>
            <a:endParaRPr sz="1600" b="1">
              <a:solidFill>
                <a:srgbClr val="FF0000"/>
              </a:solidFill>
              <a:latin typeface="Century Gothic"/>
              <a:ea typeface="Century Gothic"/>
              <a:cs typeface="Century Gothic"/>
              <a:sym typeface="Century Gothic"/>
            </a:endParaRPr>
          </a:p>
        </p:txBody>
      </p:sp>
      <p:sp>
        <p:nvSpPr>
          <p:cNvPr id="2343" name="Google Shape;2343;p254"/>
          <p:cNvSpPr txBox="1"/>
          <p:nvPr/>
        </p:nvSpPr>
        <p:spPr>
          <a:xfrm>
            <a:off x="4373100" y="1947873"/>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There is no space between the particles so the particles cannot move closer together</a:t>
            </a:r>
            <a:endParaRPr sz="1600" b="1">
              <a:solidFill>
                <a:srgbClr val="FF0000"/>
              </a:solidFill>
              <a:latin typeface="Century Gothic"/>
              <a:ea typeface="Century Gothic"/>
              <a:cs typeface="Century Gothic"/>
              <a:sym typeface="Century Gothic"/>
            </a:endParaRPr>
          </a:p>
        </p:txBody>
      </p:sp>
      <p:pic>
        <p:nvPicPr>
          <p:cNvPr id="2344" name="Google Shape;2344;p254"/>
          <p:cNvPicPr preferRelativeResize="0"/>
          <p:nvPr/>
        </p:nvPicPr>
        <p:blipFill>
          <a:blip r:embed="rId5">
            <a:alphaModFix/>
          </a:blip>
          <a:stretch>
            <a:fillRect/>
          </a:stretch>
        </p:blipFill>
        <p:spPr>
          <a:xfrm>
            <a:off x="1276926" y="1250326"/>
            <a:ext cx="1384725" cy="1438250"/>
          </a:xfrm>
          <a:prstGeom prst="rect">
            <a:avLst/>
          </a:prstGeom>
          <a:noFill/>
          <a:ln w="38100" cap="flat" cmpd="sng">
            <a:solidFill>
              <a:srgbClr val="FF0000"/>
            </a:solidFill>
            <a:prstDash val="solid"/>
            <a:round/>
            <a:headEnd type="none" w="sm" len="sm"/>
            <a:tailEnd type="none" w="sm" len="sm"/>
          </a:ln>
        </p:spPr>
      </p:pic>
      <p:pic>
        <p:nvPicPr>
          <p:cNvPr id="2345" name="Google Shape;2345;p254"/>
          <p:cNvPicPr preferRelativeResize="0"/>
          <p:nvPr/>
        </p:nvPicPr>
        <p:blipFill>
          <a:blip r:embed="rId6">
            <a:alphaModFix/>
          </a:blip>
          <a:stretch>
            <a:fillRect/>
          </a:stretch>
        </p:blipFill>
        <p:spPr>
          <a:xfrm>
            <a:off x="1276925" y="3354525"/>
            <a:ext cx="1449100" cy="1302900"/>
          </a:xfrm>
          <a:prstGeom prst="rect">
            <a:avLst/>
          </a:prstGeom>
          <a:noFill/>
          <a:ln w="38100" cap="flat" cmpd="sng">
            <a:solidFill>
              <a:srgbClr val="FF0000"/>
            </a:solidFill>
            <a:prstDash val="solid"/>
            <a:round/>
            <a:headEnd type="none" w="sm" len="sm"/>
            <a:tailEnd type="none" w="sm" len="sm"/>
          </a:ln>
        </p:spPr>
      </p:pic>
      <p:sp>
        <p:nvSpPr>
          <p:cNvPr id="2346" name="Google Shape;2346;p254"/>
          <p:cNvSpPr txBox="1"/>
          <p:nvPr/>
        </p:nvSpPr>
        <p:spPr>
          <a:xfrm>
            <a:off x="4328025" y="2788473"/>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There is no space between the particles so the particles cannot move closer together</a:t>
            </a:r>
            <a:endParaRPr sz="1600" b="1">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rgbClr val="FF0000"/>
              </a:solidFill>
              <a:latin typeface="Century Gothic"/>
              <a:ea typeface="Century Gothic"/>
              <a:cs typeface="Century Gothic"/>
              <a:sym typeface="Century Gothic"/>
            </a:endParaRPr>
          </a:p>
        </p:txBody>
      </p:sp>
      <p:sp>
        <p:nvSpPr>
          <p:cNvPr id="2347" name="Google Shape;2347;p254"/>
          <p:cNvSpPr txBox="1"/>
          <p:nvPr/>
        </p:nvSpPr>
        <p:spPr>
          <a:xfrm>
            <a:off x="4373100" y="3585673"/>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The bonds between particles are weaker, so the particles can move past each other and the shape of the substance can change</a:t>
            </a:r>
            <a:endParaRPr sz="1600" b="1">
              <a:solidFill>
                <a:srgbClr val="FF0000"/>
              </a:solidFill>
              <a:latin typeface="Century Gothic"/>
              <a:ea typeface="Century Gothic"/>
              <a:cs typeface="Century Gothic"/>
              <a:sym typeface="Century Gothic"/>
            </a:endParaRPr>
          </a:p>
        </p:txBody>
      </p:sp>
      <p:sp>
        <p:nvSpPr>
          <p:cNvPr id="2348" name="Google Shape;2348;p254"/>
          <p:cNvSpPr txBox="1"/>
          <p:nvPr/>
        </p:nvSpPr>
        <p:spPr>
          <a:xfrm>
            <a:off x="4373100" y="4426273"/>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There is no space between the particles so the particles cannot move closer together</a:t>
            </a:r>
            <a:endParaRPr sz="1600" b="1">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rgbClr val="FF0000"/>
              </a:solidFill>
              <a:latin typeface="Century Gothic"/>
              <a:ea typeface="Century Gothic"/>
              <a:cs typeface="Century Gothic"/>
              <a:sym typeface="Century Gothic"/>
            </a:endParaRPr>
          </a:p>
        </p:txBody>
      </p:sp>
      <p:pic>
        <p:nvPicPr>
          <p:cNvPr id="2349" name="Google Shape;2349;p254"/>
          <p:cNvPicPr preferRelativeResize="0"/>
          <p:nvPr/>
        </p:nvPicPr>
        <p:blipFill>
          <a:blip r:embed="rId7">
            <a:alphaModFix/>
          </a:blip>
          <a:stretch>
            <a:fillRect/>
          </a:stretch>
        </p:blipFill>
        <p:spPr>
          <a:xfrm>
            <a:off x="1276922" y="5266872"/>
            <a:ext cx="1449100" cy="1347153"/>
          </a:xfrm>
          <a:prstGeom prst="rect">
            <a:avLst/>
          </a:prstGeom>
          <a:noFill/>
          <a:ln w="38100" cap="flat" cmpd="sng">
            <a:solidFill>
              <a:srgbClr val="FF0000"/>
            </a:solidFill>
            <a:prstDash val="solid"/>
            <a:round/>
            <a:headEnd type="none" w="sm" len="sm"/>
            <a:tailEnd type="none" w="sm" len="sm"/>
          </a:ln>
        </p:spPr>
      </p:pic>
      <p:sp>
        <p:nvSpPr>
          <p:cNvPr id="2350" name="Google Shape;2350;p254"/>
          <p:cNvSpPr txBox="1"/>
          <p:nvPr/>
        </p:nvSpPr>
        <p:spPr>
          <a:xfrm>
            <a:off x="4329187" y="5169811"/>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There are no bonds between particles so the particles can move in any random direction at different speeds</a:t>
            </a:r>
            <a:endParaRPr sz="1600" b="1">
              <a:solidFill>
                <a:srgbClr val="FF0000"/>
              </a:solidFill>
              <a:latin typeface="Century Gothic"/>
              <a:ea typeface="Century Gothic"/>
              <a:cs typeface="Century Gothic"/>
              <a:sym typeface="Century Gothic"/>
            </a:endParaRPr>
          </a:p>
        </p:txBody>
      </p:sp>
      <p:sp>
        <p:nvSpPr>
          <p:cNvPr id="2351" name="Google Shape;2351;p254"/>
          <p:cNvSpPr txBox="1"/>
          <p:nvPr/>
        </p:nvSpPr>
        <p:spPr>
          <a:xfrm>
            <a:off x="4329175" y="6010398"/>
            <a:ext cx="4708800" cy="840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There is space between the particles so they can be moved closer together</a:t>
            </a:r>
            <a:endParaRPr sz="1600" b="1">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endParaRPr sz="16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4"/>
                                        </p:tgtEl>
                                        <p:attrNameLst>
                                          <p:attrName>style.visibility</p:attrName>
                                        </p:attrNameLst>
                                      </p:cBhvr>
                                      <p:to>
                                        <p:strVal val="visible"/>
                                      </p:to>
                                    </p:set>
                                    <p:animEffect transition="in" filter="fade">
                                      <p:cBhvr>
                                        <p:cTn id="7" dur="1000"/>
                                        <p:tgtEl>
                                          <p:spTgt spid="2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2"/>
                                        </p:tgtEl>
                                        <p:attrNameLst>
                                          <p:attrName>style.visibility</p:attrName>
                                        </p:attrNameLst>
                                      </p:cBhvr>
                                      <p:to>
                                        <p:strVal val="visible"/>
                                      </p:to>
                                    </p:set>
                                    <p:animEffect transition="in" filter="fade">
                                      <p:cBhvr>
                                        <p:cTn id="12" dur="1000"/>
                                        <p:tgtEl>
                                          <p:spTgt spid="23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43"/>
                                        </p:tgtEl>
                                        <p:attrNameLst>
                                          <p:attrName>style.visibility</p:attrName>
                                        </p:attrNameLst>
                                      </p:cBhvr>
                                      <p:to>
                                        <p:strVal val="visible"/>
                                      </p:to>
                                    </p:set>
                                    <p:animEffect transition="in" filter="fade">
                                      <p:cBhvr>
                                        <p:cTn id="17" dur="1000"/>
                                        <p:tgtEl>
                                          <p:spTgt spid="23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45"/>
                                        </p:tgtEl>
                                        <p:attrNameLst>
                                          <p:attrName>style.visibility</p:attrName>
                                        </p:attrNameLst>
                                      </p:cBhvr>
                                      <p:to>
                                        <p:strVal val="visible"/>
                                      </p:to>
                                    </p:set>
                                    <p:animEffect transition="in" filter="fade">
                                      <p:cBhvr>
                                        <p:cTn id="22" dur="1000"/>
                                        <p:tgtEl>
                                          <p:spTgt spid="23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6"/>
                                        </p:tgtEl>
                                        <p:attrNameLst>
                                          <p:attrName>style.visibility</p:attrName>
                                        </p:attrNameLst>
                                      </p:cBhvr>
                                      <p:to>
                                        <p:strVal val="visible"/>
                                      </p:to>
                                    </p:set>
                                    <p:animEffect transition="in" filter="fade">
                                      <p:cBhvr>
                                        <p:cTn id="27" dur="1000"/>
                                        <p:tgtEl>
                                          <p:spTgt spid="23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7"/>
                                        </p:tgtEl>
                                        <p:attrNameLst>
                                          <p:attrName>style.visibility</p:attrName>
                                        </p:attrNameLst>
                                      </p:cBhvr>
                                      <p:to>
                                        <p:strVal val="visible"/>
                                      </p:to>
                                    </p:set>
                                    <p:animEffect transition="in" filter="fade">
                                      <p:cBhvr>
                                        <p:cTn id="32" dur="1000"/>
                                        <p:tgtEl>
                                          <p:spTgt spid="23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48"/>
                                        </p:tgtEl>
                                        <p:attrNameLst>
                                          <p:attrName>style.visibility</p:attrName>
                                        </p:attrNameLst>
                                      </p:cBhvr>
                                      <p:to>
                                        <p:strVal val="visible"/>
                                      </p:to>
                                    </p:set>
                                    <p:animEffect transition="in" filter="fade">
                                      <p:cBhvr>
                                        <p:cTn id="37" dur="1000"/>
                                        <p:tgtEl>
                                          <p:spTgt spid="234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49"/>
                                        </p:tgtEl>
                                        <p:attrNameLst>
                                          <p:attrName>style.visibility</p:attrName>
                                        </p:attrNameLst>
                                      </p:cBhvr>
                                      <p:to>
                                        <p:strVal val="visible"/>
                                      </p:to>
                                    </p:set>
                                    <p:animEffect transition="in" filter="fade">
                                      <p:cBhvr>
                                        <p:cTn id="42" dur="1000"/>
                                        <p:tgtEl>
                                          <p:spTgt spid="23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50"/>
                                        </p:tgtEl>
                                        <p:attrNameLst>
                                          <p:attrName>style.visibility</p:attrName>
                                        </p:attrNameLst>
                                      </p:cBhvr>
                                      <p:to>
                                        <p:strVal val="visible"/>
                                      </p:to>
                                    </p:set>
                                    <p:animEffect transition="in" filter="fade">
                                      <p:cBhvr>
                                        <p:cTn id="47" dur="1000"/>
                                        <p:tgtEl>
                                          <p:spTgt spid="23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51"/>
                                        </p:tgtEl>
                                        <p:attrNameLst>
                                          <p:attrName>style.visibility</p:attrName>
                                        </p:attrNameLst>
                                      </p:cBhvr>
                                      <p:to>
                                        <p:strVal val="visible"/>
                                      </p:to>
                                    </p:set>
                                    <p:animEffect transition="in" filter="fade">
                                      <p:cBhvr>
                                        <p:cTn id="52" dur="1000"/>
                                        <p:tgtEl>
                                          <p:spTgt spid="2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25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Gas Pressure (pg 72)</a:t>
            </a:r>
            <a:endParaRPr sz="2700"/>
          </a:p>
        </p:txBody>
      </p:sp>
      <p:sp>
        <p:nvSpPr>
          <p:cNvPr id="2357" name="Google Shape;2357;p255"/>
          <p:cNvSpPr txBox="1">
            <a:spLocks noGrp="1"/>
          </p:cNvSpPr>
          <p:nvPr>
            <p:ph type="body" idx="1"/>
          </p:nvPr>
        </p:nvSpPr>
        <p:spPr>
          <a:xfrm>
            <a:off x="159825" y="988025"/>
            <a:ext cx="89841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How do particles in gas cause pressure?</a:t>
            </a:r>
            <a:endParaRPr sz="230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What does the temperature of a gas depend on?</a:t>
            </a:r>
            <a:endParaRPr sz="230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As you heat a gas up, what happens to the average kinetic energy of the particles?</a:t>
            </a:r>
            <a:endParaRPr sz="230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Describe the movement of particles in hotter gases</a:t>
            </a:r>
            <a:endParaRPr sz="230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Why do hotter gases cause more pressure?</a:t>
            </a:r>
            <a:endParaRPr sz="230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Explain the highlighted section of the deodorant can warning label.</a:t>
            </a:r>
            <a:endParaRPr sz="2300">
              <a:latin typeface="Century Gothic"/>
              <a:ea typeface="Century Gothic"/>
              <a:cs typeface="Century Gothic"/>
              <a:sym typeface="Century Gothic"/>
            </a:endParaRPr>
          </a:p>
        </p:txBody>
      </p:sp>
      <p:pic>
        <p:nvPicPr>
          <p:cNvPr id="2358" name="Google Shape;2358;p255"/>
          <p:cNvPicPr preferRelativeResize="0"/>
          <p:nvPr/>
        </p:nvPicPr>
        <p:blipFill>
          <a:blip r:embed="rId4">
            <a:alphaModFix/>
          </a:blip>
          <a:stretch>
            <a:fillRect/>
          </a:stretch>
        </p:blipFill>
        <p:spPr>
          <a:xfrm>
            <a:off x="3383375" y="3660875"/>
            <a:ext cx="4792675" cy="2981350"/>
          </a:xfrm>
          <a:prstGeom prst="rect">
            <a:avLst/>
          </a:prstGeom>
          <a:noFill/>
          <a:ln>
            <a:noFill/>
          </a:ln>
        </p:spPr>
      </p:pic>
      <p:sp>
        <p:nvSpPr>
          <p:cNvPr id="2359" name="Google Shape;2359;p255"/>
          <p:cNvSpPr/>
          <p:nvPr/>
        </p:nvSpPr>
        <p:spPr>
          <a:xfrm>
            <a:off x="3542275" y="5486800"/>
            <a:ext cx="4474800" cy="953100"/>
          </a:xfrm>
          <a:prstGeom prst="roundRect">
            <a:avLst>
              <a:gd name="adj" fmla="val 16667"/>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ustDataLst>
      <p:tags r:id="rId1"/>
    </p:custData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363"/>
        <p:cNvGrpSpPr/>
        <p:nvPr/>
      </p:nvGrpSpPr>
      <p:grpSpPr>
        <a:xfrm>
          <a:off x="0" y="0"/>
          <a:ext cx="0" cy="0"/>
          <a:chOff x="0" y="0"/>
          <a:chExt cx="0" cy="0"/>
        </a:xfrm>
      </p:grpSpPr>
      <p:sp>
        <p:nvSpPr>
          <p:cNvPr id="2364" name="Google Shape;2364;p25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Gas Pressure (pg 72)</a:t>
            </a:r>
            <a:endParaRPr sz="3300">
              <a:latin typeface="Century Gothic"/>
              <a:ea typeface="Century Gothic"/>
              <a:cs typeface="Century Gothic"/>
              <a:sym typeface="Century Gothic"/>
            </a:endParaRPr>
          </a:p>
        </p:txBody>
      </p:sp>
      <p:sp>
        <p:nvSpPr>
          <p:cNvPr id="2365" name="Google Shape;2365;p256"/>
          <p:cNvSpPr txBox="1">
            <a:spLocks noGrp="1"/>
          </p:cNvSpPr>
          <p:nvPr>
            <p:ph type="body" idx="1"/>
          </p:nvPr>
        </p:nvSpPr>
        <p:spPr>
          <a:xfrm>
            <a:off x="159825" y="988025"/>
            <a:ext cx="89841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How do particles in gas cause pressure?</a:t>
            </a:r>
            <a:br>
              <a:rPr lang="en-GB" sz="23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When they collide with the sides of the container, they put a force on the container which is gas pressure</a:t>
            </a:r>
            <a:endParaRPr b="1" dirty="0">
              <a:solidFill>
                <a:srgbClr val="FF0000"/>
              </a:solidFill>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What does the temperature of a gas depend on?</a:t>
            </a:r>
            <a:br>
              <a:rPr lang="en-GB" sz="23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average energy in the kinetic stores of the particles</a:t>
            </a:r>
            <a:endParaRPr sz="23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As you heat a gas up, what happens to the average kinetic energy of the particles?</a:t>
            </a:r>
            <a:br>
              <a:rPr lang="en-GB" sz="23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It increases</a:t>
            </a:r>
            <a:endParaRPr sz="23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Describe the movement of particles in hotter gases</a:t>
            </a:r>
            <a:endParaRPr sz="23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Particles, on average, move faster</a:t>
            </a:r>
            <a:endParaRPr sz="2300" dirty="0">
              <a:latin typeface="Century Gothic"/>
              <a:ea typeface="Century Gothic"/>
              <a:cs typeface="Century Gothic"/>
              <a:sym typeface="Century Gothic"/>
            </a:endParaRPr>
          </a:p>
          <a:p>
            <a:pPr marL="457200" lvl="0" indent="0" algn="l" rtl="0">
              <a:spcBef>
                <a:spcPts val="0"/>
              </a:spcBef>
              <a:spcAft>
                <a:spcPts val="0"/>
              </a:spcAft>
              <a:buNone/>
            </a:pPr>
            <a:endParaRPr sz="23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5">
                                            <p:txEl>
                                              <p:pRg st="0" end="0"/>
                                            </p:txEl>
                                          </p:spTgt>
                                        </p:tgtEl>
                                        <p:attrNameLst>
                                          <p:attrName>style.visibility</p:attrName>
                                        </p:attrNameLst>
                                      </p:cBhvr>
                                      <p:to>
                                        <p:strVal val="visible"/>
                                      </p:to>
                                    </p:set>
                                    <p:animEffect transition="in" filter="fade">
                                      <p:cBhvr>
                                        <p:cTn id="7" dur="1000"/>
                                        <p:tgtEl>
                                          <p:spTgt spid="2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5">
                                            <p:txEl>
                                              <p:pRg st="1" end="1"/>
                                            </p:txEl>
                                          </p:spTgt>
                                        </p:tgtEl>
                                        <p:attrNameLst>
                                          <p:attrName>style.visibility</p:attrName>
                                        </p:attrNameLst>
                                      </p:cBhvr>
                                      <p:to>
                                        <p:strVal val="visible"/>
                                      </p:to>
                                    </p:set>
                                    <p:animEffect transition="in" filter="fade">
                                      <p:cBhvr>
                                        <p:cTn id="12" dur="1000"/>
                                        <p:tgtEl>
                                          <p:spTgt spid="2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5">
                                            <p:txEl>
                                              <p:pRg st="2" end="2"/>
                                            </p:txEl>
                                          </p:spTgt>
                                        </p:tgtEl>
                                        <p:attrNameLst>
                                          <p:attrName>style.visibility</p:attrName>
                                        </p:attrNameLst>
                                      </p:cBhvr>
                                      <p:to>
                                        <p:strVal val="visible"/>
                                      </p:to>
                                    </p:set>
                                    <p:animEffect transition="in" filter="fade">
                                      <p:cBhvr>
                                        <p:cTn id="17" dur="1000"/>
                                        <p:tgtEl>
                                          <p:spTgt spid="2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65">
                                            <p:txEl>
                                              <p:pRg st="3" end="3"/>
                                            </p:txEl>
                                          </p:spTgt>
                                        </p:tgtEl>
                                        <p:attrNameLst>
                                          <p:attrName>style.visibility</p:attrName>
                                        </p:attrNameLst>
                                      </p:cBhvr>
                                      <p:to>
                                        <p:strVal val="visible"/>
                                      </p:to>
                                    </p:set>
                                    <p:animEffect transition="in" filter="fade">
                                      <p:cBhvr>
                                        <p:cTn id="22" dur="1000"/>
                                        <p:tgtEl>
                                          <p:spTgt spid="2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65">
                                            <p:txEl>
                                              <p:pRg st="4" end="4"/>
                                            </p:txEl>
                                          </p:spTgt>
                                        </p:tgtEl>
                                        <p:attrNameLst>
                                          <p:attrName>style.visibility</p:attrName>
                                        </p:attrNameLst>
                                      </p:cBhvr>
                                      <p:to>
                                        <p:strVal val="visible"/>
                                      </p:to>
                                    </p:set>
                                    <p:animEffect transition="in" filter="fade">
                                      <p:cBhvr>
                                        <p:cTn id="27" dur="1000"/>
                                        <p:tgtEl>
                                          <p:spTgt spid="2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p25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Gas Pressure (pg 72)</a:t>
            </a:r>
            <a:endParaRPr sz="3300">
              <a:latin typeface="Century Gothic"/>
              <a:ea typeface="Century Gothic"/>
              <a:cs typeface="Century Gothic"/>
              <a:sym typeface="Century Gothic"/>
            </a:endParaRPr>
          </a:p>
        </p:txBody>
      </p:sp>
      <p:sp>
        <p:nvSpPr>
          <p:cNvPr id="2371" name="Google Shape;2371;p257"/>
          <p:cNvSpPr txBox="1">
            <a:spLocks noGrp="1"/>
          </p:cNvSpPr>
          <p:nvPr>
            <p:ph type="body" idx="1"/>
          </p:nvPr>
        </p:nvSpPr>
        <p:spPr>
          <a:xfrm>
            <a:off x="159825" y="988025"/>
            <a:ext cx="89841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startAt="5"/>
            </a:pPr>
            <a:r>
              <a:rPr lang="en-GB" sz="2300" dirty="0">
                <a:latin typeface="Century Gothic"/>
                <a:ea typeface="Century Gothic"/>
                <a:cs typeface="Century Gothic"/>
                <a:sym typeface="Century Gothic"/>
              </a:rPr>
              <a:t>Why do hotter gases cause more pressure?</a:t>
            </a:r>
            <a:br>
              <a:rPr lang="en-GB" sz="23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They will hit the sides of the container harder and more often. This puts more force on the container</a:t>
            </a:r>
            <a:endParaRPr b="1" dirty="0">
              <a:solidFill>
                <a:srgbClr val="FF0000"/>
              </a:solidFill>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startAt="5"/>
            </a:pPr>
            <a:r>
              <a:rPr lang="en-GB" sz="2300" dirty="0">
                <a:latin typeface="Century Gothic"/>
                <a:ea typeface="Century Gothic"/>
                <a:cs typeface="Century Gothic"/>
                <a:sym typeface="Century Gothic"/>
              </a:rPr>
              <a:t>Explain the highlighted section of the deodorant can warning label.</a:t>
            </a:r>
            <a:endParaRPr sz="2300"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b="1" dirty="0">
                <a:solidFill>
                  <a:srgbClr val="FF0000"/>
                </a:solidFill>
                <a:latin typeface="Century Gothic"/>
                <a:ea typeface="Century Gothic"/>
                <a:cs typeface="Century Gothic"/>
                <a:sym typeface="Century Gothic"/>
              </a:rPr>
              <a:t>The can is under pressure. If any remaining particles of gas are exposed to high temperatures, they will have more energy, move faster and hit the walls of the container more often, which could cause the can to explode.</a:t>
            </a:r>
            <a:endParaRPr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71">
                                            <p:txEl>
                                              <p:pRg st="0" end="0"/>
                                            </p:txEl>
                                          </p:spTgt>
                                        </p:tgtEl>
                                        <p:attrNameLst>
                                          <p:attrName>style.visibility</p:attrName>
                                        </p:attrNameLst>
                                      </p:cBhvr>
                                      <p:to>
                                        <p:strVal val="visible"/>
                                      </p:to>
                                    </p:set>
                                    <p:animEffect transition="in" filter="fade">
                                      <p:cBhvr>
                                        <p:cTn id="7" dur="1000"/>
                                        <p:tgtEl>
                                          <p:spTgt spid="2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1">
                                            <p:txEl>
                                              <p:pRg st="1" end="1"/>
                                            </p:txEl>
                                          </p:spTgt>
                                        </p:tgtEl>
                                        <p:attrNameLst>
                                          <p:attrName>style.visibility</p:attrName>
                                        </p:attrNameLst>
                                      </p:cBhvr>
                                      <p:to>
                                        <p:strVal val="visible"/>
                                      </p:to>
                                    </p:set>
                                    <p:animEffect transition="in" filter="fade">
                                      <p:cBhvr>
                                        <p:cTn id="12" dur="1000"/>
                                        <p:tgtEl>
                                          <p:spTgt spid="2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71">
                                            <p:txEl>
                                              <p:pRg st="2" end="2"/>
                                            </p:txEl>
                                          </p:spTgt>
                                        </p:tgtEl>
                                        <p:attrNameLst>
                                          <p:attrName>style.visibility</p:attrName>
                                        </p:attrNameLst>
                                      </p:cBhvr>
                                      <p:to>
                                        <p:strVal val="visible"/>
                                      </p:to>
                                    </p:set>
                                    <p:animEffect transition="in" filter="fade">
                                      <p:cBhvr>
                                        <p:cTn id="17" dur="1000"/>
                                        <p:tgtEl>
                                          <p:spTgt spid="2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375"/>
        <p:cNvGrpSpPr/>
        <p:nvPr/>
      </p:nvGrpSpPr>
      <p:grpSpPr>
        <a:xfrm>
          <a:off x="0" y="0"/>
          <a:ext cx="0" cy="0"/>
          <a:chOff x="0" y="0"/>
          <a:chExt cx="0" cy="0"/>
        </a:xfrm>
      </p:grpSpPr>
      <p:sp>
        <p:nvSpPr>
          <p:cNvPr id="2376" name="Google Shape;2376;p25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Density (pg 73)</a:t>
            </a:r>
            <a:endParaRPr sz="2700"/>
          </a:p>
        </p:txBody>
      </p:sp>
      <p:sp>
        <p:nvSpPr>
          <p:cNvPr id="2377" name="Google Shape;2377;p25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does density measure?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does the density of an object depend on?</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Describe the arrangement of particles in a dense solid like copper</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List the different states of matter in order of decreasing density</a:t>
            </a:r>
            <a:endParaRPr sz="3000">
              <a:latin typeface="Century Gothic"/>
              <a:ea typeface="Century Gothic"/>
              <a:cs typeface="Century Gothic"/>
              <a:sym typeface="Century Gothic"/>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381"/>
        <p:cNvGrpSpPr/>
        <p:nvPr/>
      </p:nvGrpSpPr>
      <p:grpSpPr>
        <a:xfrm>
          <a:off x="0" y="0"/>
          <a:ext cx="0" cy="0"/>
          <a:chOff x="0" y="0"/>
          <a:chExt cx="0" cy="0"/>
        </a:xfrm>
      </p:grpSpPr>
      <p:sp>
        <p:nvSpPr>
          <p:cNvPr id="2382" name="Google Shape;2382;p25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Density (pg 73)</a:t>
            </a:r>
            <a:endParaRPr sz="3300">
              <a:latin typeface="Century Gothic"/>
              <a:ea typeface="Century Gothic"/>
              <a:cs typeface="Century Gothic"/>
              <a:sym typeface="Century Gothic"/>
            </a:endParaRPr>
          </a:p>
        </p:txBody>
      </p:sp>
      <p:sp>
        <p:nvSpPr>
          <p:cNvPr id="2383" name="Google Shape;2383;p25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does density measure?</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amount of mass in a certain volume</a:t>
            </a:r>
            <a:endParaRPr sz="2800" b="1" dirty="0">
              <a:solidFill>
                <a:srgbClr val="FF0000"/>
              </a:solidFill>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What does the density of an object depend on?</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What the object is made of and how its particles are arranged</a:t>
            </a:r>
            <a:endParaRPr dirty="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Describe the arrangement of particles in a dense solid like copper</a:t>
            </a:r>
            <a:br>
              <a:rPr lang="en-GB"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Particles are packed closely together</a:t>
            </a:r>
            <a:endParaRPr sz="2800" b="1" dirty="0">
              <a:solidFill>
                <a:srgbClr val="FF0000"/>
              </a:solidFill>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List the different states of matter in order of decreasing density</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Solid, liquid, gas</a:t>
            </a: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3">
                                            <p:txEl>
                                              <p:pRg st="0" end="0"/>
                                            </p:txEl>
                                          </p:spTgt>
                                        </p:tgtEl>
                                        <p:attrNameLst>
                                          <p:attrName>style.visibility</p:attrName>
                                        </p:attrNameLst>
                                      </p:cBhvr>
                                      <p:to>
                                        <p:strVal val="visible"/>
                                      </p:to>
                                    </p:set>
                                    <p:animEffect transition="in" filter="fade">
                                      <p:cBhvr>
                                        <p:cTn id="7" dur="1000"/>
                                        <p:tgtEl>
                                          <p:spTgt spid="2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3">
                                            <p:txEl>
                                              <p:pRg st="1" end="1"/>
                                            </p:txEl>
                                          </p:spTgt>
                                        </p:tgtEl>
                                        <p:attrNameLst>
                                          <p:attrName>style.visibility</p:attrName>
                                        </p:attrNameLst>
                                      </p:cBhvr>
                                      <p:to>
                                        <p:strVal val="visible"/>
                                      </p:to>
                                    </p:set>
                                    <p:animEffect transition="in" filter="fade">
                                      <p:cBhvr>
                                        <p:cTn id="12" dur="1000"/>
                                        <p:tgtEl>
                                          <p:spTgt spid="23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3">
                                            <p:txEl>
                                              <p:pRg st="2" end="2"/>
                                            </p:txEl>
                                          </p:spTgt>
                                        </p:tgtEl>
                                        <p:attrNameLst>
                                          <p:attrName>style.visibility</p:attrName>
                                        </p:attrNameLst>
                                      </p:cBhvr>
                                      <p:to>
                                        <p:strVal val="visible"/>
                                      </p:to>
                                    </p:set>
                                    <p:animEffect transition="in" filter="fade">
                                      <p:cBhvr>
                                        <p:cTn id="17" dur="1000"/>
                                        <p:tgtEl>
                                          <p:spTgt spid="23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83">
                                            <p:txEl>
                                              <p:pRg st="3" end="3"/>
                                            </p:txEl>
                                          </p:spTgt>
                                        </p:tgtEl>
                                        <p:attrNameLst>
                                          <p:attrName>style.visibility</p:attrName>
                                        </p:attrNameLst>
                                      </p:cBhvr>
                                      <p:to>
                                        <p:strVal val="visible"/>
                                      </p:to>
                                    </p:set>
                                    <p:animEffect transition="in" filter="fade">
                                      <p:cBhvr>
                                        <p:cTn id="22" dur="1000"/>
                                        <p:tgtEl>
                                          <p:spTgt spid="23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83">
                                            <p:txEl>
                                              <p:pRg st="4" end="4"/>
                                            </p:txEl>
                                          </p:spTgt>
                                        </p:tgtEl>
                                        <p:attrNameLst>
                                          <p:attrName>style.visibility</p:attrName>
                                        </p:attrNameLst>
                                      </p:cBhvr>
                                      <p:to>
                                        <p:strVal val="visible"/>
                                      </p:to>
                                    </p:set>
                                    <p:animEffect transition="in" filter="fade">
                                      <p:cBhvr>
                                        <p:cTn id="27" dur="1000"/>
                                        <p:tgtEl>
                                          <p:spTgt spid="2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387"/>
        <p:cNvGrpSpPr/>
        <p:nvPr/>
      </p:nvGrpSpPr>
      <p:grpSpPr>
        <a:xfrm>
          <a:off x="0" y="0"/>
          <a:ext cx="0" cy="0"/>
          <a:chOff x="0" y="0"/>
          <a:chExt cx="0" cy="0"/>
        </a:xfrm>
      </p:grpSpPr>
      <p:sp>
        <p:nvSpPr>
          <p:cNvPr id="2388" name="Google Shape;2388;p26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100">
                <a:latin typeface="Century Gothic"/>
                <a:ea typeface="Century Gothic"/>
                <a:cs typeface="Century Gothic"/>
                <a:sym typeface="Century Gothic"/>
              </a:rPr>
              <a:t>Density (pg 74)</a:t>
            </a:r>
            <a:endParaRPr sz="3100">
              <a:latin typeface="Century Gothic"/>
              <a:ea typeface="Century Gothic"/>
              <a:cs typeface="Century Gothic"/>
              <a:sym typeface="Century Gothic"/>
            </a:endParaRPr>
          </a:p>
        </p:txBody>
      </p:sp>
      <p:sp>
        <p:nvSpPr>
          <p:cNvPr id="2389" name="Google Shape;2389;p260"/>
          <p:cNvSpPr txBox="1">
            <a:spLocks noGrp="1"/>
          </p:cNvSpPr>
          <p:nvPr>
            <p:ph type="body" idx="1"/>
          </p:nvPr>
        </p:nvSpPr>
        <p:spPr>
          <a:xfrm>
            <a:off x="451500" y="1145663"/>
            <a:ext cx="8241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density = mass ÷ volume</a:t>
            </a:r>
            <a:endParaRPr sz="3200">
              <a:solidFill>
                <a:srgbClr val="FFFFFF"/>
              </a:solidFill>
              <a:latin typeface="Oswald"/>
              <a:ea typeface="Oswald"/>
              <a:cs typeface="Oswald"/>
              <a:sym typeface="Oswald"/>
            </a:endParaRPr>
          </a:p>
        </p:txBody>
      </p:sp>
      <p:sp>
        <p:nvSpPr>
          <p:cNvPr id="2390" name="Google Shape;2390;p260"/>
          <p:cNvSpPr txBox="1">
            <a:spLocks noGrp="1"/>
          </p:cNvSpPr>
          <p:nvPr>
            <p:ph type="body" idx="1"/>
          </p:nvPr>
        </p:nvSpPr>
        <p:spPr>
          <a:xfrm>
            <a:off x="3409950" y="22913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𝞺 = m ÷ V</a:t>
            </a:r>
            <a:endParaRPr sz="3000">
              <a:solidFill>
                <a:srgbClr val="FFFFFF"/>
              </a:solidFill>
              <a:latin typeface="Oswald"/>
              <a:ea typeface="Oswald"/>
              <a:cs typeface="Oswald"/>
              <a:sym typeface="Oswald"/>
            </a:endParaRPr>
          </a:p>
        </p:txBody>
      </p:sp>
      <p:pic>
        <p:nvPicPr>
          <p:cNvPr id="2391" name="Google Shape;2391;p260"/>
          <p:cNvPicPr preferRelativeResize="0"/>
          <p:nvPr/>
        </p:nvPicPr>
        <p:blipFill rotWithShape="1">
          <a:blip r:embed="rId4">
            <a:alphaModFix/>
          </a:blip>
          <a:srcRect l="9947" r="7427" b="19704"/>
          <a:stretch/>
        </p:blipFill>
        <p:spPr>
          <a:xfrm>
            <a:off x="6203325" y="3616950"/>
            <a:ext cx="2940675" cy="2579950"/>
          </a:xfrm>
          <a:prstGeom prst="rect">
            <a:avLst/>
          </a:prstGeom>
          <a:noFill/>
          <a:ln>
            <a:noFill/>
          </a:ln>
        </p:spPr>
      </p:pic>
      <p:sp>
        <p:nvSpPr>
          <p:cNvPr id="2392" name="Google Shape;2392;p260"/>
          <p:cNvSpPr txBox="1">
            <a:spLocks noGrp="1"/>
          </p:cNvSpPr>
          <p:nvPr>
            <p:ph type="body" idx="1"/>
          </p:nvPr>
        </p:nvSpPr>
        <p:spPr>
          <a:xfrm>
            <a:off x="7348275" y="4567800"/>
            <a:ext cx="631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2393" name="Google Shape;2393;p260"/>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000">
                <a:solidFill>
                  <a:srgbClr val="FFFFFF"/>
                </a:solidFill>
                <a:latin typeface="Oswald"/>
                <a:ea typeface="Oswald"/>
                <a:cs typeface="Oswald"/>
                <a:sym typeface="Oswald"/>
              </a:rPr>
              <a:t>𝞺</a:t>
            </a:r>
            <a:endParaRPr sz="3000">
              <a:solidFill>
                <a:srgbClr val="FFFFFF"/>
              </a:solidFill>
              <a:latin typeface="Oswald"/>
              <a:ea typeface="Oswald"/>
              <a:cs typeface="Oswald"/>
              <a:sym typeface="Oswald"/>
            </a:endParaRPr>
          </a:p>
        </p:txBody>
      </p:sp>
      <p:sp>
        <p:nvSpPr>
          <p:cNvPr id="2394" name="Google Shape;2394;p260"/>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V</a:t>
            </a:r>
            <a:endParaRPr sz="3000">
              <a:solidFill>
                <a:srgbClr val="FFFFFF"/>
              </a:solidFill>
              <a:latin typeface="Oswald"/>
              <a:ea typeface="Oswald"/>
              <a:cs typeface="Oswald"/>
              <a:sym typeface="Oswald"/>
            </a:endParaRPr>
          </a:p>
        </p:txBody>
      </p:sp>
      <p:pic>
        <p:nvPicPr>
          <p:cNvPr id="2395" name="Google Shape;2395;p260"/>
          <p:cNvPicPr preferRelativeResize="0"/>
          <p:nvPr/>
        </p:nvPicPr>
        <p:blipFill>
          <a:blip r:embed="rId5">
            <a:alphaModFix/>
          </a:blip>
          <a:stretch>
            <a:fillRect/>
          </a:stretch>
        </p:blipFill>
        <p:spPr>
          <a:xfrm>
            <a:off x="224200" y="3351250"/>
            <a:ext cx="6069376" cy="2884454"/>
          </a:xfrm>
          <a:prstGeom prst="rect">
            <a:avLst/>
          </a:prstGeom>
          <a:noFill/>
          <a:ln>
            <a:noFill/>
          </a:ln>
        </p:spPr>
      </p:pic>
      <p:sp>
        <p:nvSpPr>
          <p:cNvPr id="2396" name="Google Shape;2396;p260"/>
          <p:cNvSpPr txBox="1"/>
          <p:nvPr/>
        </p:nvSpPr>
        <p:spPr>
          <a:xfrm>
            <a:off x="331525" y="3937587"/>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a:latin typeface="Oswald"/>
                <a:ea typeface="Oswald"/>
                <a:cs typeface="Oswald"/>
                <a:sym typeface="Oswald"/>
              </a:rPr>
              <a:t>density </a:t>
            </a:r>
            <a:endParaRPr sz="2700">
              <a:latin typeface="Oswald"/>
              <a:ea typeface="Oswald"/>
              <a:cs typeface="Oswald"/>
              <a:sym typeface="Oswald"/>
            </a:endParaRPr>
          </a:p>
        </p:txBody>
      </p:sp>
      <p:sp>
        <p:nvSpPr>
          <p:cNvPr id="2397" name="Google Shape;2397;p260"/>
          <p:cNvSpPr txBox="1"/>
          <p:nvPr/>
        </p:nvSpPr>
        <p:spPr>
          <a:xfrm>
            <a:off x="2484500" y="40062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000">
                <a:solidFill>
                  <a:srgbClr val="FFFFFF"/>
                </a:solidFill>
                <a:latin typeface="Oswald"/>
                <a:ea typeface="Oswald"/>
                <a:cs typeface="Oswald"/>
                <a:sym typeface="Oswald"/>
              </a:rPr>
              <a:t>𝞺</a:t>
            </a:r>
            <a:endParaRPr sz="2400">
              <a:solidFill>
                <a:srgbClr val="FFFFFF"/>
              </a:solidFill>
              <a:latin typeface="Oswald"/>
              <a:ea typeface="Oswald"/>
              <a:cs typeface="Oswald"/>
              <a:sym typeface="Oswald"/>
            </a:endParaRPr>
          </a:p>
        </p:txBody>
      </p:sp>
      <p:sp>
        <p:nvSpPr>
          <p:cNvPr id="2398" name="Google Shape;2398;p260"/>
          <p:cNvSpPr txBox="1"/>
          <p:nvPr/>
        </p:nvSpPr>
        <p:spPr>
          <a:xfrm>
            <a:off x="5559375" y="40061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a:solidFill>
                  <a:srgbClr val="FFFFFF"/>
                </a:solidFill>
                <a:latin typeface="Oswald"/>
                <a:ea typeface="Oswald"/>
                <a:cs typeface="Oswald"/>
                <a:sym typeface="Oswald"/>
              </a:rPr>
              <a:t>g/cm</a:t>
            </a:r>
            <a:r>
              <a:rPr lang="en-GB" sz="1600" baseline="30000">
                <a:solidFill>
                  <a:srgbClr val="FFFFFF"/>
                </a:solidFill>
                <a:latin typeface="Oswald"/>
                <a:ea typeface="Oswald"/>
                <a:cs typeface="Oswald"/>
                <a:sym typeface="Oswald"/>
              </a:rPr>
              <a:t>3</a:t>
            </a:r>
            <a:endParaRPr sz="1600" baseline="30000">
              <a:solidFill>
                <a:srgbClr val="FFFFFF"/>
              </a:solidFill>
              <a:latin typeface="Oswald"/>
              <a:ea typeface="Oswald"/>
              <a:cs typeface="Oswald"/>
              <a:sym typeface="Oswald"/>
            </a:endParaRPr>
          </a:p>
        </p:txBody>
      </p:sp>
      <p:sp>
        <p:nvSpPr>
          <p:cNvPr id="2399" name="Google Shape;2399;p260"/>
          <p:cNvSpPr txBox="1"/>
          <p:nvPr/>
        </p:nvSpPr>
        <p:spPr>
          <a:xfrm>
            <a:off x="3299388" y="40061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700">
                <a:solidFill>
                  <a:srgbClr val="FFFFFF"/>
                </a:solidFill>
                <a:latin typeface="Oswald"/>
                <a:ea typeface="Oswald"/>
                <a:cs typeface="Oswald"/>
                <a:sym typeface="Oswald"/>
              </a:rPr>
              <a:t>grams per centimetre cubed</a:t>
            </a:r>
            <a:endParaRPr sz="1700">
              <a:solidFill>
                <a:srgbClr val="FFFFFF"/>
              </a:solidFill>
              <a:latin typeface="Oswald"/>
              <a:ea typeface="Oswald"/>
              <a:cs typeface="Oswald"/>
              <a:sym typeface="Oswald"/>
            </a:endParaRPr>
          </a:p>
        </p:txBody>
      </p:sp>
      <p:sp>
        <p:nvSpPr>
          <p:cNvPr id="2400" name="Google Shape;2400;p260"/>
          <p:cNvSpPr txBox="1"/>
          <p:nvPr/>
        </p:nvSpPr>
        <p:spPr>
          <a:xfrm>
            <a:off x="300400" y="44940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density </a:t>
            </a:r>
            <a:endParaRPr sz="3000">
              <a:latin typeface="Oswald"/>
              <a:ea typeface="Oswald"/>
              <a:cs typeface="Oswald"/>
              <a:sym typeface="Oswald"/>
            </a:endParaRPr>
          </a:p>
        </p:txBody>
      </p:sp>
      <p:sp>
        <p:nvSpPr>
          <p:cNvPr id="2401" name="Google Shape;2401;p260"/>
          <p:cNvSpPr txBox="1"/>
          <p:nvPr/>
        </p:nvSpPr>
        <p:spPr>
          <a:xfrm>
            <a:off x="2484500" y="45643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000">
                <a:solidFill>
                  <a:srgbClr val="FFFFFF"/>
                </a:solidFill>
                <a:latin typeface="Oswald"/>
                <a:ea typeface="Oswald"/>
                <a:cs typeface="Oswald"/>
                <a:sym typeface="Oswald"/>
              </a:rPr>
              <a:t>𝞺</a:t>
            </a:r>
            <a:endParaRPr sz="2400">
              <a:solidFill>
                <a:srgbClr val="FFFFFF"/>
              </a:solidFill>
              <a:latin typeface="Oswald"/>
              <a:ea typeface="Oswald"/>
              <a:cs typeface="Oswald"/>
              <a:sym typeface="Oswald"/>
            </a:endParaRPr>
          </a:p>
        </p:txBody>
      </p:sp>
      <p:sp>
        <p:nvSpPr>
          <p:cNvPr id="2402" name="Google Shape;2402;p260"/>
          <p:cNvSpPr txBox="1"/>
          <p:nvPr/>
        </p:nvSpPr>
        <p:spPr>
          <a:xfrm>
            <a:off x="3302200" y="45642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1700">
                <a:solidFill>
                  <a:srgbClr val="FFFFFF"/>
                </a:solidFill>
                <a:latin typeface="Oswald"/>
                <a:ea typeface="Oswald"/>
                <a:cs typeface="Oswald"/>
                <a:sym typeface="Oswald"/>
              </a:rPr>
              <a:t>kilograms per metre cubed</a:t>
            </a:r>
            <a:endParaRPr sz="2700">
              <a:solidFill>
                <a:srgbClr val="FFFFFF"/>
              </a:solidFill>
              <a:latin typeface="Oswald"/>
              <a:ea typeface="Oswald"/>
              <a:cs typeface="Oswald"/>
              <a:sym typeface="Oswald"/>
            </a:endParaRPr>
          </a:p>
        </p:txBody>
      </p:sp>
      <p:sp>
        <p:nvSpPr>
          <p:cNvPr id="2403" name="Google Shape;2403;p260"/>
          <p:cNvSpPr txBox="1"/>
          <p:nvPr/>
        </p:nvSpPr>
        <p:spPr>
          <a:xfrm>
            <a:off x="5543550" y="4564300"/>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1600">
                <a:solidFill>
                  <a:srgbClr val="FFFFFF"/>
                </a:solidFill>
                <a:latin typeface="Oswald"/>
                <a:ea typeface="Oswald"/>
                <a:cs typeface="Oswald"/>
                <a:sym typeface="Oswald"/>
              </a:rPr>
              <a:t>kg/m</a:t>
            </a:r>
            <a:r>
              <a:rPr lang="en-GB" sz="1600" baseline="30000">
                <a:solidFill>
                  <a:srgbClr val="FFFFFF"/>
                </a:solidFill>
                <a:latin typeface="Oswald"/>
                <a:ea typeface="Oswald"/>
                <a:cs typeface="Oswald"/>
                <a:sym typeface="Oswald"/>
              </a:rPr>
              <a:t>3</a:t>
            </a:r>
            <a:endParaRPr sz="2900">
              <a:solidFill>
                <a:srgbClr val="FFFFFF"/>
              </a:solidFill>
              <a:latin typeface="Oswald"/>
              <a:ea typeface="Oswald"/>
              <a:cs typeface="Oswald"/>
              <a:sym typeface="Oswald"/>
            </a:endParaRPr>
          </a:p>
        </p:txBody>
      </p:sp>
      <p:sp>
        <p:nvSpPr>
          <p:cNvPr id="2404" name="Google Shape;2404;p260"/>
          <p:cNvSpPr txBox="1"/>
          <p:nvPr/>
        </p:nvSpPr>
        <p:spPr>
          <a:xfrm>
            <a:off x="300400" y="50929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a:latin typeface="Oswald"/>
                <a:ea typeface="Oswald"/>
                <a:cs typeface="Oswald"/>
                <a:sym typeface="Oswald"/>
              </a:rPr>
              <a:t>mass</a:t>
            </a:r>
            <a:endParaRPr sz="3500">
              <a:latin typeface="Oswald"/>
              <a:ea typeface="Oswald"/>
              <a:cs typeface="Oswald"/>
              <a:sym typeface="Oswald"/>
            </a:endParaRPr>
          </a:p>
        </p:txBody>
      </p:sp>
      <p:sp>
        <p:nvSpPr>
          <p:cNvPr id="2405" name="Google Shape;2405;p260"/>
          <p:cNvSpPr txBox="1"/>
          <p:nvPr/>
        </p:nvSpPr>
        <p:spPr>
          <a:xfrm>
            <a:off x="2484500" y="51223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m</a:t>
            </a:r>
            <a:endParaRPr sz="2400">
              <a:solidFill>
                <a:srgbClr val="FFFFFF"/>
              </a:solidFill>
              <a:latin typeface="Oswald"/>
              <a:ea typeface="Oswald"/>
              <a:cs typeface="Oswald"/>
              <a:sym typeface="Oswald"/>
            </a:endParaRPr>
          </a:p>
        </p:txBody>
      </p:sp>
      <p:sp>
        <p:nvSpPr>
          <p:cNvPr id="2406" name="Google Shape;2406;p260"/>
          <p:cNvSpPr txBox="1"/>
          <p:nvPr/>
        </p:nvSpPr>
        <p:spPr>
          <a:xfrm>
            <a:off x="2484500" y="568035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000">
                <a:solidFill>
                  <a:srgbClr val="FFFFFF"/>
                </a:solidFill>
                <a:latin typeface="Oswald"/>
                <a:ea typeface="Oswald"/>
                <a:cs typeface="Oswald"/>
                <a:sym typeface="Oswald"/>
              </a:rPr>
              <a:t>V</a:t>
            </a:r>
            <a:endParaRPr sz="2400">
              <a:solidFill>
                <a:srgbClr val="FFFFFF"/>
              </a:solidFill>
              <a:latin typeface="Oswald"/>
              <a:ea typeface="Oswald"/>
              <a:cs typeface="Oswald"/>
              <a:sym typeface="Oswald"/>
            </a:endParaRPr>
          </a:p>
        </p:txBody>
      </p:sp>
      <p:sp>
        <p:nvSpPr>
          <p:cNvPr id="2407" name="Google Shape;2407;p260"/>
          <p:cNvSpPr txBox="1"/>
          <p:nvPr/>
        </p:nvSpPr>
        <p:spPr>
          <a:xfrm>
            <a:off x="3299400" y="51224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a:solidFill>
                  <a:srgbClr val="FFFFFF"/>
                </a:solidFill>
                <a:latin typeface="Oswald"/>
                <a:ea typeface="Oswald"/>
                <a:cs typeface="Oswald"/>
                <a:sym typeface="Oswald"/>
              </a:rPr>
              <a:t>grams/ kilograms</a:t>
            </a:r>
            <a:endParaRPr sz="1600">
              <a:solidFill>
                <a:srgbClr val="FFFFFF"/>
              </a:solidFill>
              <a:latin typeface="Oswald"/>
              <a:ea typeface="Oswald"/>
              <a:cs typeface="Oswald"/>
              <a:sym typeface="Oswald"/>
            </a:endParaRPr>
          </a:p>
        </p:txBody>
      </p:sp>
      <p:sp>
        <p:nvSpPr>
          <p:cNvPr id="2408" name="Google Shape;2408;p260"/>
          <p:cNvSpPr txBox="1"/>
          <p:nvPr/>
        </p:nvSpPr>
        <p:spPr>
          <a:xfrm>
            <a:off x="3302200" y="56973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700">
                <a:solidFill>
                  <a:srgbClr val="FFFFFF"/>
                </a:solidFill>
                <a:latin typeface="Oswald"/>
                <a:ea typeface="Oswald"/>
                <a:cs typeface="Oswald"/>
                <a:sym typeface="Oswald"/>
              </a:rPr>
              <a:t>Centimetres cubed/ metres cubed</a:t>
            </a:r>
            <a:endParaRPr sz="1700">
              <a:solidFill>
                <a:srgbClr val="FFFFFF"/>
              </a:solidFill>
              <a:latin typeface="Oswald"/>
              <a:ea typeface="Oswald"/>
              <a:cs typeface="Oswald"/>
              <a:sym typeface="Oswald"/>
            </a:endParaRPr>
          </a:p>
        </p:txBody>
      </p:sp>
      <p:sp>
        <p:nvSpPr>
          <p:cNvPr id="2409" name="Google Shape;2409;p260"/>
          <p:cNvSpPr txBox="1"/>
          <p:nvPr/>
        </p:nvSpPr>
        <p:spPr>
          <a:xfrm>
            <a:off x="5559398" y="51224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a:solidFill>
                  <a:srgbClr val="FFFFFF"/>
                </a:solidFill>
                <a:latin typeface="Oswald"/>
                <a:ea typeface="Oswald"/>
                <a:cs typeface="Oswald"/>
                <a:sym typeface="Oswald"/>
              </a:rPr>
              <a:t>g or kg</a:t>
            </a:r>
            <a:endParaRPr>
              <a:solidFill>
                <a:srgbClr val="FFFFFF"/>
              </a:solidFill>
              <a:latin typeface="Oswald"/>
              <a:ea typeface="Oswald"/>
              <a:cs typeface="Oswald"/>
              <a:sym typeface="Oswald"/>
            </a:endParaRPr>
          </a:p>
        </p:txBody>
      </p:sp>
      <p:sp>
        <p:nvSpPr>
          <p:cNvPr id="2410" name="Google Shape;2410;p260"/>
          <p:cNvSpPr txBox="1"/>
          <p:nvPr/>
        </p:nvSpPr>
        <p:spPr>
          <a:xfrm>
            <a:off x="5564998" y="568053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1500">
                <a:solidFill>
                  <a:srgbClr val="FFFFFF"/>
                </a:solidFill>
                <a:latin typeface="Oswald"/>
                <a:ea typeface="Oswald"/>
                <a:cs typeface="Oswald"/>
                <a:sym typeface="Oswald"/>
              </a:rPr>
              <a:t>cm</a:t>
            </a:r>
            <a:r>
              <a:rPr lang="en-GB" sz="1500" baseline="30000">
                <a:solidFill>
                  <a:srgbClr val="FFFFFF"/>
                </a:solidFill>
                <a:latin typeface="Oswald"/>
                <a:ea typeface="Oswald"/>
                <a:cs typeface="Oswald"/>
                <a:sym typeface="Oswald"/>
              </a:rPr>
              <a:t>3</a:t>
            </a:r>
            <a:r>
              <a:rPr lang="en-GB" sz="1500">
                <a:solidFill>
                  <a:srgbClr val="FFFFFF"/>
                </a:solidFill>
                <a:latin typeface="Oswald"/>
                <a:ea typeface="Oswald"/>
                <a:cs typeface="Oswald"/>
                <a:sym typeface="Oswald"/>
              </a:rPr>
              <a:t> or m</a:t>
            </a:r>
            <a:r>
              <a:rPr lang="en-GB" sz="1500" baseline="30000">
                <a:solidFill>
                  <a:srgbClr val="FFFFFF"/>
                </a:solidFill>
                <a:latin typeface="Oswald"/>
                <a:ea typeface="Oswald"/>
                <a:cs typeface="Oswald"/>
                <a:sym typeface="Oswald"/>
              </a:rPr>
              <a:t>3</a:t>
            </a:r>
            <a:endParaRPr sz="3000">
              <a:solidFill>
                <a:srgbClr val="FFFFFF"/>
              </a:solidFill>
              <a:latin typeface="Oswald"/>
              <a:ea typeface="Oswald"/>
              <a:cs typeface="Oswald"/>
              <a:sym typeface="Oswald"/>
            </a:endParaRPr>
          </a:p>
        </p:txBody>
      </p:sp>
      <p:sp>
        <p:nvSpPr>
          <p:cNvPr id="2411" name="Google Shape;2411;p260"/>
          <p:cNvSpPr txBox="1"/>
          <p:nvPr/>
        </p:nvSpPr>
        <p:spPr>
          <a:xfrm>
            <a:off x="300400" y="56271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volume </a:t>
            </a:r>
            <a:endParaRPr sz="3000">
              <a:latin typeface="Oswald"/>
              <a:ea typeface="Oswald"/>
              <a:cs typeface="Oswald"/>
              <a:sym typeface="Oswald"/>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0"/>
                                        </p:tgtEl>
                                        <p:attrNameLst>
                                          <p:attrName>style.visibility</p:attrName>
                                        </p:attrNameLst>
                                      </p:cBhvr>
                                      <p:to>
                                        <p:strVal val="visible"/>
                                      </p:to>
                                    </p:set>
                                    <p:animEffect transition="in" filter="fade">
                                      <p:cBhvr>
                                        <p:cTn id="7" dur="1000"/>
                                        <p:tgtEl>
                                          <p:spTgt spid="23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2"/>
                                        </p:tgtEl>
                                        <p:attrNameLst>
                                          <p:attrName>style.visibility</p:attrName>
                                        </p:attrNameLst>
                                      </p:cBhvr>
                                      <p:to>
                                        <p:strVal val="visible"/>
                                      </p:to>
                                    </p:set>
                                    <p:animEffect transition="in" filter="fade">
                                      <p:cBhvr>
                                        <p:cTn id="12" dur="1000"/>
                                        <p:tgtEl>
                                          <p:spTgt spid="23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93"/>
                                        </p:tgtEl>
                                        <p:attrNameLst>
                                          <p:attrName>style.visibility</p:attrName>
                                        </p:attrNameLst>
                                      </p:cBhvr>
                                      <p:to>
                                        <p:strVal val="visible"/>
                                      </p:to>
                                    </p:set>
                                    <p:animEffect transition="in" filter="fade">
                                      <p:cBhvr>
                                        <p:cTn id="17" dur="1000"/>
                                        <p:tgtEl>
                                          <p:spTgt spid="23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94"/>
                                        </p:tgtEl>
                                        <p:attrNameLst>
                                          <p:attrName>style.visibility</p:attrName>
                                        </p:attrNameLst>
                                      </p:cBhvr>
                                      <p:to>
                                        <p:strVal val="visible"/>
                                      </p:to>
                                    </p:set>
                                    <p:animEffect transition="in" filter="fade">
                                      <p:cBhvr>
                                        <p:cTn id="22" dur="1000"/>
                                        <p:tgtEl>
                                          <p:spTgt spid="23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97"/>
                                        </p:tgtEl>
                                        <p:attrNameLst>
                                          <p:attrName>style.visibility</p:attrName>
                                        </p:attrNameLst>
                                      </p:cBhvr>
                                      <p:to>
                                        <p:strVal val="visible"/>
                                      </p:to>
                                    </p:set>
                                    <p:animEffect transition="in" filter="fade">
                                      <p:cBhvr>
                                        <p:cTn id="27" dur="1000"/>
                                        <p:tgtEl>
                                          <p:spTgt spid="23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99"/>
                                        </p:tgtEl>
                                        <p:attrNameLst>
                                          <p:attrName>style.visibility</p:attrName>
                                        </p:attrNameLst>
                                      </p:cBhvr>
                                      <p:to>
                                        <p:strVal val="visible"/>
                                      </p:to>
                                    </p:set>
                                    <p:animEffect transition="in" filter="fade">
                                      <p:cBhvr>
                                        <p:cTn id="32" dur="1000"/>
                                        <p:tgtEl>
                                          <p:spTgt spid="23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98"/>
                                        </p:tgtEl>
                                        <p:attrNameLst>
                                          <p:attrName>style.visibility</p:attrName>
                                        </p:attrNameLst>
                                      </p:cBhvr>
                                      <p:to>
                                        <p:strVal val="visible"/>
                                      </p:to>
                                    </p:set>
                                    <p:animEffect transition="in" filter="fade">
                                      <p:cBhvr>
                                        <p:cTn id="37" dur="1000"/>
                                        <p:tgtEl>
                                          <p:spTgt spid="23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01"/>
                                        </p:tgtEl>
                                        <p:attrNameLst>
                                          <p:attrName>style.visibility</p:attrName>
                                        </p:attrNameLst>
                                      </p:cBhvr>
                                      <p:to>
                                        <p:strVal val="visible"/>
                                      </p:to>
                                    </p:set>
                                    <p:animEffect transition="in" filter="fade">
                                      <p:cBhvr>
                                        <p:cTn id="42" dur="1000"/>
                                        <p:tgtEl>
                                          <p:spTgt spid="240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02"/>
                                        </p:tgtEl>
                                        <p:attrNameLst>
                                          <p:attrName>style.visibility</p:attrName>
                                        </p:attrNameLst>
                                      </p:cBhvr>
                                      <p:to>
                                        <p:strVal val="visible"/>
                                      </p:to>
                                    </p:set>
                                    <p:animEffect transition="in" filter="fade">
                                      <p:cBhvr>
                                        <p:cTn id="47" dur="1000"/>
                                        <p:tgtEl>
                                          <p:spTgt spid="240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03"/>
                                        </p:tgtEl>
                                        <p:attrNameLst>
                                          <p:attrName>style.visibility</p:attrName>
                                        </p:attrNameLst>
                                      </p:cBhvr>
                                      <p:to>
                                        <p:strVal val="visible"/>
                                      </p:to>
                                    </p:set>
                                    <p:animEffect transition="in" filter="fade">
                                      <p:cBhvr>
                                        <p:cTn id="52" dur="1000"/>
                                        <p:tgtEl>
                                          <p:spTgt spid="240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405"/>
                                        </p:tgtEl>
                                        <p:attrNameLst>
                                          <p:attrName>style.visibility</p:attrName>
                                        </p:attrNameLst>
                                      </p:cBhvr>
                                      <p:to>
                                        <p:strVal val="visible"/>
                                      </p:to>
                                    </p:set>
                                    <p:animEffect transition="in" filter="fade">
                                      <p:cBhvr>
                                        <p:cTn id="57" dur="1000"/>
                                        <p:tgtEl>
                                          <p:spTgt spid="240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407"/>
                                        </p:tgtEl>
                                        <p:attrNameLst>
                                          <p:attrName>style.visibility</p:attrName>
                                        </p:attrNameLst>
                                      </p:cBhvr>
                                      <p:to>
                                        <p:strVal val="visible"/>
                                      </p:to>
                                    </p:set>
                                    <p:animEffect transition="in" filter="fade">
                                      <p:cBhvr>
                                        <p:cTn id="62" dur="1000"/>
                                        <p:tgtEl>
                                          <p:spTgt spid="240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409"/>
                                        </p:tgtEl>
                                        <p:attrNameLst>
                                          <p:attrName>style.visibility</p:attrName>
                                        </p:attrNameLst>
                                      </p:cBhvr>
                                      <p:to>
                                        <p:strVal val="visible"/>
                                      </p:to>
                                    </p:set>
                                    <p:animEffect transition="in" filter="fade">
                                      <p:cBhvr>
                                        <p:cTn id="67" dur="1000"/>
                                        <p:tgtEl>
                                          <p:spTgt spid="240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06"/>
                                        </p:tgtEl>
                                        <p:attrNameLst>
                                          <p:attrName>style.visibility</p:attrName>
                                        </p:attrNameLst>
                                      </p:cBhvr>
                                      <p:to>
                                        <p:strVal val="visible"/>
                                      </p:to>
                                    </p:set>
                                    <p:animEffect transition="in" filter="fade">
                                      <p:cBhvr>
                                        <p:cTn id="72" dur="1000"/>
                                        <p:tgtEl>
                                          <p:spTgt spid="240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408"/>
                                        </p:tgtEl>
                                        <p:attrNameLst>
                                          <p:attrName>style.visibility</p:attrName>
                                        </p:attrNameLst>
                                      </p:cBhvr>
                                      <p:to>
                                        <p:strVal val="visible"/>
                                      </p:to>
                                    </p:set>
                                    <p:animEffect transition="in" filter="fade">
                                      <p:cBhvr>
                                        <p:cTn id="77" dur="1000"/>
                                        <p:tgtEl>
                                          <p:spTgt spid="240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410"/>
                                        </p:tgtEl>
                                        <p:attrNameLst>
                                          <p:attrName>style.visibility</p:attrName>
                                        </p:attrNameLst>
                                      </p:cBhvr>
                                      <p:to>
                                        <p:strVal val="visible"/>
                                      </p:to>
                                    </p:set>
                                    <p:animEffect transition="in" filter="fade">
                                      <p:cBhvr>
                                        <p:cTn id="82" dur="1000"/>
                                        <p:tgtEl>
                                          <p:spTgt spid="2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415"/>
        <p:cNvGrpSpPr/>
        <p:nvPr/>
      </p:nvGrpSpPr>
      <p:grpSpPr>
        <a:xfrm>
          <a:off x="0" y="0"/>
          <a:ext cx="0" cy="0"/>
          <a:chOff x="0" y="0"/>
          <a:chExt cx="0" cy="0"/>
        </a:xfrm>
      </p:grpSpPr>
      <p:sp>
        <p:nvSpPr>
          <p:cNvPr id="2416" name="Google Shape;2416;p26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(pg 74)</a:t>
            </a:r>
            <a:endParaRPr sz="3100">
              <a:latin typeface="Century Gothic"/>
              <a:ea typeface="Century Gothic"/>
              <a:cs typeface="Century Gothic"/>
              <a:sym typeface="Century Gothic"/>
            </a:endParaRPr>
          </a:p>
        </p:txBody>
      </p:sp>
      <p:sp>
        <p:nvSpPr>
          <p:cNvPr id="2417" name="Google Shape;2417;p26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2418" name="Google Shape;2418;p261"/>
          <p:cNvGrpSpPr/>
          <p:nvPr/>
        </p:nvGrpSpPr>
        <p:grpSpPr>
          <a:xfrm>
            <a:off x="2528637" y="1683250"/>
            <a:ext cx="3779540" cy="885900"/>
            <a:chOff x="2679712" y="3146150"/>
            <a:chExt cx="3779540" cy="885900"/>
          </a:xfrm>
        </p:grpSpPr>
        <p:pic>
          <p:nvPicPr>
            <p:cNvPr id="2419" name="Google Shape;2419;p261"/>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420" name="Google Shape;2420;p261"/>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a:latin typeface="Oswald"/>
                  <a:ea typeface="Oswald"/>
                  <a:cs typeface="Oswald"/>
                  <a:sym typeface="Oswald"/>
                </a:rPr>
                <a:t>kilograms</a:t>
              </a:r>
              <a:endParaRPr sz="2700">
                <a:latin typeface="Oswald"/>
                <a:ea typeface="Oswald"/>
                <a:cs typeface="Oswald"/>
                <a:sym typeface="Oswald"/>
              </a:endParaRPr>
            </a:p>
          </p:txBody>
        </p:sp>
        <p:sp>
          <p:nvSpPr>
            <p:cNvPr id="2421" name="Google Shape;2421;p261"/>
            <p:cNvSpPr/>
            <p:nvPr/>
          </p:nvSpPr>
          <p:spPr>
            <a:xfrm>
              <a:off x="5240052" y="3146150"/>
              <a:ext cx="12192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grams</a:t>
              </a:r>
              <a:endParaRPr sz="3000">
                <a:latin typeface="Oswald"/>
                <a:ea typeface="Oswald"/>
                <a:cs typeface="Oswald"/>
                <a:sym typeface="Oswald"/>
              </a:endParaRPr>
            </a:p>
          </p:txBody>
        </p:sp>
      </p:grpSp>
      <p:grpSp>
        <p:nvGrpSpPr>
          <p:cNvPr id="2422" name="Google Shape;2422;p261"/>
          <p:cNvGrpSpPr/>
          <p:nvPr/>
        </p:nvGrpSpPr>
        <p:grpSpPr>
          <a:xfrm>
            <a:off x="2310922" y="2825538"/>
            <a:ext cx="4214963" cy="885900"/>
            <a:chOff x="2692485" y="3146150"/>
            <a:chExt cx="4214963" cy="885900"/>
          </a:xfrm>
        </p:grpSpPr>
        <p:sp>
          <p:nvSpPr>
            <p:cNvPr id="2423" name="Google Shape;2423;p261"/>
            <p:cNvSpPr/>
            <p:nvPr/>
          </p:nvSpPr>
          <p:spPr>
            <a:xfrm>
              <a:off x="2692485" y="3146150"/>
              <a:ext cx="14010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a:t>
              </a:r>
              <a:r>
                <a:rPr lang="en-GB" sz="3000" baseline="30000">
                  <a:latin typeface="Oswald"/>
                  <a:ea typeface="Oswald"/>
                  <a:cs typeface="Oswald"/>
                  <a:sym typeface="Oswald"/>
                </a:rPr>
                <a:t>3</a:t>
              </a:r>
              <a:endParaRPr sz="3000" baseline="30000">
                <a:latin typeface="Oswald"/>
                <a:ea typeface="Oswald"/>
                <a:cs typeface="Oswald"/>
                <a:sym typeface="Oswald"/>
              </a:endParaRPr>
            </a:p>
          </p:txBody>
        </p:sp>
        <p:sp>
          <p:nvSpPr>
            <p:cNvPr id="2424" name="Google Shape;2424;p261"/>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cm</a:t>
              </a:r>
              <a:r>
                <a:rPr lang="en-GB" sz="3000" baseline="30000">
                  <a:latin typeface="Oswald"/>
                  <a:ea typeface="Oswald"/>
                  <a:cs typeface="Oswald"/>
                  <a:sym typeface="Oswald"/>
                </a:rPr>
                <a:t>3</a:t>
              </a:r>
              <a:endParaRPr sz="3000" baseline="30000">
                <a:latin typeface="Oswald"/>
                <a:ea typeface="Oswald"/>
                <a:cs typeface="Oswald"/>
                <a:sym typeface="Oswald"/>
              </a:endParaRPr>
            </a:p>
          </p:txBody>
        </p:sp>
      </p:grpSp>
      <p:pic>
        <p:nvPicPr>
          <p:cNvPr id="2425" name="Google Shape;2425;p261"/>
          <p:cNvPicPr preferRelativeResize="0"/>
          <p:nvPr/>
        </p:nvPicPr>
        <p:blipFill>
          <a:blip r:embed="rId3">
            <a:alphaModFix/>
          </a:blip>
          <a:stretch>
            <a:fillRect/>
          </a:stretch>
        </p:blipFill>
        <p:spPr>
          <a:xfrm>
            <a:off x="3639288" y="2825563"/>
            <a:ext cx="1219200" cy="885825"/>
          </a:xfrm>
          <a:prstGeom prst="rect">
            <a:avLst/>
          </a:prstGeom>
          <a:noFill/>
          <a:ln>
            <a:noFill/>
          </a:ln>
        </p:spPr>
      </p:pic>
      <p:pic>
        <p:nvPicPr>
          <p:cNvPr id="2426" name="Google Shape;2426;p261"/>
          <p:cNvPicPr preferRelativeResize="0"/>
          <p:nvPr/>
        </p:nvPicPr>
        <p:blipFill>
          <a:blip r:embed="rId4">
            <a:alphaModFix/>
          </a:blip>
          <a:stretch>
            <a:fillRect/>
          </a:stretch>
        </p:blipFill>
        <p:spPr>
          <a:xfrm>
            <a:off x="3562000" y="2833298"/>
            <a:ext cx="1559550" cy="885825"/>
          </a:xfrm>
          <a:prstGeom prst="rect">
            <a:avLst/>
          </a:prstGeom>
          <a:noFill/>
          <a:ln>
            <a:noFill/>
          </a:ln>
        </p:spPr>
      </p:pic>
      <p:pic>
        <p:nvPicPr>
          <p:cNvPr id="2427" name="Google Shape;2427;p261"/>
          <p:cNvPicPr preferRelativeResize="0"/>
          <p:nvPr/>
        </p:nvPicPr>
        <p:blipFill>
          <a:blip r:embed="rId5">
            <a:alphaModFix/>
          </a:blip>
          <a:stretch>
            <a:fillRect/>
          </a:stretch>
        </p:blipFill>
        <p:spPr>
          <a:xfrm>
            <a:off x="1994288" y="3831613"/>
            <a:ext cx="4848225" cy="2943225"/>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431"/>
        <p:cNvGrpSpPr/>
        <p:nvPr/>
      </p:nvGrpSpPr>
      <p:grpSpPr>
        <a:xfrm>
          <a:off x="0" y="0"/>
          <a:ext cx="0" cy="0"/>
          <a:chOff x="0" y="0"/>
          <a:chExt cx="0" cy="0"/>
        </a:xfrm>
      </p:grpSpPr>
      <p:sp>
        <p:nvSpPr>
          <p:cNvPr id="2432" name="Google Shape;2432;p26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(pg 75)</a:t>
            </a:r>
            <a:endParaRPr sz="3100">
              <a:latin typeface="Century Gothic"/>
              <a:ea typeface="Century Gothic"/>
              <a:cs typeface="Century Gothic"/>
              <a:sym typeface="Century Gothic"/>
            </a:endParaRPr>
          </a:p>
        </p:txBody>
      </p:sp>
      <p:sp>
        <p:nvSpPr>
          <p:cNvPr id="2433" name="Google Shape;2433;p26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student measures the mass of an 8cm</a:t>
            </a:r>
            <a:r>
              <a:rPr lang="en-GB" sz="2500" baseline="30000">
                <a:latin typeface="Century Gothic"/>
                <a:ea typeface="Century Gothic"/>
                <a:cs typeface="Century Gothic"/>
                <a:sym typeface="Century Gothic"/>
              </a:rPr>
              <a:t>3</a:t>
            </a:r>
            <a:r>
              <a:rPr lang="en-GB" sz="2500">
                <a:latin typeface="Century Gothic"/>
                <a:ea typeface="Century Gothic"/>
                <a:cs typeface="Century Gothic"/>
                <a:sym typeface="Century Gothic"/>
              </a:rPr>
              <a:t> block of brown sugar to be 32g. What is the density of the brown sugar?         </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chef fills 50 cm</a:t>
            </a:r>
            <a:r>
              <a:rPr lang="en-GB" sz="2500" baseline="30000">
                <a:latin typeface="Century Gothic"/>
                <a:ea typeface="Century Gothic"/>
                <a:cs typeface="Century Gothic"/>
                <a:sym typeface="Century Gothic"/>
              </a:rPr>
              <a:t>3 </a:t>
            </a:r>
            <a:r>
              <a:rPr lang="en-GB" sz="2500">
                <a:latin typeface="Century Gothic"/>
                <a:ea typeface="Century Gothic"/>
                <a:cs typeface="Century Gothic"/>
                <a:sym typeface="Century Gothic"/>
              </a:rPr>
              <a:t>container with 250 g of cooking oil. What is the density of the oil?      </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piece of cork has a mass of 24g and a density of 6g/cm</a:t>
            </a:r>
            <a:r>
              <a:rPr lang="en-GB" sz="2500" baseline="30000">
                <a:latin typeface="Century Gothic"/>
                <a:ea typeface="Century Gothic"/>
                <a:cs typeface="Century Gothic"/>
                <a:sym typeface="Century Gothic"/>
              </a:rPr>
              <a:t>3</a:t>
            </a:r>
            <a:r>
              <a:rPr lang="en-GB" sz="2500">
                <a:latin typeface="Century Gothic"/>
                <a:ea typeface="Century Gothic"/>
                <a:cs typeface="Century Gothic"/>
                <a:sym typeface="Century Gothic"/>
              </a:rPr>
              <a:t>. What is the volume of the piece of cork?</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box has a volume of 55 cm</a:t>
            </a:r>
            <a:r>
              <a:rPr lang="en-GB" sz="2500" baseline="30000">
                <a:latin typeface="Century Gothic"/>
                <a:ea typeface="Century Gothic"/>
                <a:cs typeface="Century Gothic"/>
                <a:sym typeface="Century Gothic"/>
              </a:rPr>
              <a:t>3</a:t>
            </a:r>
            <a:r>
              <a:rPr lang="en-GB" sz="2500">
                <a:latin typeface="Century Gothic"/>
                <a:ea typeface="Century Gothic"/>
                <a:cs typeface="Century Gothic"/>
                <a:sym typeface="Century Gothic"/>
              </a:rPr>
              <a:t> and a density of 5g/cm</a:t>
            </a:r>
            <a:r>
              <a:rPr lang="en-GB" sz="2500" baseline="30000">
                <a:latin typeface="Century Gothic"/>
                <a:ea typeface="Century Gothic"/>
                <a:cs typeface="Century Gothic"/>
                <a:sym typeface="Century Gothic"/>
              </a:rPr>
              <a:t>3</a:t>
            </a:r>
            <a:r>
              <a:rPr lang="en-GB" sz="2500">
                <a:latin typeface="Century Gothic"/>
                <a:ea typeface="Century Gothic"/>
                <a:cs typeface="Century Gothic"/>
                <a:sym typeface="Century Gothic"/>
              </a:rPr>
              <a:t>. What is the mass of the box?      </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An ice block measuring 5cm by 5 cm by 5cm has a density of 5g/cm</a:t>
            </a:r>
            <a:r>
              <a:rPr lang="en-GB" sz="2500" baseline="30000">
                <a:latin typeface="Century Gothic"/>
                <a:ea typeface="Century Gothic"/>
                <a:cs typeface="Century Gothic"/>
                <a:sym typeface="Century Gothic"/>
              </a:rPr>
              <a:t>3</a:t>
            </a:r>
            <a:r>
              <a:rPr lang="en-GB" sz="2500">
                <a:latin typeface="Century Gothic"/>
                <a:ea typeface="Century Gothic"/>
                <a:cs typeface="Century Gothic"/>
                <a:sym typeface="Century Gothic"/>
              </a:rPr>
              <a:t>. What is the mass of the ice block? </a:t>
            </a:r>
            <a:endParaRPr sz="2500">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sz="2500">
                <a:latin typeface="Century Gothic"/>
                <a:ea typeface="Century Gothic"/>
                <a:cs typeface="Century Gothic"/>
                <a:sym typeface="Century Gothic"/>
              </a:rPr>
              <a:t>A wooden cylinder has a density of 4 g/cm</a:t>
            </a:r>
            <a:r>
              <a:rPr lang="en-GB" sz="2500" baseline="30000">
                <a:latin typeface="Century Gothic"/>
                <a:ea typeface="Century Gothic"/>
                <a:cs typeface="Century Gothic"/>
                <a:sym typeface="Century Gothic"/>
              </a:rPr>
              <a:t>3</a:t>
            </a:r>
            <a:r>
              <a:rPr lang="en-GB" sz="2500">
                <a:latin typeface="Century Gothic"/>
                <a:ea typeface="Century Gothic"/>
                <a:cs typeface="Century Gothic"/>
                <a:sym typeface="Century Gothic"/>
              </a:rPr>
              <a:t> and a mass of 0.048kg. What is the volume of the wooden cylinder?</a:t>
            </a:r>
            <a:r>
              <a:rPr lang="en-GB">
                <a:latin typeface="Century Gothic"/>
                <a:ea typeface="Century Gothic"/>
                <a:cs typeface="Century Gothic"/>
                <a:sym typeface="Century Gothic"/>
              </a:rPr>
              <a:t>                                                                                                                                                </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sp>
        <p:nvSpPr>
          <p:cNvPr id="2438" name="Google Shape;2438;p26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(pg 75)</a:t>
            </a:r>
            <a:endParaRPr sz="3100">
              <a:latin typeface="Century Gothic"/>
              <a:ea typeface="Century Gothic"/>
              <a:cs typeface="Century Gothic"/>
              <a:sym typeface="Century Gothic"/>
            </a:endParaRPr>
          </a:p>
        </p:txBody>
      </p:sp>
      <p:sp>
        <p:nvSpPr>
          <p:cNvPr id="2439" name="Google Shape;2439;p26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A student measures the mass of an 8cm</a:t>
            </a:r>
            <a:r>
              <a:rPr lang="en-GB" sz="2100" baseline="30000" dirty="0">
                <a:latin typeface="Century Gothic"/>
                <a:ea typeface="Century Gothic"/>
                <a:cs typeface="Century Gothic"/>
                <a:sym typeface="Century Gothic"/>
              </a:rPr>
              <a:t>3</a:t>
            </a:r>
            <a:r>
              <a:rPr lang="en-GB" sz="2100" dirty="0">
                <a:latin typeface="Century Gothic"/>
                <a:ea typeface="Century Gothic"/>
                <a:cs typeface="Century Gothic"/>
                <a:sym typeface="Century Gothic"/>
              </a:rPr>
              <a:t> block of brown sugar to be 32g. What is the density of the brown sugar? </a:t>
            </a:r>
            <a:endParaRPr sz="21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𝞺 = m ÷ V</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𝞺 = 32 ÷ 8</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𝞺 = 4 g/cm</a:t>
            </a:r>
            <a:r>
              <a:rPr lang="en-GB" b="1" baseline="30000" dirty="0">
                <a:solidFill>
                  <a:srgbClr val="FF0000"/>
                </a:solidFill>
                <a:latin typeface="Century Gothic"/>
                <a:ea typeface="Century Gothic"/>
                <a:cs typeface="Century Gothic"/>
                <a:sym typeface="Century Gothic"/>
              </a:rPr>
              <a:t>3</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dirty="0">
                <a:latin typeface="Century Gothic"/>
                <a:ea typeface="Century Gothic"/>
                <a:cs typeface="Century Gothic"/>
                <a:sym typeface="Century Gothic"/>
              </a:rPr>
              <a:t>      </a:t>
            </a:r>
            <a:endParaRPr dirty="0">
              <a:latin typeface="Century Gothic"/>
              <a:ea typeface="Century Gothic"/>
              <a:cs typeface="Century Gothic"/>
              <a:sym typeface="Century Gothic"/>
            </a:endParaRPr>
          </a:p>
          <a:p>
            <a:pPr marL="447675" lvl="0" indent="-352425" algn="l" rtl="0">
              <a:spcBef>
                <a:spcPts val="0"/>
              </a:spcBef>
              <a:spcAft>
                <a:spcPts val="0"/>
              </a:spcAft>
              <a:buSzPts val="2100"/>
              <a:buFont typeface="+mj-lt"/>
              <a:buAutoNum type="arabicPeriod" startAt="2"/>
            </a:pPr>
            <a:r>
              <a:rPr lang="en-GB" sz="2100" dirty="0">
                <a:latin typeface="Century Gothic"/>
                <a:ea typeface="Century Gothic"/>
                <a:cs typeface="Century Gothic"/>
                <a:sym typeface="Century Gothic"/>
              </a:rPr>
              <a:t>A chef fills 50 cm</a:t>
            </a:r>
            <a:r>
              <a:rPr lang="en-GB" sz="2100" baseline="30000" dirty="0">
                <a:latin typeface="Century Gothic"/>
                <a:ea typeface="Century Gothic"/>
                <a:cs typeface="Century Gothic"/>
                <a:sym typeface="Century Gothic"/>
              </a:rPr>
              <a:t>3 </a:t>
            </a:r>
            <a:r>
              <a:rPr lang="en-GB" sz="2100" dirty="0">
                <a:latin typeface="Century Gothic"/>
                <a:ea typeface="Century Gothic"/>
                <a:cs typeface="Century Gothic"/>
                <a:sym typeface="Century Gothic"/>
              </a:rPr>
              <a:t>container with 250 g of cooking oil. What is the density of the oil?      </a:t>
            </a:r>
            <a:endParaRPr sz="21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𝞺 = m ÷ V</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𝞺 = 250 ÷50</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𝞺 = 5 g/cm</a:t>
            </a:r>
            <a:r>
              <a:rPr lang="en-GB" b="1" baseline="30000" dirty="0">
                <a:solidFill>
                  <a:srgbClr val="FF0000"/>
                </a:solidFill>
                <a:latin typeface="Century Gothic"/>
                <a:ea typeface="Century Gothic"/>
                <a:cs typeface="Century Gothic"/>
                <a:sym typeface="Century Gothic"/>
              </a:rPr>
              <a:t>3</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dirty="0">
                <a:latin typeface="Century Gothic"/>
                <a:ea typeface="Century Gothic"/>
                <a:cs typeface="Century Gothic"/>
                <a:sym typeface="Century Gothic"/>
              </a:rPr>
              <a:t>      </a:t>
            </a:r>
            <a:endParaRPr sz="2100" dirty="0">
              <a:latin typeface="Century Gothic"/>
              <a:ea typeface="Century Gothic"/>
              <a:cs typeface="Century Gothic"/>
              <a:sym typeface="Century Gothic"/>
            </a:endParaRPr>
          </a:p>
          <a:p>
            <a:pPr marL="0" lvl="0" indent="0" algn="l" rtl="0">
              <a:spcBef>
                <a:spcPts val="0"/>
              </a:spcBef>
              <a:spcAft>
                <a:spcPts val="0"/>
              </a:spcAft>
              <a:buNone/>
            </a:pPr>
            <a:r>
              <a:rPr lang="en-GB" sz="2100" dirty="0">
                <a:latin typeface="Century Gothic"/>
                <a:ea typeface="Century Gothic"/>
                <a:cs typeface="Century Gothic"/>
                <a:sym typeface="Century Gothic"/>
              </a:rPr>
              <a:t>                                                                                                                                                                                                          </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39"/>
                                        </p:tgtEl>
                                        <p:attrNameLst>
                                          <p:attrName>style.visibility</p:attrName>
                                        </p:attrNameLst>
                                      </p:cBhvr>
                                      <p:to>
                                        <p:strVal val="visible"/>
                                      </p:to>
                                    </p:set>
                                    <p:animEffect transition="in" filter="fade">
                                      <p:cBhvr>
                                        <p:cTn id="7" dur="1000"/>
                                        <p:tgtEl>
                                          <p:spTgt spid="2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9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Kinetic Energy (pg 11)</a:t>
            </a:r>
            <a:endParaRPr sz="3300">
              <a:latin typeface="Century Gothic"/>
              <a:ea typeface="Century Gothic"/>
              <a:cs typeface="Century Gothic"/>
              <a:sym typeface="Century Gothic"/>
            </a:endParaRPr>
          </a:p>
        </p:txBody>
      </p:sp>
      <p:sp>
        <p:nvSpPr>
          <p:cNvPr id="858" name="Google Shape;858;p9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marR="0" lvl="0" indent="-393700" algn="l" rtl="0">
              <a:lnSpc>
                <a:spcPct val="100000"/>
              </a:lnSpc>
              <a:spcBef>
                <a:spcPts val="0"/>
              </a:spcBef>
              <a:spcAft>
                <a:spcPts val="0"/>
              </a:spcAft>
              <a:buSzPts val="2600"/>
              <a:buFont typeface="Century Gothic"/>
              <a:buAutoNum type="arabicPeriod" startAt="5"/>
            </a:pPr>
            <a:r>
              <a:rPr lang="en-GB">
                <a:latin typeface="Century Gothic"/>
                <a:ea typeface="Century Gothic"/>
                <a:cs typeface="Century Gothic"/>
                <a:sym typeface="Century Gothic"/>
              </a:rPr>
              <a:t>A 400g ball is thrown across a field. 80 J of energy are transferred to the ball’s kinetic store. What is the velocity of the ball?</a:t>
            </a:r>
            <a:endParaRPr>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a:latin typeface="Century Gothic"/>
                <a:ea typeface="Century Gothic"/>
                <a:cs typeface="Century Gothic"/>
                <a:sym typeface="Century Gothic"/>
              </a:rPr>
              <a:t>		</a:t>
            </a:r>
            <a:r>
              <a:rPr lang="en-GB" sz="2800" b="1">
                <a:solidFill>
                  <a:srgbClr val="FF0000"/>
                </a:solidFill>
                <a:latin typeface="Century Gothic"/>
                <a:ea typeface="Century Gothic"/>
                <a:cs typeface="Century Gothic"/>
                <a:sym typeface="Century Gothic"/>
              </a:rPr>
              <a:t>Conversion: 400 g = 0.4 kg</a:t>
            </a:r>
            <a:endParaRPr>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2800" b="1">
                <a:solidFill>
                  <a:srgbClr val="FF0000"/>
                </a:solidFill>
                <a:latin typeface="Century Gothic"/>
                <a:ea typeface="Century Gothic"/>
                <a:cs typeface="Century Gothic"/>
                <a:sym typeface="Century Gothic"/>
              </a:rPr>
              <a:t>v</a:t>
            </a:r>
            <a:r>
              <a:rPr lang="en-GB" sz="2800" b="1" baseline="30000">
                <a:solidFill>
                  <a:srgbClr val="FF0000"/>
                </a:solidFill>
                <a:latin typeface="Century Gothic"/>
                <a:ea typeface="Century Gothic"/>
                <a:cs typeface="Century Gothic"/>
                <a:sym typeface="Century Gothic"/>
              </a:rPr>
              <a:t>2</a:t>
            </a:r>
            <a:r>
              <a:rPr lang="en-GB" sz="2800" b="1">
                <a:solidFill>
                  <a:srgbClr val="FF0000"/>
                </a:solidFill>
                <a:latin typeface="Century Gothic"/>
                <a:ea typeface="Century Gothic"/>
                <a:cs typeface="Century Gothic"/>
                <a:sym typeface="Century Gothic"/>
              </a:rPr>
              <a:t> = E</a:t>
            </a:r>
            <a:r>
              <a:rPr lang="en-GB" sz="2800" b="1" baseline="-25000">
                <a:solidFill>
                  <a:srgbClr val="FF0000"/>
                </a:solidFill>
                <a:latin typeface="Century Gothic"/>
                <a:ea typeface="Century Gothic"/>
                <a:cs typeface="Century Gothic"/>
                <a:sym typeface="Century Gothic"/>
              </a:rPr>
              <a:t>k</a:t>
            </a:r>
            <a:r>
              <a:rPr lang="en-GB" sz="2800" b="1">
                <a:solidFill>
                  <a:srgbClr val="FF0000"/>
                </a:solidFill>
                <a:latin typeface="Century Gothic"/>
                <a:ea typeface="Century Gothic"/>
                <a:cs typeface="Century Gothic"/>
                <a:sym typeface="Century Gothic"/>
              </a:rPr>
              <a:t> ÷ (½ x m)</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2800" b="1">
                <a:solidFill>
                  <a:srgbClr val="FF0000"/>
                </a:solidFill>
                <a:latin typeface="Century Gothic"/>
                <a:ea typeface="Century Gothic"/>
                <a:cs typeface="Century Gothic"/>
                <a:sym typeface="Century Gothic"/>
              </a:rPr>
              <a:t>v</a:t>
            </a:r>
            <a:r>
              <a:rPr lang="en-GB" sz="2800" b="1" baseline="30000">
                <a:solidFill>
                  <a:srgbClr val="FF0000"/>
                </a:solidFill>
                <a:latin typeface="Century Gothic"/>
                <a:ea typeface="Century Gothic"/>
                <a:cs typeface="Century Gothic"/>
                <a:sym typeface="Century Gothic"/>
              </a:rPr>
              <a:t>2</a:t>
            </a:r>
            <a:r>
              <a:rPr lang="en-GB" sz="2800" b="1">
                <a:solidFill>
                  <a:srgbClr val="FF0000"/>
                </a:solidFill>
                <a:latin typeface="Century Gothic"/>
                <a:ea typeface="Century Gothic"/>
                <a:cs typeface="Century Gothic"/>
                <a:sym typeface="Century Gothic"/>
              </a:rPr>
              <a:t> = 80 ÷ (½ x 0.4)</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2800" b="1">
                <a:solidFill>
                  <a:srgbClr val="FF0000"/>
                </a:solidFill>
                <a:latin typeface="Century Gothic"/>
                <a:ea typeface="Century Gothic"/>
                <a:cs typeface="Century Gothic"/>
                <a:sym typeface="Century Gothic"/>
              </a:rPr>
              <a:t>v</a:t>
            </a:r>
            <a:r>
              <a:rPr lang="en-GB" sz="2800" b="1" baseline="30000">
                <a:solidFill>
                  <a:srgbClr val="FF0000"/>
                </a:solidFill>
                <a:latin typeface="Century Gothic"/>
                <a:ea typeface="Century Gothic"/>
                <a:cs typeface="Century Gothic"/>
                <a:sym typeface="Century Gothic"/>
              </a:rPr>
              <a:t>2</a:t>
            </a:r>
            <a:r>
              <a:rPr lang="en-GB" sz="2800" b="1">
                <a:solidFill>
                  <a:srgbClr val="FF0000"/>
                </a:solidFill>
                <a:latin typeface="Century Gothic"/>
                <a:ea typeface="Century Gothic"/>
                <a:cs typeface="Century Gothic"/>
                <a:sym typeface="Century Gothic"/>
              </a:rPr>
              <a:t> = 400</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2800" b="1">
                <a:solidFill>
                  <a:srgbClr val="FF0000"/>
                </a:solidFill>
                <a:latin typeface="Century Gothic"/>
                <a:ea typeface="Century Gothic"/>
                <a:cs typeface="Century Gothic"/>
                <a:sym typeface="Century Gothic"/>
              </a:rPr>
              <a:t>v = √400</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2800" b="1">
                <a:solidFill>
                  <a:srgbClr val="FF0000"/>
                </a:solidFill>
                <a:latin typeface="Century Gothic"/>
                <a:ea typeface="Century Gothic"/>
                <a:cs typeface="Century Gothic"/>
                <a:sym typeface="Century Gothic"/>
              </a:rPr>
              <a:t>v = 20 m/s</a:t>
            </a:r>
            <a:endParaRPr>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228600" algn="l" rtl="0">
              <a:lnSpc>
                <a:spcPct val="150000"/>
              </a:lnSpc>
              <a:spcBef>
                <a:spcPts val="0"/>
              </a:spcBef>
              <a:spcAft>
                <a:spcPts val="0"/>
              </a:spcAft>
              <a:buNone/>
            </a:pPr>
            <a:endParaRPr sz="1200">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8">
                                            <p:txEl>
                                              <p:pRg st="0" end="0"/>
                                            </p:txEl>
                                          </p:spTgt>
                                        </p:tgtEl>
                                        <p:attrNameLst>
                                          <p:attrName>style.visibility</p:attrName>
                                        </p:attrNameLst>
                                      </p:cBhvr>
                                      <p:to>
                                        <p:strVal val="visible"/>
                                      </p:to>
                                    </p:set>
                                    <p:animEffect transition="in" filter="fade">
                                      <p:cBhvr>
                                        <p:cTn id="7" dur="1000"/>
                                        <p:tgtEl>
                                          <p:spTgt spid="8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8">
                                            <p:txEl>
                                              <p:pRg st="1" end="1"/>
                                            </p:txEl>
                                          </p:spTgt>
                                        </p:tgtEl>
                                        <p:attrNameLst>
                                          <p:attrName>style.visibility</p:attrName>
                                        </p:attrNameLst>
                                      </p:cBhvr>
                                      <p:to>
                                        <p:strVal val="visible"/>
                                      </p:to>
                                    </p:set>
                                    <p:animEffect transition="in" filter="fade">
                                      <p:cBhvr>
                                        <p:cTn id="12" dur="1000"/>
                                        <p:tgtEl>
                                          <p:spTgt spid="8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8">
                                            <p:txEl>
                                              <p:pRg st="2" end="2"/>
                                            </p:txEl>
                                          </p:spTgt>
                                        </p:tgtEl>
                                        <p:attrNameLst>
                                          <p:attrName>style.visibility</p:attrName>
                                        </p:attrNameLst>
                                      </p:cBhvr>
                                      <p:to>
                                        <p:strVal val="visible"/>
                                      </p:to>
                                    </p:set>
                                    <p:animEffect transition="in" filter="fade">
                                      <p:cBhvr>
                                        <p:cTn id="17" dur="1000"/>
                                        <p:tgtEl>
                                          <p:spTgt spid="8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8">
                                            <p:txEl>
                                              <p:pRg st="3" end="3"/>
                                            </p:txEl>
                                          </p:spTgt>
                                        </p:tgtEl>
                                        <p:attrNameLst>
                                          <p:attrName>style.visibility</p:attrName>
                                        </p:attrNameLst>
                                      </p:cBhvr>
                                      <p:to>
                                        <p:strVal val="visible"/>
                                      </p:to>
                                    </p:set>
                                    <p:animEffect transition="in" filter="fade">
                                      <p:cBhvr>
                                        <p:cTn id="22" dur="1000"/>
                                        <p:tgtEl>
                                          <p:spTgt spid="8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8">
                                            <p:txEl>
                                              <p:pRg st="4" end="4"/>
                                            </p:txEl>
                                          </p:spTgt>
                                        </p:tgtEl>
                                        <p:attrNameLst>
                                          <p:attrName>style.visibility</p:attrName>
                                        </p:attrNameLst>
                                      </p:cBhvr>
                                      <p:to>
                                        <p:strVal val="visible"/>
                                      </p:to>
                                    </p:set>
                                    <p:animEffect transition="in" filter="fade">
                                      <p:cBhvr>
                                        <p:cTn id="27" dur="1000"/>
                                        <p:tgtEl>
                                          <p:spTgt spid="85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8">
                                            <p:txEl>
                                              <p:pRg st="5" end="5"/>
                                            </p:txEl>
                                          </p:spTgt>
                                        </p:tgtEl>
                                        <p:attrNameLst>
                                          <p:attrName>style.visibility</p:attrName>
                                        </p:attrNameLst>
                                      </p:cBhvr>
                                      <p:to>
                                        <p:strVal val="visible"/>
                                      </p:to>
                                    </p:set>
                                    <p:animEffect transition="in" filter="fade">
                                      <p:cBhvr>
                                        <p:cTn id="32" dur="1000"/>
                                        <p:tgtEl>
                                          <p:spTgt spid="85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8">
                                            <p:txEl>
                                              <p:pRg st="6" end="6"/>
                                            </p:txEl>
                                          </p:spTgt>
                                        </p:tgtEl>
                                        <p:attrNameLst>
                                          <p:attrName>style.visibility</p:attrName>
                                        </p:attrNameLst>
                                      </p:cBhvr>
                                      <p:to>
                                        <p:strVal val="visible"/>
                                      </p:to>
                                    </p:set>
                                    <p:animEffect transition="in" filter="fade">
                                      <p:cBhvr>
                                        <p:cTn id="37" dur="1000"/>
                                        <p:tgtEl>
                                          <p:spTgt spid="85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58">
                                            <p:txEl>
                                              <p:pRg st="7" end="7"/>
                                            </p:txEl>
                                          </p:spTgt>
                                        </p:tgtEl>
                                        <p:attrNameLst>
                                          <p:attrName>style.visibility</p:attrName>
                                        </p:attrNameLst>
                                      </p:cBhvr>
                                      <p:to>
                                        <p:strVal val="visible"/>
                                      </p:to>
                                    </p:set>
                                    <p:animEffect transition="in" filter="fade">
                                      <p:cBhvr>
                                        <p:cTn id="42" dur="1000"/>
                                        <p:tgtEl>
                                          <p:spTgt spid="85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58">
                                            <p:txEl>
                                              <p:pRg st="8" end="8"/>
                                            </p:txEl>
                                          </p:spTgt>
                                        </p:tgtEl>
                                        <p:attrNameLst>
                                          <p:attrName>style.visibility</p:attrName>
                                        </p:attrNameLst>
                                      </p:cBhvr>
                                      <p:to>
                                        <p:strVal val="visible"/>
                                      </p:to>
                                    </p:set>
                                    <p:animEffect transition="in" filter="fade">
                                      <p:cBhvr>
                                        <p:cTn id="47" dur="1000"/>
                                        <p:tgtEl>
                                          <p:spTgt spid="85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58">
                                            <p:txEl>
                                              <p:pRg st="9" end="9"/>
                                            </p:txEl>
                                          </p:spTgt>
                                        </p:tgtEl>
                                        <p:attrNameLst>
                                          <p:attrName>style.visibility</p:attrName>
                                        </p:attrNameLst>
                                      </p:cBhvr>
                                      <p:to>
                                        <p:strVal val="visible"/>
                                      </p:to>
                                    </p:set>
                                    <p:animEffect transition="in" filter="fade">
                                      <p:cBhvr>
                                        <p:cTn id="52" dur="1000"/>
                                        <p:tgtEl>
                                          <p:spTgt spid="85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58">
                                            <p:txEl>
                                              <p:pRg st="10" end="10"/>
                                            </p:txEl>
                                          </p:spTgt>
                                        </p:tgtEl>
                                        <p:attrNameLst>
                                          <p:attrName>style.visibility</p:attrName>
                                        </p:attrNameLst>
                                      </p:cBhvr>
                                      <p:to>
                                        <p:strVal val="visible"/>
                                      </p:to>
                                    </p:set>
                                    <p:animEffect transition="in" filter="fade">
                                      <p:cBhvr>
                                        <p:cTn id="57" dur="1000"/>
                                        <p:tgtEl>
                                          <p:spTgt spid="85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26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(pg 75)</a:t>
            </a:r>
            <a:endParaRPr sz="3100">
              <a:latin typeface="Century Gothic"/>
              <a:ea typeface="Century Gothic"/>
              <a:cs typeface="Century Gothic"/>
              <a:sym typeface="Century Gothic"/>
            </a:endParaRPr>
          </a:p>
        </p:txBody>
      </p:sp>
      <p:sp>
        <p:nvSpPr>
          <p:cNvPr id="2445" name="Google Shape;2445;p26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startAt="3"/>
            </a:pPr>
            <a:r>
              <a:rPr lang="en-GB" sz="2100" dirty="0">
                <a:latin typeface="Century Gothic"/>
                <a:ea typeface="Century Gothic"/>
                <a:cs typeface="Century Gothic"/>
                <a:sym typeface="Century Gothic"/>
              </a:rPr>
              <a:t>A piece of cork has a mass of 24g and a density of 6g/cm</a:t>
            </a:r>
            <a:r>
              <a:rPr lang="en-GB" sz="2100" baseline="30000" dirty="0">
                <a:latin typeface="Century Gothic"/>
                <a:ea typeface="Century Gothic"/>
                <a:cs typeface="Century Gothic"/>
                <a:sym typeface="Century Gothic"/>
              </a:rPr>
              <a:t>3</a:t>
            </a:r>
            <a:r>
              <a:rPr lang="en-GB" sz="2100" dirty="0">
                <a:latin typeface="Century Gothic"/>
                <a:ea typeface="Century Gothic"/>
                <a:cs typeface="Century Gothic"/>
                <a:sym typeface="Century Gothic"/>
              </a:rPr>
              <a:t>. What is the volume of the piece of cork?</a:t>
            </a:r>
            <a:endParaRPr sz="21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 = m ÷ 𝞺</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 = 24 ÷ 6</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 = 4 cm</a:t>
            </a:r>
            <a:r>
              <a:rPr lang="en-GB" b="1" baseline="30000" dirty="0">
                <a:solidFill>
                  <a:srgbClr val="FF0000"/>
                </a:solidFill>
                <a:latin typeface="Century Gothic"/>
                <a:ea typeface="Century Gothic"/>
                <a:cs typeface="Century Gothic"/>
                <a:sym typeface="Century Gothic"/>
              </a:rPr>
              <a:t>3</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endParaRPr b="1" dirty="0">
              <a:solidFill>
                <a:srgbClr val="FF0000"/>
              </a:solidFill>
              <a:latin typeface="Century Gothic"/>
              <a:ea typeface="Century Gothic"/>
              <a:cs typeface="Century Gothic"/>
              <a:sym typeface="Century Gothic"/>
            </a:endParaRPr>
          </a:p>
          <a:p>
            <a:pPr marL="447675" lvl="0" indent="-352425" algn="l" rtl="0">
              <a:spcBef>
                <a:spcPts val="0"/>
              </a:spcBef>
              <a:spcAft>
                <a:spcPts val="0"/>
              </a:spcAft>
              <a:buSzPts val="2100"/>
              <a:buFont typeface="+mj-lt"/>
              <a:buAutoNum type="arabicPeriod" startAt="4"/>
            </a:pPr>
            <a:r>
              <a:rPr lang="en-GB" sz="2100" dirty="0">
                <a:latin typeface="Century Gothic"/>
                <a:ea typeface="Century Gothic"/>
                <a:cs typeface="Century Gothic"/>
                <a:sym typeface="Century Gothic"/>
              </a:rPr>
              <a:t>A box has a volume of 55 cm</a:t>
            </a:r>
            <a:r>
              <a:rPr lang="en-GB" sz="2100" baseline="30000" dirty="0">
                <a:latin typeface="Century Gothic"/>
                <a:ea typeface="Century Gothic"/>
                <a:cs typeface="Century Gothic"/>
                <a:sym typeface="Century Gothic"/>
              </a:rPr>
              <a:t>3</a:t>
            </a:r>
            <a:r>
              <a:rPr lang="en-GB" sz="2100" dirty="0">
                <a:latin typeface="Century Gothic"/>
                <a:ea typeface="Century Gothic"/>
                <a:cs typeface="Century Gothic"/>
                <a:sym typeface="Century Gothic"/>
              </a:rPr>
              <a:t> and a density of 5g/cm</a:t>
            </a:r>
            <a:r>
              <a:rPr lang="en-GB" sz="2100" baseline="30000" dirty="0">
                <a:latin typeface="Century Gothic"/>
                <a:ea typeface="Century Gothic"/>
                <a:cs typeface="Century Gothic"/>
                <a:sym typeface="Century Gothic"/>
              </a:rPr>
              <a:t>3</a:t>
            </a:r>
            <a:r>
              <a:rPr lang="en-GB" sz="2100" dirty="0">
                <a:latin typeface="Century Gothic"/>
                <a:ea typeface="Century Gothic"/>
                <a:cs typeface="Century Gothic"/>
                <a:sym typeface="Century Gothic"/>
              </a:rPr>
              <a:t>. What is the mass of the box? </a:t>
            </a:r>
            <a:endParaRPr sz="21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m = 𝞺 x V</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m = 55 x 5</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m = 275 g</a:t>
            </a:r>
            <a:endParaRPr sz="2100" dirty="0">
              <a:latin typeface="Century Gothic"/>
              <a:ea typeface="Century Gothic"/>
              <a:cs typeface="Century Gothic"/>
              <a:sym typeface="Century Gothic"/>
            </a:endParaRPr>
          </a:p>
          <a:p>
            <a:pPr marL="457200" lvl="0" indent="0" algn="l" rtl="0">
              <a:spcBef>
                <a:spcPts val="0"/>
              </a:spcBef>
              <a:spcAft>
                <a:spcPts val="0"/>
              </a:spcAft>
              <a:buNone/>
            </a:pPr>
            <a:r>
              <a:rPr lang="en-GB" sz="2100" dirty="0">
                <a:latin typeface="Century Gothic"/>
                <a:ea typeface="Century Gothic"/>
                <a:cs typeface="Century Gothic"/>
                <a:sym typeface="Century Gothic"/>
              </a:rPr>
              <a:t>     </a:t>
            </a:r>
            <a:endParaRPr sz="2100" dirty="0">
              <a:latin typeface="Century Gothic"/>
              <a:ea typeface="Century Gothic"/>
              <a:cs typeface="Century Gothic"/>
              <a:sym typeface="Century Gothic"/>
            </a:endParaRPr>
          </a:p>
          <a:p>
            <a:pPr marL="0" lvl="0" indent="0" algn="l" rtl="0">
              <a:spcBef>
                <a:spcPts val="0"/>
              </a:spcBef>
              <a:spcAft>
                <a:spcPts val="0"/>
              </a:spcAft>
              <a:buNone/>
            </a:pPr>
            <a:r>
              <a:rPr lang="en-GB" sz="2100" dirty="0">
                <a:latin typeface="Century Gothic"/>
                <a:ea typeface="Century Gothic"/>
                <a:cs typeface="Century Gothic"/>
                <a:sym typeface="Century Gothic"/>
              </a:rPr>
              <a:t>                                                                                                                                                                                                          </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5"/>
                                        </p:tgtEl>
                                        <p:attrNameLst>
                                          <p:attrName>style.visibility</p:attrName>
                                        </p:attrNameLst>
                                      </p:cBhvr>
                                      <p:to>
                                        <p:strVal val="visible"/>
                                      </p:to>
                                    </p:set>
                                    <p:animEffect transition="in" filter="fade">
                                      <p:cBhvr>
                                        <p:cTn id="7" dur="1000"/>
                                        <p:tgtEl>
                                          <p:spTgt spid="2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449"/>
        <p:cNvGrpSpPr/>
        <p:nvPr/>
      </p:nvGrpSpPr>
      <p:grpSpPr>
        <a:xfrm>
          <a:off x="0" y="0"/>
          <a:ext cx="0" cy="0"/>
          <a:chOff x="0" y="0"/>
          <a:chExt cx="0" cy="0"/>
        </a:xfrm>
      </p:grpSpPr>
      <p:sp>
        <p:nvSpPr>
          <p:cNvPr id="2450" name="Google Shape;2450;p26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(pg 75)</a:t>
            </a:r>
            <a:endParaRPr sz="3100">
              <a:latin typeface="Century Gothic"/>
              <a:ea typeface="Century Gothic"/>
              <a:cs typeface="Century Gothic"/>
              <a:sym typeface="Century Gothic"/>
            </a:endParaRPr>
          </a:p>
        </p:txBody>
      </p:sp>
      <p:sp>
        <p:nvSpPr>
          <p:cNvPr id="2451" name="Google Shape;2451;p26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An ice block measuring 5cm by 5 cm by 5cm has a density of 5g/cm</a:t>
            </a:r>
            <a:r>
              <a:rPr lang="en-GB" sz="2100" baseline="30000" dirty="0">
                <a:latin typeface="Century Gothic"/>
                <a:ea typeface="Century Gothic"/>
                <a:cs typeface="Century Gothic"/>
                <a:sym typeface="Century Gothic"/>
              </a:rPr>
              <a:t>3</a:t>
            </a:r>
            <a:r>
              <a:rPr lang="en-GB" sz="2100" dirty="0">
                <a:latin typeface="Century Gothic"/>
                <a:ea typeface="Century Gothic"/>
                <a:cs typeface="Century Gothic"/>
                <a:sym typeface="Century Gothic"/>
              </a:rPr>
              <a:t>. What is the mass of the ice block? </a:t>
            </a:r>
            <a:endParaRPr sz="21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Volume of block = 5 x 5 x 5 = 125 cm</a:t>
            </a:r>
            <a:r>
              <a:rPr lang="en-GB" b="1" baseline="30000" dirty="0">
                <a:solidFill>
                  <a:srgbClr val="FF0000"/>
                </a:solidFill>
                <a:latin typeface="Century Gothic"/>
                <a:ea typeface="Century Gothic"/>
                <a:cs typeface="Century Gothic"/>
                <a:sym typeface="Century Gothic"/>
              </a:rPr>
              <a:t>3</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m = 𝞺 x V</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m = 5 x 125</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m = 625 g</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endParaRPr b="1" dirty="0">
              <a:solidFill>
                <a:srgbClr val="FF0000"/>
              </a:solidFill>
              <a:latin typeface="Century Gothic"/>
              <a:ea typeface="Century Gothic"/>
              <a:cs typeface="Century Gothic"/>
              <a:sym typeface="Century Gothic"/>
            </a:endParaRPr>
          </a:p>
          <a:p>
            <a:pPr marL="552450" lvl="0" indent="-457200" algn="l" rtl="0">
              <a:spcBef>
                <a:spcPts val="0"/>
              </a:spcBef>
              <a:spcAft>
                <a:spcPts val="0"/>
              </a:spcAft>
              <a:buSzPts val="2100"/>
              <a:buFont typeface="+mj-lt"/>
              <a:buAutoNum type="arabicPeriod" startAt="6"/>
            </a:pPr>
            <a:r>
              <a:rPr lang="en-GB" sz="2100" dirty="0">
                <a:latin typeface="Century Gothic"/>
                <a:ea typeface="Century Gothic"/>
                <a:cs typeface="Century Gothic"/>
                <a:sym typeface="Century Gothic"/>
              </a:rPr>
              <a:t>A wooden cylinder has a density of 4 g/cm</a:t>
            </a:r>
            <a:r>
              <a:rPr lang="en-GB" sz="2100" baseline="30000" dirty="0">
                <a:latin typeface="Century Gothic"/>
                <a:ea typeface="Century Gothic"/>
                <a:cs typeface="Century Gothic"/>
                <a:sym typeface="Century Gothic"/>
              </a:rPr>
              <a:t>3</a:t>
            </a:r>
            <a:r>
              <a:rPr lang="en-GB" sz="2100" dirty="0">
                <a:latin typeface="Century Gothic"/>
                <a:ea typeface="Century Gothic"/>
                <a:cs typeface="Century Gothic"/>
                <a:sym typeface="Century Gothic"/>
              </a:rPr>
              <a:t> and a mass of 0.048kg. What is the volume of the wooden cylinder?</a:t>
            </a:r>
            <a:endParaRPr sz="21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Conversion: 0.048 kg = 48g</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 = m ÷ 𝞺</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 = 48 ÷ 4</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V = 12 cm</a:t>
            </a:r>
            <a:r>
              <a:rPr lang="en-GB" b="1" baseline="30000" dirty="0">
                <a:solidFill>
                  <a:srgbClr val="FF0000"/>
                </a:solidFill>
                <a:latin typeface="Century Gothic"/>
                <a:ea typeface="Century Gothic"/>
                <a:cs typeface="Century Gothic"/>
                <a:sym typeface="Century Gothic"/>
              </a:rPr>
              <a:t>3</a:t>
            </a:r>
            <a:r>
              <a:rPr lang="en-GB" sz="2100" dirty="0">
                <a:latin typeface="Century Gothic"/>
                <a:ea typeface="Century Gothic"/>
                <a:cs typeface="Century Gothic"/>
                <a:sym typeface="Century Gothic"/>
              </a:rPr>
              <a:t>                                                                                                                                                                                                           </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1"/>
                                        </p:tgtEl>
                                        <p:attrNameLst>
                                          <p:attrName>style.visibility</p:attrName>
                                        </p:attrNameLst>
                                      </p:cBhvr>
                                      <p:to>
                                        <p:strVal val="visible"/>
                                      </p:to>
                                    </p:set>
                                    <p:animEffect transition="in" filter="fade">
                                      <p:cBhvr>
                                        <p:cTn id="7" dur="1000"/>
                                        <p:tgtEl>
                                          <p:spTgt spid="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26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(RP) (pg 76)</a:t>
            </a:r>
            <a:endParaRPr sz="3100">
              <a:latin typeface="Century Gothic"/>
              <a:ea typeface="Century Gothic"/>
              <a:cs typeface="Century Gothic"/>
              <a:sym typeface="Century Gothic"/>
            </a:endParaRPr>
          </a:p>
        </p:txBody>
      </p:sp>
      <p:sp>
        <p:nvSpPr>
          <p:cNvPr id="2457" name="Google Shape;2457;p26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are regular objects?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density?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calculate density?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unit of mass?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unit of volume?</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What is the unit of density?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do we “tare” or “zero” the scales before finding the mass?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do we find the volume of a regular object?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can we find the volume of an irregular object? </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Why do slowly drop the object into the water? Why do we “zero” the scale after putting the measuring cylinder on? </a:t>
            </a:r>
            <a:endParaRPr>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 </a:t>
            </a:r>
            <a:endParaRPr>
              <a:latin typeface="Century Gothic"/>
              <a:ea typeface="Century Gothic"/>
              <a:cs typeface="Century Gothic"/>
              <a:sym typeface="Century Gothic"/>
            </a:endParaRPr>
          </a:p>
        </p:txBody>
      </p:sp>
      <p:pic>
        <p:nvPicPr>
          <p:cNvPr id="2458" name="Google Shape;2458;p266" descr="Mr Rees shows you how to calculate the density of regular and irregular objects using a Eureka can and Vernier caliper, as well as calculating the concentration of a solution." title="Density - GCSE Science Required Practical">
            <a:hlinkClick r:id="rId3"/>
          </p:cNvPr>
          <p:cNvPicPr preferRelativeResize="0"/>
          <p:nvPr/>
        </p:nvPicPr>
        <p:blipFill>
          <a:blip r:embed="rId4">
            <a:alphaModFix/>
          </a:blip>
          <a:stretch>
            <a:fillRect/>
          </a:stretch>
        </p:blipFill>
        <p:spPr>
          <a:xfrm>
            <a:off x="7360125" y="10125"/>
            <a:ext cx="1783876" cy="1337900"/>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2463" name="Google Shape;2463;p26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(RP) (pg 76)</a:t>
            </a:r>
            <a:endParaRPr sz="3100">
              <a:latin typeface="Century Gothic"/>
              <a:ea typeface="Century Gothic"/>
              <a:cs typeface="Century Gothic"/>
              <a:sym typeface="Century Gothic"/>
            </a:endParaRPr>
          </a:p>
        </p:txBody>
      </p:sp>
      <p:sp>
        <p:nvSpPr>
          <p:cNvPr id="2464" name="Google Shape;2464;p26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are regular objects? </a:t>
            </a:r>
            <a:br>
              <a:rPr lang="en-GB" sz="22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Objects where you can measure the dimensions to calculate the volume (</a:t>
            </a:r>
            <a:r>
              <a:rPr lang="en-GB" sz="2800" b="1" dirty="0" err="1">
                <a:solidFill>
                  <a:srgbClr val="FF0000"/>
                </a:solidFill>
                <a:latin typeface="Century Gothic"/>
                <a:ea typeface="Century Gothic"/>
                <a:cs typeface="Century Gothic"/>
                <a:sym typeface="Century Gothic"/>
              </a:rPr>
              <a:t>eg</a:t>
            </a:r>
            <a:r>
              <a:rPr lang="en-GB" sz="2800" b="1" dirty="0">
                <a:solidFill>
                  <a:srgbClr val="FF0000"/>
                </a:solidFill>
                <a:latin typeface="Century Gothic"/>
                <a:ea typeface="Century Gothic"/>
                <a:cs typeface="Century Gothic"/>
                <a:sym typeface="Century Gothic"/>
              </a:rPr>
              <a:t> a cuboid)</a:t>
            </a:r>
            <a:endParaRPr sz="2800" b="1" dirty="0">
              <a:solidFill>
                <a:srgbClr val="FF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is density? </a:t>
            </a:r>
            <a:br>
              <a:rPr lang="en-GB" sz="22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amount of mass in a certain volume</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How do we calculate density?</a:t>
            </a:r>
            <a:br>
              <a:rPr lang="en-GB" sz="22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density = mass ÷ volume </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is the unit of mass? </a:t>
            </a:r>
            <a:br>
              <a:rPr lang="en-GB" sz="22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g or kg</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is the unit of volume?</a:t>
            </a:r>
            <a:br>
              <a:rPr lang="en-GB" sz="22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cm</a:t>
            </a:r>
            <a:r>
              <a:rPr lang="en-GB" sz="2800" b="1" baseline="30000" dirty="0">
                <a:solidFill>
                  <a:srgbClr val="FF0000"/>
                </a:solidFill>
                <a:latin typeface="Century Gothic"/>
                <a:ea typeface="Century Gothic"/>
                <a:cs typeface="Century Gothic"/>
                <a:sym typeface="Century Gothic"/>
              </a:rPr>
              <a:t>3 </a:t>
            </a:r>
            <a:r>
              <a:rPr lang="en-GB" sz="2800" b="1" dirty="0">
                <a:solidFill>
                  <a:srgbClr val="FF0000"/>
                </a:solidFill>
                <a:latin typeface="Century Gothic"/>
                <a:ea typeface="Century Gothic"/>
                <a:cs typeface="Century Gothic"/>
                <a:sym typeface="Century Gothic"/>
              </a:rPr>
              <a:t>or m</a:t>
            </a:r>
            <a:r>
              <a:rPr lang="en-GB" sz="2800" b="1" baseline="30000" dirty="0">
                <a:solidFill>
                  <a:srgbClr val="FF0000"/>
                </a:solidFill>
                <a:latin typeface="Century Gothic"/>
                <a:ea typeface="Century Gothic"/>
                <a:cs typeface="Century Gothic"/>
                <a:sym typeface="Century Gothic"/>
              </a:rPr>
              <a:t>3</a:t>
            </a:r>
            <a:endParaRPr sz="2200" baseline="300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is the unit of density? </a:t>
            </a:r>
            <a:endParaRPr sz="2200"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g/cm</a:t>
            </a:r>
            <a:r>
              <a:rPr lang="en-GB" sz="2800" b="1" baseline="30000" dirty="0">
                <a:solidFill>
                  <a:srgbClr val="FF0000"/>
                </a:solidFill>
                <a:latin typeface="Century Gothic"/>
                <a:ea typeface="Century Gothic"/>
                <a:cs typeface="Century Gothic"/>
                <a:sym typeface="Century Gothic"/>
              </a:rPr>
              <a:t>3</a:t>
            </a:r>
            <a:r>
              <a:rPr lang="en-GB" sz="2800" b="1" dirty="0">
                <a:solidFill>
                  <a:srgbClr val="FF0000"/>
                </a:solidFill>
                <a:latin typeface="Century Gothic"/>
                <a:ea typeface="Century Gothic"/>
                <a:cs typeface="Century Gothic"/>
                <a:sym typeface="Century Gothic"/>
              </a:rPr>
              <a:t> or kg/m</a:t>
            </a:r>
            <a:r>
              <a:rPr lang="en-GB" sz="2800" b="1" baseline="30000" dirty="0">
                <a:solidFill>
                  <a:srgbClr val="FF0000"/>
                </a:solidFill>
                <a:latin typeface="Century Gothic"/>
                <a:ea typeface="Century Gothic"/>
                <a:cs typeface="Century Gothic"/>
                <a:sym typeface="Century Gothic"/>
              </a:rPr>
              <a:t>3</a:t>
            </a:r>
            <a:endParaRPr sz="2200" baseline="300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200" dirty="0">
                <a:latin typeface="Century Gothic"/>
                <a:ea typeface="Century Gothic"/>
                <a:cs typeface="Century Gothic"/>
                <a:sym typeface="Century Gothic"/>
              </a:rPr>
              <a:t> </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64">
                                            <p:txEl>
                                              <p:pRg st="0" end="0"/>
                                            </p:txEl>
                                          </p:spTgt>
                                        </p:tgtEl>
                                        <p:attrNameLst>
                                          <p:attrName>style.visibility</p:attrName>
                                        </p:attrNameLst>
                                      </p:cBhvr>
                                      <p:to>
                                        <p:strVal val="visible"/>
                                      </p:to>
                                    </p:set>
                                    <p:animEffect transition="in" filter="fade">
                                      <p:cBhvr>
                                        <p:cTn id="7" dur="1000"/>
                                        <p:tgtEl>
                                          <p:spTgt spid="24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64">
                                            <p:txEl>
                                              <p:pRg st="1" end="1"/>
                                            </p:txEl>
                                          </p:spTgt>
                                        </p:tgtEl>
                                        <p:attrNameLst>
                                          <p:attrName>style.visibility</p:attrName>
                                        </p:attrNameLst>
                                      </p:cBhvr>
                                      <p:to>
                                        <p:strVal val="visible"/>
                                      </p:to>
                                    </p:set>
                                    <p:animEffect transition="in" filter="fade">
                                      <p:cBhvr>
                                        <p:cTn id="12" dur="1000"/>
                                        <p:tgtEl>
                                          <p:spTgt spid="24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64">
                                            <p:txEl>
                                              <p:pRg st="2" end="2"/>
                                            </p:txEl>
                                          </p:spTgt>
                                        </p:tgtEl>
                                        <p:attrNameLst>
                                          <p:attrName>style.visibility</p:attrName>
                                        </p:attrNameLst>
                                      </p:cBhvr>
                                      <p:to>
                                        <p:strVal val="visible"/>
                                      </p:to>
                                    </p:set>
                                    <p:animEffect transition="in" filter="fade">
                                      <p:cBhvr>
                                        <p:cTn id="17" dur="1000"/>
                                        <p:tgtEl>
                                          <p:spTgt spid="24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64">
                                            <p:txEl>
                                              <p:pRg st="3" end="3"/>
                                            </p:txEl>
                                          </p:spTgt>
                                        </p:tgtEl>
                                        <p:attrNameLst>
                                          <p:attrName>style.visibility</p:attrName>
                                        </p:attrNameLst>
                                      </p:cBhvr>
                                      <p:to>
                                        <p:strVal val="visible"/>
                                      </p:to>
                                    </p:set>
                                    <p:animEffect transition="in" filter="fade">
                                      <p:cBhvr>
                                        <p:cTn id="22" dur="1000"/>
                                        <p:tgtEl>
                                          <p:spTgt spid="24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64">
                                            <p:txEl>
                                              <p:pRg st="4" end="4"/>
                                            </p:txEl>
                                          </p:spTgt>
                                        </p:tgtEl>
                                        <p:attrNameLst>
                                          <p:attrName>style.visibility</p:attrName>
                                        </p:attrNameLst>
                                      </p:cBhvr>
                                      <p:to>
                                        <p:strVal val="visible"/>
                                      </p:to>
                                    </p:set>
                                    <p:animEffect transition="in" filter="fade">
                                      <p:cBhvr>
                                        <p:cTn id="27" dur="1000"/>
                                        <p:tgtEl>
                                          <p:spTgt spid="246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64">
                                            <p:txEl>
                                              <p:pRg st="5" end="5"/>
                                            </p:txEl>
                                          </p:spTgt>
                                        </p:tgtEl>
                                        <p:attrNameLst>
                                          <p:attrName>style.visibility</p:attrName>
                                        </p:attrNameLst>
                                      </p:cBhvr>
                                      <p:to>
                                        <p:strVal val="visible"/>
                                      </p:to>
                                    </p:set>
                                    <p:animEffect transition="in" filter="fade">
                                      <p:cBhvr>
                                        <p:cTn id="32" dur="1000"/>
                                        <p:tgtEl>
                                          <p:spTgt spid="246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64">
                                            <p:txEl>
                                              <p:pRg st="6" end="6"/>
                                            </p:txEl>
                                          </p:spTgt>
                                        </p:tgtEl>
                                        <p:attrNameLst>
                                          <p:attrName>style.visibility</p:attrName>
                                        </p:attrNameLst>
                                      </p:cBhvr>
                                      <p:to>
                                        <p:strVal val="visible"/>
                                      </p:to>
                                    </p:set>
                                    <p:animEffect transition="in" filter="fade">
                                      <p:cBhvr>
                                        <p:cTn id="37" dur="1000"/>
                                        <p:tgtEl>
                                          <p:spTgt spid="246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64">
                                            <p:txEl>
                                              <p:pRg st="7" end="7"/>
                                            </p:txEl>
                                          </p:spTgt>
                                        </p:tgtEl>
                                        <p:attrNameLst>
                                          <p:attrName>style.visibility</p:attrName>
                                        </p:attrNameLst>
                                      </p:cBhvr>
                                      <p:to>
                                        <p:strVal val="visible"/>
                                      </p:to>
                                    </p:set>
                                    <p:animEffect transition="in" filter="fade">
                                      <p:cBhvr>
                                        <p:cTn id="42" dur="1000"/>
                                        <p:tgtEl>
                                          <p:spTgt spid="246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2468"/>
        <p:cNvGrpSpPr/>
        <p:nvPr/>
      </p:nvGrpSpPr>
      <p:grpSpPr>
        <a:xfrm>
          <a:off x="0" y="0"/>
          <a:ext cx="0" cy="0"/>
          <a:chOff x="0" y="0"/>
          <a:chExt cx="0" cy="0"/>
        </a:xfrm>
      </p:grpSpPr>
      <p:sp>
        <p:nvSpPr>
          <p:cNvPr id="2469" name="Google Shape;2469;p26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Density (RP) (pg 76)</a:t>
            </a:r>
            <a:endParaRPr sz="3100">
              <a:latin typeface="Century Gothic"/>
              <a:ea typeface="Century Gothic"/>
              <a:cs typeface="Century Gothic"/>
              <a:sym typeface="Century Gothic"/>
            </a:endParaRPr>
          </a:p>
        </p:txBody>
      </p:sp>
      <p:sp>
        <p:nvSpPr>
          <p:cNvPr id="2470" name="Google Shape;2470;p268"/>
          <p:cNvSpPr txBox="1">
            <a:spLocks noGrp="1"/>
          </p:cNvSpPr>
          <p:nvPr>
            <p:ph type="body" idx="1"/>
          </p:nvPr>
        </p:nvSpPr>
        <p:spPr>
          <a:xfrm>
            <a:off x="159750" y="811575"/>
            <a:ext cx="89841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Why do we “tare” or “zero” the scales before finding the mass? </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So to get an accurate mass reading</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How do we find the volume of an object? </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length x width x height</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How can we find the volume of an irregular object? </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Use a eureka can (also called a displacement can) and fill with water up to the spout. Put the object in. The amount of water displaced tells us the volume of the object</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Why do slowly drop the object into the water? </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To prevent splashes so not to displace any extra water</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Why do we “zero” the scale after putting the measuring cylinder on? </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To only find the mass of the water not the measuring cylinder</a:t>
            </a:r>
            <a:endParaRPr b="1" dirty="0">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000" dirty="0">
                <a:latin typeface="Century Gothic"/>
                <a:ea typeface="Century Gothic"/>
                <a:cs typeface="Century Gothic"/>
                <a:sym typeface="Century Gothic"/>
              </a:rPr>
              <a:t> </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0">
                                            <p:txEl>
                                              <p:pRg st="0" end="0"/>
                                            </p:txEl>
                                          </p:spTgt>
                                        </p:tgtEl>
                                        <p:attrNameLst>
                                          <p:attrName>style.visibility</p:attrName>
                                        </p:attrNameLst>
                                      </p:cBhvr>
                                      <p:to>
                                        <p:strVal val="visible"/>
                                      </p:to>
                                    </p:set>
                                    <p:animEffect transition="in" filter="fade">
                                      <p:cBhvr>
                                        <p:cTn id="7" dur="1000"/>
                                        <p:tgtEl>
                                          <p:spTgt spid="24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0">
                                            <p:txEl>
                                              <p:pRg st="1" end="1"/>
                                            </p:txEl>
                                          </p:spTgt>
                                        </p:tgtEl>
                                        <p:attrNameLst>
                                          <p:attrName>style.visibility</p:attrName>
                                        </p:attrNameLst>
                                      </p:cBhvr>
                                      <p:to>
                                        <p:strVal val="visible"/>
                                      </p:to>
                                    </p:set>
                                    <p:animEffect transition="in" filter="fade">
                                      <p:cBhvr>
                                        <p:cTn id="12" dur="1000"/>
                                        <p:tgtEl>
                                          <p:spTgt spid="247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0">
                                            <p:txEl>
                                              <p:pRg st="2" end="2"/>
                                            </p:txEl>
                                          </p:spTgt>
                                        </p:tgtEl>
                                        <p:attrNameLst>
                                          <p:attrName>style.visibility</p:attrName>
                                        </p:attrNameLst>
                                      </p:cBhvr>
                                      <p:to>
                                        <p:strVal val="visible"/>
                                      </p:to>
                                    </p:set>
                                    <p:animEffect transition="in" filter="fade">
                                      <p:cBhvr>
                                        <p:cTn id="17" dur="1000"/>
                                        <p:tgtEl>
                                          <p:spTgt spid="247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70">
                                            <p:txEl>
                                              <p:pRg st="3" end="3"/>
                                            </p:txEl>
                                          </p:spTgt>
                                        </p:tgtEl>
                                        <p:attrNameLst>
                                          <p:attrName>style.visibility</p:attrName>
                                        </p:attrNameLst>
                                      </p:cBhvr>
                                      <p:to>
                                        <p:strVal val="visible"/>
                                      </p:to>
                                    </p:set>
                                    <p:animEffect transition="in" filter="fade">
                                      <p:cBhvr>
                                        <p:cTn id="22" dur="1000"/>
                                        <p:tgtEl>
                                          <p:spTgt spid="247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70">
                                            <p:txEl>
                                              <p:pRg st="4" end="4"/>
                                            </p:txEl>
                                          </p:spTgt>
                                        </p:tgtEl>
                                        <p:attrNameLst>
                                          <p:attrName>style.visibility</p:attrName>
                                        </p:attrNameLst>
                                      </p:cBhvr>
                                      <p:to>
                                        <p:strVal val="visible"/>
                                      </p:to>
                                    </p:set>
                                    <p:animEffect transition="in" filter="fade">
                                      <p:cBhvr>
                                        <p:cTn id="27" dur="1000"/>
                                        <p:tgtEl>
                                          <p:spTgt spid="247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70">
                                            <p:txEl>
                                              <p:pRg st="5" end="5"/>
                                            </p:txEl>
                                          </p:spTgt>
                                        </p:tgtEl>
                                        <p:attrNameLst>
                                          <p:attrName>style.visibility</p:attrName>
                                        </p:attrNameLst>
                                      </p:cBhvr>
                                      <p:to>
                                        <p:strVal val="visible"/>
                                      </p:to>
                                    </p:set>
                                    <p:animEffect transition="in" filter="fade">
                                      <p:cBhvr>
                                        <p:cTn id="32" dur="1000"/>
                                        <p:tgtEl>
                                          <p:spTgt spid="247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70">
                                            <p:txEl>
                                              <p:pRg st="6" end="6"/>
                                            </p:txEl>
                                          </p:spTgt>
                                        </p:tgtEl>
                                        <p:attrNameLst>
                                          <p:attrName>style.visibility</p:attrName>
                                        </p:attrNameLst>
                                      </p:cBhvr>
                                      <p:to>
                                        <p:strVal val="visible"/>
                                      </p:to>
                                    </p:set>
                                    <p:animEffect transition="in" filter="fade">
                                      <p:cBhvr>
                                        <p:cTn id="37" dur="1000"/>
                                        <p:tgtEl>
                                          <p:spTgt spid="247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2474"/>
        <p:cNvGrpSpPr/>
        <p:nvPr/>
      </p:nvGrpSpPr>
      <p:grpSpPr>
        <a:xfrm>
          <a:off x="0" y="0"/>
          <a:ext cx="0" cy="0"/>
          <a:chOff x="0" y="0"/>
          <a:chExt cx="0" cy="0"/>
        </a:xfrm>
      </p:grpSpPr>
      <p:sp>
        <p:nvSpPr>
          <p:cNvPr id="2475" name="Google Shape;2475;p26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P3: Particle Model and Density</a:t>
            </a:r>
            <a:endParaRPr sz="2500"/>
          </a:p>
        </p:txBody>
      </p:sp>
      <p:sp>
        <p:nvSpPr>
          <p:cNvPr id="2476" name="Google Shape;2476;p26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46-53 of the exam question booklet</a:t>
            </a:r>
            <a:endParaRPr>
              <a:latin typeface="Century Gothic"/>
              <a:ea typeface="Century Gothic"/>
              <a:cs typeface="Century Gothic"/>
              <a:sym typeface="Century Gothic"/>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27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Internal Energy (pg 77)</a:t>
            </a:r>
            <a:endParaRPr sz="2700"/>
          </a:p>
        </p:txBody>
      </p:sp>
      <p:sp>
        <p:nvSpPr>
          <p:cNvPr id="2482" name="Google Shape;2482;p270"/>
          <p:cNvSpPr txBox="1">
            <a:spLocks noGrp="1"/>
          </p:cNvSpPr>
          <p:nvPr>
            <p:ph type="body" idx="1"/>
          </p:nvPr>
        </p:nvSpPr>
        <p:spPr>
          <a:xfrm>
            <a:off x="83550" y="743150"/>
            <a:ext cx="8824500" cy="59625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How is energy stored in a system?</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Name the 2 stores where energy is found in particles.</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is the definition of internal energy?</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Why does heating an object increase its internal energy?</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2 things can happen when you increase the internal energy of an object?</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The size of the change in temperature depends on 3 things. What are they?</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Which equation do we use to find the change in temperature?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When does a change of state happen?</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Why do we say a change of state is a physical change?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Why is the mass of a substance the same before and after a change of state?</a:t>
            </a:r>
            <a:endParaRPr sz="2400">
              <a:latin typeface="Century Gothic"/>
              <a:ea typeface="Century Gothic"/>
              <a:cs typeface="Century Gothic"/>
              <a:sym typeface="Century Gothic"/>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2486"/>
        <p:cNvGrpSpPr/>
        <p:nvPr/>
      </p:nvGrpSpPr>
      <p:grpSpPr>
        <a:xfrm>
          <a:off x="0" y="0"/>
          <a:ext cx="0" cy="0"/>
          <a:chOff x="0" y="0"/>
          <a:chExt cx="0" cy="0"/>
        </a:xfrm>
      </p:grpSpPr>
      <p:sp>
        <p:nvSpPr>
          <p:cNvPr id="2487" name="Google Shape;2487;p27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Internal Energy (pg 77)</a:t>
            </a:r>
            <a:endParaRPr sz="3300">
              <a:latin typeface="Century Gothic"/>
              <a:ea typeface="Century Gothic"/>
              <a:cs typeface="Century Gothic"/>
              <a:sym typeface="Century Gothic"/>
            </a:endParaRPr>
          </a:p>
        </p:txBody>
      </p:sp>
      <p:sp>
        <p:nvSpPr>
          <p:cNvPr id="2488" name="Google Shape;2488;p271"/>
          <p:cNvSpPr txBox="1">
            <a:spLocks noGrp="1"/>
          </p:cNvSpPr>
          <p:nvPr>
            <p:ph type="body" idx="1"/>
          </p:nvPr>
        </p:nvSpPr>
        <p:spPr>
          <a:xfrm>
            <a:off x="83550" y="743150"/>
            <a:ext cx="8824500" cy="5962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How is energy stored in a system?</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Energy is stored in a system by its particles</a:t>
            </a:r>
            <a:endParaRPr sz="2400" b="1" dirty="0">
              <a:solidFill>
                <a:srgbClr val="FF0000"/>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Name the 2 stores where energy is found in particles.</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Kinetic energy stores and potential energy stores</a:t>
            </a:r>
            <a:endParaRPr sz="2400" b="1" dirty="0">
              <a:solidFill>
                <a:srgbClr val="FF0000"/>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definition of internal energy?</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Internal energy of a system is the total energy that all its particles have in their kinetic and potential energy stores.</a:t>
            </a:r>
            <a:endParaRPr sz="25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does heating an object increase its internal energy?</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Heating an object transfers energy to its particles. This increases the system’s internal energy.</a:t>
            </a:r>
            <a:endParaRPr sz="2400" b="1" dirty="0">
              <a:solidFill>
                <a:srgbClr val="FF0000"/>
              </a:solidFill>
              <a:latin typeface="Century Gothic"/>
              <a:ea typeface="Century Gothic"/>
              <a:cs typeface="Century Gothic"/>
              <a:sym typeface="Century Gothic"/>
            </a:endParaRPr>
          </a:p>
          <a:p>
            <a:pPr marL="457200" marR="0" lvl="0" indent="-355600" algn="l" rtl="0">
              <a:lnSpc>
                <a:spcPct val="100000"/>
              </a:lnSpc>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2 things can happen when you increase the internal energy of an object?</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Change in temperature or a change of state</a:t>
            </a:r>
            <a:endParaRPr sz="25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The size of the change in temperature depends on 3 things. What are they?</a:t>
            </a:r>
            <a:endParaRPr sz="2200"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sz="2400" b="1" dirty="0">
                <a:solidFill>
                  <a:srgbClr val="FF0000"/>
                </a:solidFill>
                <a:latin typeface="Century Gothic"/>
                <a:ea typeface="Century Gothic"/>
                <a:cs typeface="Century Gothic"/>
                <a:sym typeface="Century Gothic"/>
              </a:rPr>
              <a:t>Mass of the system, the specific heat capacity and how much energy is transferred to it.</a:t>
            </a:r>
            <a:endParaRPr sz="24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8">
                                            <p:txEl>
                                              <p:pRg st="0" end="0"/>
                                            </p:txEl>
                                          </p:spTgt>
                                        </p:tgtEl>
                                        <p:attrNameLst>
                                          <p:attrName>style.visibility</p:attrName>
                                        </p:attrNameLst>
                                      </p:cBhvr>
                                      <p:to>
                                        <p:strVal val="visible"/>
                                      </p:to>
                                    </p:set>
                                    <p:animEffect transition="in" filter="fade">
                                      <p:cBhvr>
                                        <p:cTn id="7" dur="1000"/>
                                        <p:tgtEl>
                                          <p:spTgt spid="24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8">
                                            <p:txEl>
                                              <p:pRg st="1" end="1"/>
                                            </p:txEl>
                                          </p:spTgt>
                                        </p:tgtEl>
                                        <p:attrNameLst>
                                          <p:attrName>style.visibility</p:attrName>
                                        </p:attrNameLst>
                                      </p:cBhvr>
                                      <p:to>
                                        <p:strVal val="visible"/>
                                      </p:to>
                                    </p:set>
                                    <p:animEffect transition="in" filter="fade">
                                      <p:cBhvr>
                                        <p:cTn id="12" dur="1000"/>
                                        <p:tgtEl>
                                          <p:spTgt spid="24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8">
                                            <p:txEl>
                                              <p:pRg st="2" end="2"/>
                                            </p:txEl>
                                          </p:spTgt>
                                        </p:tgtEl>
                                        <p:attrNameLst>
                                          <p:attrName>style.visibility</p:attrName>
                                        </p:attrNameLst>
                                      </p:cBhvr>
                                      <p:to>
                                        <p:strVal val="visible"/>
                                      </p:to>
                                    </p:set>
                                    <p:animEffect transition="in" filter="fade">
                                      <p:cBhvr>
                                        <p:cTn id="17" dur="1000"/>
                                        <p:tgtEl>
                                          <p:spTgt spid="24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8">
                                            <p:txEl>
                                              <p:pRg st="3" end="3"/>
                                            </p:txEl>
                                          </p:spTgt>
                                        </p:tgtEl>
                                        <p:attrNameLst>
                                          <p:attrName>style.visibility</p:attrName>
                                        </p:attrNameLst>
                                      </p:cBhvr>
                                      <p:to>
                                        <p:strVal val="visible"/>
                                      </p:to>
                                    </p:set>
                                    <p:animEffect transition="in" filter="fade">
                                      <p:cBhvr>
                                        <p:cTn id="22" dur="1000"/>
                                        <p:tgtEl>
                                          <p:spTgt spid="24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88">
                                            <p:txEl>
                                              <p:pRg st="4" end="4"/>
                                            </p:txEl>
                                          </p:spTgt>
                                        </p:tgtEl>
                                        <p:attrNameLst>
                                          <p:attrName>style.visibility</p:attrName>
                                        </p:attrNameLst>
                                      </p:cBhvr>
                                      <p:to>
                                        <p:strVal val="visible"/>
                                      </p:to>
                                    </p:set>
                                    <p:animEffect transition="in" filter="fade">
                                      <p:cBhvr>
                                        <p:cTn id="27" dur="1000"/>
                                        <p:tgtEl>
                                          <p:spTgt spid="24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88">
                                            <p:txEl>
                                              <p:pRg st="5" end="5"/>
                                            </p:txEl>
                                          </p:spTgt>
                                        </p:tgtEl>
                                        <p:attrNameLst>
                                          <p:attrName>style.visibility</p:attrName>
                                        </p:attrNameLst>
                                      </p:cBhvr>
                                      <p:to>
                                        <p:strVal val="visible"/>
                                      </p:to>
                                    </p:set>
                                    <p:animEffect transition="in" filter="fade">
                                      <p:cBhvr>
                                        <p:cTn id="32" dur="1000"/>
                                        <p:tgtEl>
                                          <p:spTgt spid="24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88">
                                            <p:txEl>
                                              <p:pRg st="6" end="6"/>
                                            </p:txEl>
                                          </p:spTgt>
                                        </p:tgtEl>
                                        <p:attrNameLst>
                                          <p:attrName>style.visibility</p:attrName>
                                        </p:attrNameLst>
                                      </p:cBhvr>
                                      <p:to>
                                        <p:strVal val="visible"/>
                                      </p:to>
                                    </p:set>
                                    <p:animEffect transition="in" filter="fade">
                                      <p:cBhvr>
                                        <p:cTn id="37" dur="1000"/>
                                        <p:tgtEl>
                                          <p:spTgt spid="24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2492"/>
        <p:cNvGrpSpPr/>
        <p:nvPr/>
      </p:nvGrpSpPr>
      <p:grpSpPr>
        <a:xfrm>
          <a:off x="0" y="0"/>
          <a:ext cx="0" cy="0"/>
          <a:chOff x="0" y="0"/>
          <a:chExt cx="0" cy="0"/>
        </a:xfrm>
      </p:grpSpPr>
      <p:sp>
        <p:nvSpPr>
          <p:cNvPr id="2493" name="Google Shape;2493;p27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Internal Energy (pg 77)</a:t>
            </a:r>
            <a:endParaRPr sz="3300">
              <a:latin typeface="Century Gothic"/>
              <a:ea typeface="Century Gothic"/>
              <a:cs typeface="Century Gothic"/>
              <a:sym typeface="Century Gothic"/>
            </a:endParaRPr>
          </a:p>
        </p:txBody>
      </p:sp>
      <p:sp>
        <p:nvSpPr>
          <p:cNvPr id="2494" name="Google Shape;2494;p272"/>
          <p:cNvSpPr txBox="1">
            <a:spLocks noGrp="1"/>
          </p:cNvSpPr>
          <p:nvPr>
            <p:ph type="body" idx="1"/>
          </p:nvPr>
        </p:nvSpPr>
        <p:spPr>
          <a:xfrm>
            <a:off x="159750" y="743150"/>
            <a:ext cx="8748300" cy="59625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startAt="7"/>
            </a:pPr>
            <a:r>
              <a:rPr lang="en-GB" sz="2000">
                <a:latin typeface="Century Gothic"/>
                <a:ea typeface="Century Gothic"/>
                <a:cs typeface="Century Gothic"/>
                <a:sym typeface="Century Gothic"/>
              </a:rPr>
              <a:t>Which equation do we use to find the change in temperature?</a:t>
            </a:r>
            <a:endParaRPr sz="2200">
              <a:latin typeface="Century Gothic"/>
              <a:ea typeface="Century Gothic"/>
              <a:cs typeface="Century Gothic"/>
              <a:sym typeface="Century Gothic"/>
            </a:endParaRPr>
          </a:p>
          <a:p>
            <a:pPr marL="457200" lvl="0" indent="0" algn="l" rtl="0">
              <a:spcBef>
                <a:spcPts val="0"/>
              </a:spcBef>
              <a:spcAft>
                <a:spcPts val="0"/>
              </a:spcAft>
              <a:buNone/>
            </a:pPr>
            <a:endParaRPr sz="2400">
              <a:latin typeface="Century Gothic"/>
              <a:ea typeface="Century Gothic"/>
              <a:cs typeface="Century Gothic"/>
              <a:sym typeface="Century Gothic"/>
            </a:endParaRPr>
          </a:p>
        </p:txBody>
      </p:sp>
      <p:sp>
        <p:nvSpPr>
          <p:cNvPr id="2495" name="Google Shape;2495;p272"/>
          <p:cNvSpPr txBox="1"/>
          <p:nvPr/>
        </p:nvSpPr>
        <p:spPr>
          <a:xfrm>
            <a:off x="159750" y="2375475"/>
            <a:ext cx="8824500" cy="43272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2"/>
              </a:buClr>
              <a:buSzPts val="2200"/>
              <a:buFont typeface="Century Gothic"/>
              <a:buAutoNum type="arabicPeriod" startAt="8"/>
            </a:pPr>
            <a:r>
              <a:rPr lang="en-GB" sz="2000" dirty="0">
                <a:solidFill>
                  <a:schemeClr val="dk2"/>
                </a:solidFill>
                <a:latin typeface="Century Gothic"/>
                <a:ea typeface="Century Gothic"/>
                <a:cs typeface="Century Gothic"/>
                <a:sym typeface="Century Gothic"/>
              </a:rPr>
              <a:t>When does a change of state happen?</a:t>
            </a:r>
            <a:br>
              <a:rPr lang="en-GB" sz="2000" dirty="0">
                <a:solidFill>
                  <a:schemeClr val="dk2"/>
                </a:solidFill>
                <a:latin typeface="Century Gothic"/>
                <a:ea typeface="Century Gothic"/>
                <a:cs typeface="Century Gothic"/>
                <a:sym typeface="Century Gothic"/>
              </a:rPr>
            </a:br>
            <a:r>
              <a:rPr lang="en-GB" sz="2600" b="1" dirty="0">
                <a:solidFill>
                  <a:srgbClr val="FF0000"/>
                </a:solidFill>
                <a:latin typeface="Century Gothic"/>
                <a:ea typeface="Century Gothic"/>
                <a:cs typeface="Century Gothic"/>
                <a:sym typeface="Century Gothic"/>
              </a:rPr>
              <a:t>Happens when the particles have enough energy in their kinetic energy store to break the bonds holding them together</a:t>
            </a:r>
            <a:endParaRPr sz="2600" b="1" dirty="0">
              <a:solidFill>
                <a:srgbClr val="FF0000"/>
              </a:solidFill>
              <a:latin typeface="Century Gothic"/>
              <a:ea typeface="Century Gothic"/>
              <a:cs typeface="Century Gothic"/>
              <a:sym typeface="Century Gothic"/>
            </a:endParaRPr>
          </a:p>
          <a:p>
            <a:pPr marL="457200" lvl="0" indent="-381000" algn="l" rtl="0">
              <a:spcBef>
                <a:spcPts val="0"/>
              </a:spcBef>
              <a:spcAft>
                <a:spcPts val="0"/>
              </a:spcAft>
              <a:buClr>
                <a:schemeClr val="dk2"/>
              </a:buClr>
              <a:buSzPts val="2400"/>
              <a:buFont typeface="Century Gothic"/>
              <a:buAutoNum type="arabicPeriod" startAt="8"/>
            </a:pPr>
            <a:r>
              <a:rPr lang="en-GB" sz="2000" dirty="0">
                <a:solidFill>
                  <a:schemeClr val="dk2"/>
                </a:solidFill>
                <a:latin typeface="Century Gothic"/>
                <a:ea typeface="Century Gothic"/>
                <a:cs typeface="Century Gothic"/>
                <a:sym typeface="Century Gothic"/>
              </a:rPr>
              <a:t>Why do we say a change of state is a physical change?</a:t>
            </a:r>
            <a:br>
              <a:rPr lang="en-GB" sz="2200" dirty="0">
                <a:solidFill>
                  <a:schemeClr val="dk2"/>
                </a:solidFill>
                <a:latin typeface="Century Gothic"/>
                <a:ea typeface="Century Gothic"/>
                <a:cs typeface="Century Gothic"/>
                <a:sym typeface="Century Gothic"/>
              </a:rPr>
            </a:br>
            <a:r>
              <a:rPr lang="en-GB" sz="2600" b="1" dirty="0">
                <a:solidFill>
                  <a:srgbClr val="FF0000"/>
                </a:solidFill>
                <a:latin typeface="Century Gothic"/>
                <a:ea typeface="Century Gothic"/>
                <a:cs typeface="Century Gothic"/>
                <a:sym typeface="Century Gothic"/>
              </a:rPr>
              <a:t>You don’t end up with a new material, the particles are just arranged in a different way.</a:t>
            </a:r>
            <a:endParaRPr sz="2400" dirty="0">
              <a:solidFill>
                <a:schemeClr val="dk2"/>
              </a:solidFill>
              <a:latin typeface="Century Gothic"/>
              <a:ea typeface="Century Gothic"/>
              <a:cs typeface="Century Gothic"/>
              <a:sym typeface="Century Gothic"/>
            </a:endParaRPr>
          </a:p>
          <a:p>
            <a:pPr marL="457200" lvl="0" indent="-381000" algn="l" rtl="0">
              <a:spcBef>
                <a:spcPts val="0"/>
              </a:spcBef>
              <a:spcAft>
                <a:spcPts val="0"/>
              </a:spcAft>
              <a:buClr>
                <a:schemeClr val="dk2"/>
              </a:buClr>
              <a:buSzPts val="2400"/>
              <a:buFont typeface="Century Gothic"/>
              <a:buAutoNum type="arabicPeriod" startAt="8"/>
            </a:pPr>
            <a:r>
              <a:rPr lang="en-GB" sz="2000" dirty="0">
                <a:solidFill>
                  <a:schemeClr val="dk2"/>
                </a:solidFill>
                <a:latin typeface="Century Gothic"/>
                <a:ea typeface="Century Gothic"/>
                <a:cs typeface="Century Gothic"/>
                <a:sym typeface="Century Gothic"/>
              </a:rPr>
              <a:t>Why is the mass of a substance the same before and after a change of state?</a:t>
            </a:r>
            <a:br>
              <a:rPr lang="en-GB" sz="2000" dirty="0">
                <a:solidFill>
                  <a:schemeClr val="dk2"/>
                </a:solidFill>
                <a:latin typeface="Century Gothic"/>
                <a:ea typeface="Century Gothic"/>
                <a:cs typeface="Century Gothic"/>
                <a:sym typeface="Century Gothic"/>
              </a:rPr>
            </a:br>
            <a:r>
              <a:rPr lang="en-GB" sz="2600" b="1" dirty="0">
                <a:solidFill>
                  <a:srgbClr val="FF0000"/>
                </a:solidFill>
                <a:latin typeface="Century Gothic"/>
                <a:ea typeface="Century Gothic"/>
                <a:cs typeface="Century Gothic"/>
                <a:sym typeface="Century Gothic"/>
              </a:rPr>
              <a:t>Mass is conserved, no particles are added or taken away.</a:t>
            </a:r>
            <a:endParaRPr sz="2600" b="1" dirty="0">
              <a:solidFill>
                <a:srgbClr val="FF0000"/>
              </a:solidFill>
              <a:latin typeface="Century Gothic"/>
              <a:ea typeface="Century Gothic"/>
              <a:cs typeface="Century Gothic"/>
              <a:sym typeface="Century Gothic"/>
            </a:endParaRPr>
          </a:p>
        </p:txBody>
      </p:sp>
      <p:grpSp>
        <p:nvGrpSpPr>
          <p:cNvPr id="2496" name="Google Shape;2496;p272"/>
          <p:cNvGrpSpPr/>
          <p:nvPr/>
        </p:nvGrpSpPr>
        <p:grpSpPr>
          <a:xfrm>
            <a:off x="724700" y="1312000"/>
            <a:ext cx="2388900" cy="1185725"/>
            <a:chOff x="751550" y="3080100"/>
            <a:chExt cx="2388900" cy="1185725"/>
          </a:xfrm>
        </p:grpSpPr>
        <p:cxnSp>
          <p:nvCxnSpPr>
            <p:cNvPr id="2497" name="Google Shape;2497;p272"/>
            <p:cNvCxnSpPr/>
            <p:nvPr/>
          </p:nvCxnSpPr>
          <p:spPr>
            <a:xfrm>
              <a:off x="1994750" y="3675041"/>
              <a:ext cx="993300" cy="0"/>
            </a:xfrm>
            <a:prstGeom prst="straightConnector1">
              <a:avLst/>
            </a:prstGeom>
            <a:noFill/>
            <a:ln w="28575" cap="flat" cmpd="sng">
              <a:solidFill>
                <a:srgbClr val="FF0000"/>
              </a:solidFill>
              <a:prstDash val="solid"/>
              <a:round/>
              <a:headEnd type="none" w="med" len="med"/>
              <a:tailEnd type="none" w="med" len="med"/>
            </a:ln>
          </p:spPr>
        </p:cxnSp>
        <p:sp>
          <p:nvSpPr>
            <p:cNvPr id="2498" name="Google Shape;2498;p272"/>
            <p:cNvSpPr txBox="1"/>
            <p:nvPr/>
          </p:nvSpPr>
          <p:spPr>
            <a:xfrm>
              <a:off x="751550" y="3080100"/>
              <a:ext cx="2388900" cy="697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solidFill>
                    <a:srgbClr val="FF0000"/>
                  </a:solidFill>
                </a:rPr>
                <a:t>𝚫𝛉 </a:t>
              </a:r>
              <a:r>
                <a:rPr lang="en-GB" sz="2600" b="1">
                  <a:solidFill>
                    <a:srgbClr val="FF0000"/>
                  </a:solidFill>
                </a:rPr>
                <a:t>=     E</a:t>
              </a:r>
              <a:endParaRPr sz="2600" b="1">
                <a:solidFill>
                  <a:srgbClr val="FF0000"/>
                </a:solidFill>
              </a:endParaRPr>
            </a:p>
          </p:txBody>
        </p:sp>
        <p:sp>
          <p:nvSpPr>
            <p:cNvPr id="2499" name="Google Shape;2499;p272"/>
            <p:cNvSpPr txBox="1"/>
            <p:nvPr/>
          </p:nvSpPr>
          <p:spPr>
            <a:xfrm>
              <a:off x="751550" y="3568025"/>
              <a:ext cx="2120400" cy="697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2600" b="1">
                  <a:solidFill>
                    <a:srgbClr val="FF0000"/>
                  </a:solidFill>
                </a:rPr>
                <a:t>m c</a:t>
              </a:r>
              <a:endParaRPr sz="2600" b="1">
                <a:solidFill>
                  <a:srgbClr val="FF0000"/>
                </a:solidFill>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4">
                                            <p:txEl>
                                              <p:pRg st="0" end="0"/>
                                            </p:txEl>
                                          </p:spTgt>
                                        </p:tgtEl>
                                        <p:attrNameLst>
                                          <p:attrName>style.visibility</p:attrName>
                                        </p:attrNameLst>
                                      </p:cBhvr>
                                      <p:to>
                                        <p:strVal val="visible"/>
                                      </p:to>
                                    </p:set>
                                    <p:animEffect transition="in" filter="fade">
                                      <p:cBhvr>
                                        <p:cTn id="7" dur="1000"/>
                                        <p:tgtEl>
                                          <p:spTgt spid="24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94">
                                            <p:txEl>
                                              <p:pRg st="1" end="1"/>
                                            </p:txEl>
                                          </p:spTgt>
                                        </p:tgtEl>
                                        <p:attrNameLst>
                                          <p:attrName>style.visibility</p:attrName>
                                        </p:attrNameLst>
                                      </p:cBhvr>
                                      <p:to>
                                        <p:strVal val="visible"/>
                                      </p:to>
                                    </p:set>
                                    <p:animEffect transition="in" filter="fade">
                                      <p:cBhvr>
                                        <p:cTn id="12" dur="1000"/>
                                        <p:tgtEl>
                                          <p:spTgt spid="24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96"/>
                                        </p:tgtEl>
                                        <p:attrNameLst>
                                          <p:attrName>style.visibility</p:attrName>
                                        </p:attrNameLst>
                                      </p:cBhvr>
                                      <p:to>
                                        <p:strVal val="visible"/>
                                      </p:to>
                                    </p:set>
                                    <p:animEffect transition="in" filter="fade">
                                      <p:cBhvr>
                                        <p:cTn id="17" dur="1000"/>
                                        <p:tgtEl>
                                          <p:spTgt spid="24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95">
                                            <p:txEl>
                                              <p:pRg st="0" end="0"/>
                                            </p:txEl>
                                          </p:spTgt>
                                        </p:tgtEl>
                                        <p:attrNameLst>
                                          <p:attrName>style.visibility</p:attrName>
                                        </p:attrNameLst>
                                      </p:cBhvr>
                                      <p:to>
                                        <p:strVal val="visible"/>
                                      </p:to>
                                    </p:set>
                                    <p:animEffect transition="in" filter="fade">
                                      <p:cBhvr>
                                        <p:cTn id="22" dur="1000"/>
                                        <p:tgtEl>
                                          <p:spTgt spid="249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95">
                                            <p:txEl>
                                              <p:pRg st="1" end="1"/>
                                            </p:txEl>
                                          </p:spTgt>
                                        </p:tgtEl>
                                        <p:attrNameLst>
                                          <p:attrName>style.visibility</p:attrName>
                                        </p:attrNameLst>
                                      </p:cBhvr>
                                      <p:to>
                                        <p:strVal val="visible"/>
                                      </p:to>
                                    </p:set>
                                    <p:animEffect transition="in" filter="fade">
                                      <p:cBhvr>
                                        <p:cTn id="27" dur="1000"/>
                                        <p:tgtEl>
                                          <p:spTgt spid="249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95">
                                            <p:txEl>
                                              <p:pRg st="2" end="2"/>
                                            </p:txEl>
                                          </p:spTgt>
                                        </p:tgtEl>
                                        <p:attrNameLst>
                                          <p:attrName>style.visibility</p:attrName>
                                        </p:attrNameLst>
                                      </p:cBhvr>
                                      <p:to>
                                        <p:strVal val="visible"/>
                                      </p:to>
                                    </p:set>
                                    <p:animEffect transition="in" filter="fade">
                                      <p:cBhvr>
                                        <p:cTn id="32" dur="1000"/>
                                        <p:tgtEl>
                                          <p:spTgt spid="24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27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Changes of State (pg 79)</a:t>
            </a:r>
            <a:endParaRPr sz="2500"/>
          </a:p>
        </p:txBody>
      </p:sp>
      <p:sp>
        <p:nvSpPr>
          <p:cNvPr id="2505" name="Google Shape;2505;p273"/>
          <p:cNvSpPr txBox="1">
            <a:spLocks noGrp="1"/>
          </p:cNvSpPr>
          <p:nvPr>
            <p:ph type="body" idx="1"/>
          </p:nvPr>
        </p:nvSpPr>
        <p:spPr>
          <a:xfrm>
            <a:off x="159825" y="988025"/>
            <a:ext cx="8824500" cy="113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diagram with the names of each change of state.</a:t>
            </a:r>
            <a:endParaRPr>
              <a:latin typeface="Century Gothic"/>
              <a:ea typeface="Century Gothic"/>
              <a:cs typeface="Century Gothic"/>
              <a:sym typeface="Century Gothic"/>
            </a:endParaRPr>
          </a:p>
        </p:txBody>
      </p:sp>
      <p:pic>
        <p:nvPicPr>
          <p:cNvPr id="2506" name="Google Shape;2506;p273"/>
          <p:cNvPicPr preferRelativeResize="0"/>
          <p:nvPr/>
        </p:nvPicPr>
        <p:blipFill>
          <a:blip r:embed="rId3">
            <a:alphaModFix/>
          </a:blip>
          <a:stretch>
            <a:fillRect/>
          </a:stretch>
        </p:blipFill>
        <p:spPr>
          <a:xfrm>
            <a:off x="152400" y="2715875"/>
            <a:ext cx="8839200" cy="2404262"/>
          </a:xfrm>
          <a:prstGeom prst="rect">
            <a:avLst/>
          </a:prstGeom>
          <a:noFill/>
          <a:ln>
            <a:noFill/>
          </a:ln>
        </p:spPr>
      </p:pic>
      <p:sp>
        <p:nvSpPr>
          <p:cNvPr id="2507" name="Google Shape;2507;p273"/>
          <p:cNvSpPr/>
          <p:nvPr/>
        </p:nvSpPr>
        <p:spPr>
          <a:xfrm>
            <a:off x="2518000" y="4836275"/>
            <a:ext cx="4228500" cy="755700"/>
          </a:xfrm>
          <a:prstGeom prst="roundRect">
            <a:avLst>
              <a:gd name="adj" fmla="val 16667"/>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73"/>
          <p:cNvSpPr/>
          <p:nvPr/>
        </p:nvSpPr>
        <p:spPr>
          <a:xfrm>
            <a:off x="5458500" y="2649800"/>
            <a:ext cx="1704600" cy="498600"/>
          </a:xfrm>
          <a:prstGeom prst="roundRect">
            <a:avLst>
              <a:gd name="adj" fmla="val 16667"/>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73"/>
          <p:cNvSpPr/>
          <p:nvPr/>
        </p:nvSpPr>
        <p:spPr>
          <a:xfrm>
            <a:off x="5458500" y="3423250"/>
            <a:ext cx="1704600" cy="498600"/>
          </a:xfrm>
          <a:prstGeom prst="roundRect">
            <a:avLst>
              <a:gd name="adj" fmla="val 16667"/>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3"/>
          <p:cNvSpPr/>
          <p:nvPr/>
        </p:nvSpPr>
        <p:spPr>
          <a:xfrm>
            <a:off x="1984128" y="2649800"/>
            <a:ext cx="1704600" cy="498600"/>
          </a:xfrm>
          <a:prstGeom prst="roundRect">
            <a:avLst>
              <a:gd name="adj" fmla="val 16667"/>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3"/>
          <p:cNvSpPr/>
          <p:nvPr/>
        </p:nvSpPr>
        <p:spPr>
          <a:xfrm>
            <a:off x="1984128" y="3423250"/>
            <a:ext cx="1704600" cy="498600"/>
          </a:xfrm>
          <a:prstGeom prst="roundRect">
            <a:avLst>
              <a:gd name="adj" fmla="val 16667"/>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5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250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25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250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25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7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600" b="1">
                <a:latin typeface="Century Gothic"/>
                <a:ea typeface="Century Gothic"/>
                <a:cs typeface="Century Gothic"/>
                <a:sym typeface="Century Gothic"/>
              </a:rPr>
              <a:t>Topic 1: Energy</a:t>
            </a:r>
            <a:endParaRPr sz="3600" b="1">
              <a:latin typeface="Century Gothic"/>
              <a:ea typeface="Century Gothic"/>
              <a:cs typeface="Century Gothic"/>
              <a:sym typeface="Century Gothic"/>
            </a:endParaRPr>
          </a:p>
        </p:txBody>
      </p:sp>
      <p:graphicFrame>
        <p:nvGraphicFramePr>
          <p:cNvPr id="647" name="Google Shape;647;p76"/>
          <p:cNvGraphicFramePr/>
          <p:nvPr/>
        </p:nvGraphicFramePr>
        <p:xfrm>
          <a:off x="165700" y="1024120"/>
          <a:ext cx="8812600" cy="5486280"/>
        </p:xfrm>
        <a:graphic>
          <a:graphicData uri="http://schemas.openxmlformats.org/drawingml/2006/table">
            <a:tbl>
              <a:tblPr>
                <a:noFill/>
                <a:tableStyleId>{C216C67D-A75F-4CF5-B346-22C75C10E189}</a:tableStyleId>
              </a:tblPr>
              <a:tblGrid>
                <a:gridCol w="2203150">
                  <a:extLst>
                    <a:ext uri="{9D8B030D-6E8A-4147-A177-3AD203B41FA5}">
                      <a16:colId xmlns:a16="http://schemas.microsoft.com/office/drawing/2014/main" val="20000"/>
                    </a:ext>
                  </a:extLst>
                </a:gridCol>
                <a:gridCol w="2203150">
                  <a:extLst>
                    <a:ext uri="{9D8B030D-6E8A-4147-A177-3AD203B41FA5}">
                      <a16:colId xmlns:a16="http://schemas.microsoft.com/office/drawing/2014/main" val="20001"/>
                    </a:ext>
                  </a:extLst>
                </a:gridCol>
                <a:gridCol w="2203150">
                  <a:extLst>
                    <a:ext uri="{9D8B030D-6E8A-4147-A177-3AD203B41FA5}">
                      <a16:colId xmlns:a16="http://schemas.microsoft.com/office/drawing/2014/main" val="20002"/>
                    </a:ext>
                  </a:extLst>
                </a:gridCol>
                <a:gridCol w="2203150">
                  <a:extLst>
                    <a:ext uri="{9D8B030D-6E8A-4147-A177-3AD203B41FA5}">
                      <a16:colId xmlns:a16="http://schemas.microsoft.com/office/drawing/2014/main" val="20003"/>
                    </a:ext>
                  </a:extLst>
                </a:gridCol>
              </a:tblGrid>
              <a:tr h="631100">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Topic</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Slide number</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Booklet page number</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Revision Guide Pages</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097250">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Energy changes in systems</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3 - 59</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6-24</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167-172</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97250">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Conservation and dissipation of energy</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60-69</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25-28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168, 173-174</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097250">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National and global energy resources</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70-93</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29-38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dirty="0">
                          <a:solidFill>
                            <a:schemeClr val="dk2"/>
                          </a:solidFill>
                          <a:latin typeface="Century Gothic"/>
                          <a:ea typeface="Century Gothic"/>
                          <a:cs typeface="Century Gothic"/>
                          <a:sym typeface="Century Gothic"/>
                        </a:rPr>
                        <a:t>175-179</a:t>
                      </a:r>
                      <a:endParaRPr sz="2400" dirty="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94"/>
          <p:cNvPicPr preferRelativeResize="0"/>
          <p:nvPr/>
        </p:nvPicPr>
        <p:blipFill>
          <a:blip r:embed="rId3">
            <a:alphaModFix/>
          </a:blip>
          <a:stretch>
            <a:fillRect/>
          </a:stretch>
        </p:blipFill>
        <p:spPr>
          <a:xfrm>
            <a:off x="224200" y="3351250"/>
            <a:ext cx="6069376" cy="2884454"/>
          </a:xfrm>
          <a:prstGeom prst="rect">
            <a:avLst/>
          </a:prstGeom>
          <a:noFill/>
          <a:ln>
            <a:noFill/>
          </a:ln>
        </p:spPr>
      </p:pic>
      <p:pic>
        <p:nvPicPr>
          <p:cNvPr id="864" name="Google Shape;864;p94"/>
          <p:cNvPicPr preferRelativeResize="0"/>
          <p:nvPr/>
        </p:nvPicPr>
        <p:blipFill>
          <a:blip r:embed="rId4">
            <a:alphaModFix/>
          </a:blip>
          <a:stretch>
            <a:fillRect/>
          </a:stretch>
        </p:blipFill>
        <p:spPr>
          <a:xfrm>
            <a:off x="6264629" y="3439406"/>
            <a:ext cx="2689300" cy="2708156"/>
          </a:xfrm>
          <a:prstGeom prst="rect">
            <a:avLst/>
          </a:prstGeom>
          <a:noFill/>
          <a:ln>
            <a:noFill/>
          </a:ln>
        </p:spPr>
      </p:pic>
      <p:sp>
        <p:nvSpPr>
          <p:cNvPr id="865" name="Google Shape;865;p9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Calculating Gravitational Potential Energy (pg 12)</a:t>
            </a:r>
            <a:endParaRPr sz="2900">
              <a:latin typeface="Century Gothic"/>
              <a:ea typeface="Century Gothic"/>
              <a:cs typeface="Century Gothic"/>
              <a:sym typeface="Century Gothic"/>
            </a:endParaRPr>
          </a:p>
        </p:txBody>
      </p:sp>
      <p:sp>
        <p:nvSpPr>
          <p:cNvPr id="866" name="Google Shape;866;p94"/>
          <p:cNvSpPr txBox="1">
            <a:spLocks noGrp="1"/>
          </p:cNvSpPr>
          <p:nvPr>
            <p:ph type="body" idx="1"/>
          </p:nvPr>
        </p:nvSpPr>
        <p:spPr>
          <a:xfrm>
            <a:off x="95100" y="1073225"/>
            <a:ext cx="89538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a:solidFill>
                  <a:srgbClr val="FFFFFF"/>
                </a:solidFill>
                <a:latin typeface="Oswald"/>
                <a:ea typeface="Oswald"/>
                <a:cs typeface="Oswald"/>
                <a:sym typeface="Oswald"/>
              </a:rPr>
              <a:t>Gravitational Potential Energy = mass x gravitational field strength x height</a:t>
            </a:r>
            <a:endParaRPr sz="2500">
              <a:solidFill>
                <a:srgbClr val="FFFFFF"/>
              </a:solidFill>
              <a:latin typeface="Oswald"/>
              <a:ea typeface="Oswald"/>
              <a:cs typeface="Oswald"/>
              <a:sym typeface="Oswald"/>
            </a:endParaRPr>
          </a:p>
        </p:txBody>
      </p:sp>
      <p:sp>
        <p:nvSpPr>
          <p:cNvPr id="867" name="Google Shape;867;p94"/>
          <p:cNvSpPr txBox="1">
            <a:spLocks noGrp="1"/>
          </p:cNvSpPr>
          <p:nvPr>
            <p:ph type="body" idx="1"/>
          </p:nvPr>
        </p:nvSpPr>
        <p:spPr>
          <a:xfrm>
            <a:off x="3409950" y="2017650"/>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P</a:t>
            </a:r>
            <a:r>
              <a:rPr lang="en-GB" sz="3000">
                <a:solidFill>
                  <a:srgbClr val="FFFFFF"/>
                </a:solidFill>
                <a:latin typeface="Oswald"/>
                <a:ea typeface="Oswald"/>
                <a:cs typeface="Oswald"/>
                <a:sym typeface="Oswald"/>
              </a:rPr>
              <a:t> = mgh</a:t>
            </a:r>
            <a:endParaRPr sz="3000">
              <a:solidFill>
                <a:srgbClr val="FFFFFF"/>
              </a:solidFill>
              <a:latin typeface="Oswald"/>
              <a:ea typeface="Oswald"/>
              <a:cs typeface="Oswald"/>
              <a:sym typeface="Oswald"/>
            </a:endParaRPr>
          </a:p>
        </p:txBody>
      </p:sp>
      <p:sp>
        <p:nvSpPr>
          <p:cNvPr id="868" name="Google Shape;868;p94"/>
          <p:cNvSpPr txBox="1">
            <a:spLocks noGrp="1"/>
          </p:cNvSpPr>
          <p:nvPr>
            <p:ph type="body" idx="1"/>
          </p:nvPr>
        </p:nvSpPr>
        <p:spPr>
          <a:xfrm>
            <a:off x="7348263" y="4187725"/>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P</a:t>
            </a:r>
            <a:endParaRPr sz="3000">
              <a:solidFill>
                <a:srgbClr val="FFFFFF"/>
              </a:solidFill>
              <a:latin typeface="Oswald"/>
              <a:ea typeface="Oswald"/>
              <a:cs typeface="Oswald"/>
              <a:sym typeface="Oswald"/>
            </a:endParaRPr>
          </a:p>
        </p:txBody>
      </p:sp>
      <p:sp>
        <p:nvSpPr>
          <p:cNvPr id="869" name="Google Shape;869;p94"/>
          <p:cNvSpPr txBox="1">
            <a:spLocks noGrp="1"/>
          </p:cNvSpPr>
          <p:nvPr>
            <p:ph type="body" idx="1"/>
          </p:nvPr>
        </p:nvSpPr>
        <p:spPr>
          <a:xfrm>
            <a:off x="73947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g</a:t>
            </a:r>
            <a:endParaRPr sz="3000">
              <a:solidFill>
                <a:srgbClr val="FFFFFF"/>
              </a:solidFill>
              <a:latin typeface="Oswald"/>
              <a:ea typeface="Oswald"/>
              <a:cs typeface="Oswald"/>
              <a:sym typeface="Oswald"/>
            </a:endParaRPr>
          </a:p>
        </p:txBody>
      </p:sp>
      <p:sp>
        <p:nvSpPr>
          <p:cNvPr id="870" name="Google Shape;870;p94"/>
          <p:cNvSpPr txBox="1">
            <a:spLocks noGrp="1"/>
          </p:cNvSpPr>
          <p:nvPr>
            <p:ph type="body" idx="1"/>
          </p:nvPr>
        </p:nvSpPr>
        <p:spPr>
          <a:xfrm>
            <a:off x="80935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h</a:t>
            </a:r>
            <a:endParaRPr sz="3000">
              <a:solidFill>
                <a:srgbClr val="FFFFFF"/>
              </a:solidFill>
              <a:latin typeface="Oswald"/>
              <a:ea typeface="Oswald"/>
              <a:cs typeface="Oswald"/>
              <a:sym typeface="Oswald"/>
            </a:endParaRPr>
          </a:p>
        </p:txBody>
      </p:sp>
      <p:sp>
        <p:nvSpPr>
          <p:cNvPr id="871" name="Google Shape;871;p94"/>
          <p:cNvSpPr txBox="1"/>
          <p:nvPr/>
        </p:nvSpPr>
        <p:spPr>
          <a:xfrm>
            <a:off x="331525" y="3937587"/>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latin typeface="Oswald"/>
                <a:ea typeface="Oswald"/>
                <a:cs typeface="Oswald"/>
                <a:sym typeface="Oswald"/>
              </a:rPr>
              <a:t>Gravitational Potential Energy</a:t>
            </a:r>
            <a:endParaRPr sz="1800">
              <a:latin typeface="Oswald"/>
              <a:ea typeface="Oswald"/>
              <a:cs typeface="Oswald"/>
              <a:sym typeface="Oswald"/>
            </a:endParaRPr>
          </a:p>
        </p:txBody>
      </p:sp>
      <p:sp>
        <p:nvSpPr>
          <p:cNvPr id="872" name="Google Shape;872;p94"/>
          <p:cNvSpPr txBox="1"/>
          <p:nvPr/>
        </p:nvSpPr>
        <p:spPr>
          <a:xfrm>
            <a:off x="2484500" y="40062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E</a:t>
            </a:r>
            <a:r>
              <a:rPr lang="en-GB" sz="2400" baseline="-25000">
                <a:solidFill>
                  <a:srgbClr val="FFFFFF"/>
                </a:solidFill>
                <a:latin typeface="Oswald"/>
                <a:ea typeface="Oswald"/>
                <a:cs typeface="Oswald"/>
                <a:sym typeface="Oswald"/>
              </a:rPr>
              <a:t>P</a:t>
            </a:r>
            <a:endParaRPr sz="2400">
              <a:solidFill>
                <a:srgbClr val="FFFFFF"/>
              </a:solidFill>
              <a:latin typeface="Oswald"/>
              <a:ea typeface="Oswald"/>
              <a:cs typeface="Oswald"/>
              <a:sym typeface="Oswald"/>
            </a:endParaRPr>
          </a:p>
        </p:txBody>
      </p:sp>
      <p:sp>
        <p:nvSpPr>
          <p:cNvPr id="873" name="Google Shape;873;p94"/>
          <p:cNvSpPr txBox="1"/>
          <p:nvPr/>
        </p:nvSpPr>
        <p:spPr>
          <a:xfrm>
            <a:off x="5559375" y="40061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J</a:t>
            </a:r>
            <a:endParaRPr sz="2900">
              <a:solidFill>
                <a:srgbClr val="FFFFFF"/>
              </a:solidFill>
              <a:latin typeface="Oswald"/>
              <a:ea typeface="Oswald"/>
              <a:cs typeface="Oswald"/>
              <a:sym typeface="Oswald"/>
            </a:endParaRPr>
          </a:p>
        </p:txBody>
      </p:sp>
      <p:sp>
        <p:nvSpPr>
          <p:cNvPr id="874" name="Google Shape;874;p94"/>
          <p:cNvSpPr txBox="1"/>
          <p:nvPr/>
        </p:nvSpPr>
        <p:spPr>
          <a:xfrm>
            <a:off x="3299388" y="40061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joules</a:t>
            </a:r>
            <a:endParaRPr sz="2700">
              <a:solidFill>
                <a:srgbClr val="FFFFFF"/>
              </a:solidFill>
              <a:latin typeface="Oswald"/>
              <a:ea typeface="Oswald"/>
              <a:cs typeface="Oswald"/>
              <a:sym typeface="Oswald"/>
            </a:endParaRPr>
          </a:p>
        </p:txBody>
      </p:sp>
      <p:sp>
        <p:nvSpPr>
          <p:cNvPr id="875" name="Google Shape;875;p94"/>
          <p:cNvSpPr txBox="1">
            <a:spLocks noGrp="1"/>
          </p:cNvSpPr>
          <p:nvPr>
            <p:ph type="body" idx="1"/>
          </p:nvPr>
        </p:nvSpPr>
        <p:spPr>
          <a:xfrm>
            <a:off x="6702226"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876" name="Google Shape;876;p94"/>
          <p:cNvSpPr txBox="1"/>
          <p:nvPr/>
        </p:nvSpPr>
        <p:spPr>
          <a:xfrm>
            <a:off x="300400" y="44940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mass</a:t>
            </a:r>
            <a:endParaRPr sz="3000">
              <a:latin typeface="Oswald"/>
              <a:ea typeface="Oswald"/>
              <a:cs typeface="Oswald"/>
              <a:sym typeface="Oswald"/>
            </a:endParaRPr>
          </a:p>
        </p:txBody>
      </p:sp>
      <p:sp>
        <p:nvSpPr>
          <p:cNvPr id="877" name="Google Shape;877;p94"/>
          <p:cNvSpPr txBox="1"/>
          <p:nvPr/>
        </p:nvSpPr>
        <p:spPr>
          <a:xfrm>
            <a:off x="2484500" y="45643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m</a:t>
            </a:r>
            <a:endParaRPr sz="2400">
              <a:solidFill>
                <a:srgbClr val="FFFFFF"/>
              </a:solidFill>
              <a:latin typeface="Oswald"/>
              <a:ea typeface="Oswald"/>
              <a:cs typeface="Oswald"/>
              <a:sym typeface="Oswald"/>
            </a:endParaRPr>
          </a:p>
        </p:txBody>
      </p:sp>
      <p:sp>
        <p:nvSpPr>
          <p:cNvPr id="878" name="Google Shape;878;p94"/>
          <p:cNvSpPr txBox="1"/>
          <p:nvPr/>
        </p:nvSpPr>
        <p:spPr>
          <a:xfrm>
            <a:off x="3302200" y="45642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kilograms</a:t>
            </a:r>
            <a:endParaRPr sz="2700">
              <a:solidFill>
                <a:srgbClr val="FFFFFF"/>
              </a:solidFill>
              <a:latin typeface="Oswald"/>
              <a:ea typeface="Oswald"/>
              <a:cs typeface="Oswald"/>
              <a:sym typeface="Oswald"/>
            </a:endParaRPr>
          </a:p>
        </p:txBody>
      </p:sp>
      <p:sp>
        <p:nvSpPr>
          <p:cNvPr id="879" name="Google Shape;879;p94"/>
          <p:cNvSpPr txBox="1"/>
          <p:nvPr/>
        </p:nvSpPr>
        <p:spPr>
          <a:xfrm>
            <a:off x="5543548" y="45642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kg</a:t>
            </a:r>
            <a:endParaRPr sz="2900">
              <a:solidFill>
                <a:srgbClr val="FFFFFF"/>
              </a:solidFill>
              <a:latin typeface="Oswald"/>
              <a:ea typeface="Oswald"/>
              <a:cs typeface="Oswald"/>
              <a:sym typeface="Oswald"/>
            </a:endParaRPr>
          </a:p>
        </p:txBody>
      </p:sp>
      <p:sp>
        <p:nvSpPr>
          <p:cNvPr id="880" name="Google Shape;880;p94"/>
          <p:cNvSpPr txBox="1"/>
          <p:nvPr/>
        </p:nvSpPr>
        <p:spPr>
          <a:xfrm>
            <a:off x="300400" y="50929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900">
                <a:latin typeface="Oswald"/>
                <a:ea typeface="Oswald"/>
                <a:cs typeface="Oswald"/>
                <a:sym typeface="Oswald"/>
              </a:rPr>
              <a:t>gravitational field strength</a:t>
            </a:r>
            <a:endParaRPr sz="1900">
              <a:latin typeface="Oswald"/>
              <a:ea typeface="Oswald"/>
              <a:cs typeface="Oswald"/>
              <a:sym typeface="Oswald"/>
            </a:endParaRPr>
          </a:p>
        </p:txBody>
      </p:sp>
      <p:sp>
        <p:nvSpPr>
          <p:cNvPr id="881" name="Google Shape;881;p94"/>
          <p:cNvSpPr txBox="1"/>
          <p:nvPr/>
        </p:nvSpPr>
        <p:spPr>
          <a:xfrm>
            <a:off x="2484500" y="51223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g</a:t>
            </a:r>
            <a:endParaRPr sz="2400">
              <a:solidFill>
                <a:srgbClr val="FFFFFF"/>
              </a:solidFill>
              <a:latin typeface="Oswald"/>
              <a:ea typeface="Oswald"/>
              <a:cs typeface="Oswald"/>
              <a:sym typeface="Oswald"/>
            </a:endParaRPr>
          </a:p>
        </p:txBody>
      </p:sp>
      <p:sp>
        <p:nvSpPr>
          <p:cNvPr id="882" name="Google Shape;882;p94"/>
          <p:cNvSpPr txBox="1"/>
          <p:nvPr/>
        </p:nvSpPr>
        <p:spPr>
          <a:xfrm>
            <a:off x="2484500" y="568035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h</a:t>
            </a:r>
            <a:endParaRPr sz="2400">
              <a:solidFill>
                <a:srgbClr val="FFFFFF"/>
              </a:solidFill>
              <a:latin typeface="Oswald"/>
              <a:ea typeface="Oswald"/>
              <a:cs typeface="Oswald"/>
              <a:sym typeface="Oswald"/>
            </a:endParaRPr>
          </a:p>
        </p:txBody>
      </p:sp>
      <p:sp>
        <p:nvSpPr>
          <p:cNvPr id="883" name="Google Shape;883;p94"/>
          <p:cNvSpPr txBox="1"/>
          <p:nvPr/>
        </p:nvSpPr>
        <p:spPr>
          <a:xfrm>
            <a:off x="3299400" y="51224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900">
                <a:solidFill>
                  <a:srgbClr val="FFFFFF"/>
                </a:solidFill>
                <a:latin typeface="Oswald"/>
                <a:ea typeface="Oswald"/>
                <a:cs typeface="Oswald"/>
                <a:sym typeface="Oswald"/>
              </a:rPr>
              <a:t>newtons per kilogram</a:t>
            </a:r>
            <a:endParaRPr sz="1900">
              <a:solidFill>
                <a:srgbClr val="FFFFFF"/>
              </a:solidFill>
              <a:latin typeface="Oswald"/>
              <a:ea typeface="Oswald"/>
              <a:cs typeface="Oswald"/>
              <a:sym typeface="Oswald"/>
            </a:endParaRPr>
          </a:p>
        </p:txBody>
      </p:sp>
      <p:sp>
        <p:nvSpPr>
          <p:cNvPr id="884" name="Google Shape;884;p94"/>
          <p:cNvSpPr txBox="1"/>
          <p:nvPr/>
        </p:nvSpPr>
        <p:spPr>
          <a:xfrm>
            <a:off x="3302200" y="56973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metres</a:t>
            </a:r>
            <a:endParaRPr sz="2700">
              <a:solidFill>
                <a:srgbClr val="FFFFFF"/>
              </a:solidFill>
              <a:latin typeface="Oswald"/>
              <a:ea typeface="Oswald"/>
              <a:cs typeface="Oswald"/>
              <a:sym typeface="Oswald"/>
            </a:endParaRPr>
          </a:p>
        </p:txBody>
      </p:sp>
      <p:sp>
        <p:nvSpPr>
          <p:cNvPr id="885" name="Google Shape;885;p94"/>
          <p:cNvSpPr txBox="1"/>
          <p:nvPr/>
        </p:nvSpPr>
        <p:spPr>
          <a:xfrm>
            <a:off x="5559398" y="51224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GB" sz="2000">
                <a:solidFill>
                  <a:srgbClr val="FFFFFF"/>
                </a:solidFill>
                <a:latin typeface="Oswald"/>
                <a:ea typeface="Oswald"/>
                <a:cs typeface="Oswald"/>
                <a:sym typeface="Oswald"/>
              </a:rPr>
              <a:t>N/kg</a:t>
            </a:r>
            <a:endParaRPr sz="2000">
              <a:solidFill>
                <a:srgbClr val="FFFFFF"/>
              </a:solidFill>
              <a:latin typeface="Oswald"/>
              <a:ea typeface="Oswald"/>
              <a:cs typeface="Oswald"/>
              <a:sym typeface="Oswald"/>
            </a:endParaRPr>
          </a:p>
        </p:txBody>
      </p:sp>
      <p:sp>
        <p:nvSpPr>
          <p:cNvPr id="886" name="Google Shape;886;p94"/>
          <p:cNvSpPr txBox="1"/>
          <p:nvPr/>
        </p:nvSpPr>
        <p:spPr>
          <a:xfrm>
            <a:off x="5564998" y="568053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m</a:t>
            </a:r>
            <a:endParaRPr sz="2900">
              <a:solidFill>
                <a:srgbClr val="FFFFFF"/>
              </a:solidFill>
              <a:latin typeface="Oswald"/>
              <a:ea typeface="Oswald"/>
              <a:cs typeface="Oswald"/>
              <a:sym typeface="Oswald"/>
            </a:endParaRPr>
          </a:p>
        </p:txBody>
      </p:sp>
      <p:sp>
        <p:nvSpPr>
          <p:cNvPr id="887" name="Google Shape;887;p94"/>
          <p:cNvSpPr txBox="1"/>
          <p:nvPr/>
        </p:nvSpPr>
        <p:spPr>
          <a:xfrm>
            <a:off x="300400" y="56271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height</a:t>
            </a:r>
            <a:endParaRPr sz="3000">
              <a:latin typeface="Oswald"/>
              <a:ea typeface="Oswald"/>
              <a:cs typeface="Oswald"/>
              <a:sym typeface="Oswald"/>
            </a:endParaRPr>
          </a:p>
        </p:txBody>
      </p:sp>
      <p:pic>
        <p:nvPicPr>
          <p:cNvPr id="888" name="Google Shape;888;p94"/>
          <p:cNvPicPr preferRelativeResize="0"/>
          <p:nvPr/>
        </p:nvPicPr>
        <p:blipFill>
          <a:blip r:embed="rId5">
            <a:alphaModFix/>
          </a:blip>
          <a:stretch>
            <a:fillRect/>
          </a:stretch>
        </p:blipFill>
        <p:spPr>
          <a:xfrm>
            <a:off x="6827050" y="2262625"/>
            <a:ext cx="1657350" cy="8858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7"/>
                                        </p:tgtEl>
                                        <p:attrNameLst>
                                          <p:attrName>style.visibility</p:attrName>
                                        </p:attrNameLst>
                                      </p:cBhvr>
                                      <p:to>
                                        <p:strVal val="visible"/>
                                      </p:to>
                                    </p:set>
                                    <p:animEffect transition="in" filter="fade">
                                      <p:cBhvr>
                                        <p:cTn id="7" dur="1000"/>
                                        <p:tgtEl>
                                          <p:spTgt spid="8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8"/>
                                        </p:tgtEl>
                                        <p:attrNameLst>
                                          <p:attrName>style.visibility</p:attrName>
                                        </p:attrNameLst>
                                      </p:cBhvr>
                                      <p:to>
                                        <p:strVal val="visible"/>
                                      </p:to>
                                    </p:set>
                                    <p:animEffect transition="in" filter="fade">
                                      <p:cBhvr>
                                        <p:cTn id="12" dur="1000"/>
                                        <p:tgtEl>
                                          <p:spTgt spid="8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75"/>
                                        </p:tgtEl>
                                        <p:attrNameLst>
                                          <p:attrName>style.visibility</p:attrName>
                                        </p:attrNameLst>
                                      </p:cBhvr>
                                      <p:to>
                                        <p:strVal val="visible"/>
                                      </p:to>
                                    </p:set>
                                    <p:animEffect transition="in" filter="fade">
                                      <p:cBhvr>
                                        <p:cTn id="17" dur="1000"/>
                                        <p:tgtEl>
                                          <p:spTgt spid="8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9"/>
                                        </p:tgtEl>
                                        <p:attrNameLst>
                                          <p:attrName>style.visibility</p:attrName>
                                        </p:attrNameLst>
                                      </p:cBhvr>
                                      <p:to>
                                        <p:strVal val="visible"/>
                                      </p:to>
                                    </p:set>
                                    <p:animEffect transition="in" filter="fade">
                                      <p:cBhvr>
                                        <p:cTn id="22" dur="1000"/>
                                        <p:tgtEl>
                                          <p:spTgt spid="8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0"/>
                                        </p:tgtEl>
                                        <p:attrNameLst>
                                          <p:attrName>style.visibility</p:attrName>
                                        </p:attrNameLst>
                                      </p:cBhvr>
                                      <p:to>
                                        <p:strVal val="visible"/>
                                      </p:to>
                                    </p:set>
                                    <p:animEffect transition="in" filter="fade">
                                      <p:cBhvr>
                                        <p:cTn id="27" dur="1000"/>
                                        <p:tgtEl>
                                          <p:spTgt spid="87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2"/>
                                        </p:tgtEl>
                                        <p:attrNameLst>
                                          <p:attrName>style.visibility</p:attrName>
                                        </p:attrNameLst>
                                      </p:cBhvr>
                                      <p:to>
                                        <p:strVal val="visible"/>
                                      </p:to>
                                    </p:set>
                                    <p:animEffect transition="in" filter="fade">
                                      <p:cBhvr>
                                        <p:cTn id="32" dur="1000"/>
                                        <p:tgtEl>
                                          <p:spTgt spid="8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74"/>
                                        </p:tgtEl>
                                        <p:attrNameLst>
                                          <p:attrName>style.visibility</p:attrName>
                                        </p:attrNameLst>
                                      </p:cBhvr>
                                      <p:to>
                                        <p:strVal val="visible"/>
                                      </p:to>
                                    </p:set>
                                    <p:animEffect transition="in" filter="fade">
                                      <p:cBhvr>
                                        <p:cTn id="37" dur="1000"/>
                                        <p:tgtEl>
                                          <p:spTgt spid="8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73"/>
                                        </p:tgtEl>
                                        <p:attrNameLst>
                                          <p:attrName>style.visibility</p:attrName>
                                        </p:attrNameLst>
                                      </p:cBhvr>
                                      <p:to>
                                        <p:strVal val="visible"/>
                                      </p:to>
                                    </p:set>
                                    <p:animEffect transition="in" filter="fade">
                                      <p:cBhvr>
                                        <p:cTn id="42" dur="1000"/>
                                        <p:tgtEl>
                                          <p:spTgt spid="87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77"/>
                                        </p:tgtEl>
                                        <p:attrNameLst>
                                          <p:attrName>style.visibility</p:attrName>
                                        </p:attrNameLst>
                                      </p:cBhvr>
                                      <p:to>
                                        <p:strVal val="visible"/>
                                      </p:to>
                                    </p:set>
                                    <p:animEffect transition="in" filter="fade">
                                      <p:cBhvr>
                                        <p:cTn id="47" dur="1000"/>
                                        <p:tgtEl>
                                          <p:spTgt spid="8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78"/>
                                        </p:tgtEl>
                                        <p:attrNameLst>
                                          <p:attrName>style.visibility</p:attrName>
                                        </p:attrNameLst>
                                      </p:cBhvr>
                                      <p:to>
                                        <p:strVal val="visible"/>
                                      </p:to>
                                    </p:set>
                                    <p:animEffect transition="in" filter="fade">
                                      <p:cBhvr>
                                        <p:cTn id="52" dur="1000"/>
                                        <p:tgtEl>
                                          <p:spTgt spid="87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79"/>
                                        </p:tgtEl>
                                        <p:attrNameLst>
                                          <p:attrName>style.visibility</p:attrName>
                                        </p:attrNameLst>
                                      </p:cBhvr>
                                      <p:to>
                                        <p:strVal val="visible"/>
                                      </p:to>
                                    </p:set>
                                    <p:animEffect transition="in" filter="fade">
                                      <p:cBhvr>
                                        <p:cTn id="57" dur="1000"/>
                                        <p:tgtEl>
                                          <p:spTgt spid="87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81"/>
                                        </p:tgtEl>
                                        <p:attrNameLst>
                                          <p:attrName>style.visibility</p:attrName>
                                        </p:attrNameLst>
                                      </p:cBhvr>
                                      <p:to>
                                        <p:strVal val="visible"/>
                                      </p:to>
                                    </p:set>
                                    <p:animEffect transition="in" filter="fade">
                                      <p:cBhvr>
                                        <p:cTn id="62" dur="1000"/>
                                        <p:tgtEl>
                                          <p:spTgt spid="88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83"/>
                                        </p:tgtEl>
                                        <p:attrNameLst>
                                          <p:attrName>style.visibility</p:attrName>
                                        </p:attrNameLst>
                                      </p:cBhvr>
                                      <p:to>
                                        <p:strVal val="visible"/>
                                      </p:to>
                                    </p:set>
                                    <p:animEffect transition="in" filter="fade">
                                      <p:cBhvr>
                                        <p:cTn id="67" dur="1000"/>
                                        <p:tgtEl>
                                          <p:spTgt spid="88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885"/>
                                        </p:tgtEl>
                                        <p:attrNameLst>
                                          <p:attrName>style.visibility</p:attrName>
                                        </p:attrNameLst>
                                      </p:cBhvr>
                                      <p:to>
                                        <p:strVal val="visible"/>
                                      </p:to>
                                    </p:set>
                                    <p:animEffect transition="in" filter="fade">
                                      <p:cBhvr>
                                        <p:cTn id="72" dur="1000"/>
                                        <p:tgtEl>
                                          <p:spTgt spid="88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82"/>
                                        </p:tgtEl>
                                        <p:attrNameLst>
                                          <p:attrName>style.visibility</p:attrName>
                                        </p:attrNameLst>
                                      </p:cBhvr>
                                      <p:to>
                                        <p:strVal val="visible"/>
                                      </p:to>
                                    </p:set>
                                    <p:animEffect transition="in" filter="fade">
                                      <p:cBhvr>
                                        <p:cTn id="77" dur="1000"/>
                                        <p:tgtEl>
                                          <p:spTgt spid="88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84"/>
                                        </p:tgtEl>
                                        <p:attrNameLst>
                                          <p:attrName>style.visibility</p:attrName>
                                        </p:attrNameLst>
                                      </p:cBhvr>
                                      <p:to>
                                        <p:strVal val="visible"/>
                                      </p:to>
                                    </p:set>
                                    <p:animEffect transition="in" filter="fade">
                                      <p:cBhvr>
                                        <p:cTn id="82" dur="1000"/>
                                        <p:tgtEl>
                                          <p:spTgt spid="88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86"/>
                                        </p:tgtEl>
                                        <p:attrNameLst>
                                          <p:attrName>style.visibility</p:attrName>
                                        </p:attrNameLst>
                                      </p:cBhvr>
                                      <p:to>
                                        <p:strVal val="visible"/>
                                      </p:to>
                                    </p:set>
                                    <p:animEffect transition="in" filter="fade">
                                      <p:cBhvr>
                                        <p:cTn id="87" dur="1000"/>
                                        <p:tgtEl>
                                          <p:spTgt spid="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p27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Changes of State (pg 79)</a:t>
            </a:r>
            <a:endParaRPr sz="3300">
              <a:latin typeface="Century Gothic"/>
              <a:ea typeface="Century Gothic"/>
              <a:cs typeface="Century Gothic"/>
              <a:sym typeface="Century Gothic"/>
            </a:endParaRPr>
          </a:p>
        </p:txBody>
      </p:sp>
      <p:sp>
        <p:nvSpPr>
          <p:cNvPr id="2517" name="Google Shape;2517;p274"/>
          <p:cNvSpPr txBox="1">
            <a:spLocks noGrp="1"/>
          </p:cNvSpPr>
          <p:nvPr>
            <p:ph type="body" idx="1"/>
          </p:nvPr>
        </p:nvSpPr>
        <p:spPr>
          <a:xfrm>
            <a:off x="115950" y="914925"/>
            <a:ext cx="8912100" cy="5556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500">
                <a:latin typeface="Century Gothic"/>
                <a:ea typeface="Century Gothic"/>
                <a:cs typeface="Century Gothic"/>
                <a:sym typeface="Century Gothic"/>
              </a:rPr>
              <a:t>When energy is transferred to a material, the material will either _______________ in temperature or will change ________________.</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sz="2500">
                <a:latin typeface="Century Gothic"/>
                <a:ea typeface="Century Gothic"/>
                <a:cs typeface="Century Gothic"/>
                <a:sym typeface="Century Gothic"/>
              </a:rPr>
              <a:t>During a change of state, the ___________________ of the material does not change. This is because the _____________ is being used to ____________ the bonds between the particles, not to raise the temperature. Once the change of state is finished, the temperature will _______________ again.</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Clr>
                <a:schemeClr val="dk1"/>
              </a:buClr>
              <a:buSzPts val="1100"/>
              <a:buFont typeface="Arial"/>
              <a:buNone/>
            </a:pPr>
            <a:r>
              <a:rPr lang="en-GB" sz="2500">
                <a:latin typeface="Century Gothic"/>
                <a:ea typeface="Century Gothic"/>
                <a:cs typeface="Century Gothic"/>
                <a:sym typeface="Century Gothic"/>
              </a:rPr>
              <a:t>During ________________, energy is transferred away from a material. When a material ________________ or freezes, energy is released as ______________ form, but the __________________ does not change.</a:t>
            </a:r>
            <a:endParaRPr sz="2500">
              <a:latin typeface="Century Gothic"/>
              <a:ea typeface="Century Gothic"/>
              <a:cs typeface="Century Gothic"/>
              <a:sym typeface="Century Gothic"/>
            </a:endParaRPr>
          </a:p>
        </p:txBody>
      </p:sp>
      <p:sp>
        <p:nvSpPr>
          <p:cNvPr id="2518" name="Google Shape;2518;p274"/>
          <p:cNvSpPr txBox="1"/>
          <p:nvPr/>
        </p:nvSpPr>
        <p:spPr>
          <a:xfrm>
            <a:off x="1984275" y="1402750"/>
            <a:ext cx="1908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a:t>
            </a:r>
            <a:endParaRPr sz="2400" b="1">
              <a:solidFill>
                <a:srgbClr val="FFFFFF"/>
              </a:solidFill>
              <a:latin typeface="Century Gothic"/>
              <a:ea typeface="Century Gothic"/>
              <a:cs typeface="Century Gothic"/>
              <a:sym typeface="Century Gothic"/>
            </a:endParaRPr>
          </a:p>
        </p:txBody>
      </p:sp>
      <p:sp>
        <p:nvSpPr>
          <p:cNvPr id="2519" name="Google Shape;2519;p274"/>
          <p:cNvSpPr txBox="1"/>
          <p:nvPr/>
        </p:nvSpPr>
        <p:spPr>
          <a:xfrm>
            <a:off x="501575" y="1861000"/>
            <a:ext cx="1908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state</a:t>
            </a:r>
            <a:endParaRPr sz="2400" b="1">
              <a:solidFill>
                <a:srgbClr val="FFFFFF"/>
              </a:solidFill>
              <a:latin typeface="Century Gothic"/>
              <a:ea typeface="Century Gothic"/>
              <a:cs typeface="Century Gothic"/>
              <a:sym typeface="Century Gothic"/>
            </a:endParaRPr>
          </a:p>
        </p:txBody>
      </p:sp>
      <p:sp>
        <p:nvSpPr>
          <p:cNvPr id="2520" name="Google Shape;2520;p274"/>
          <p:cNvSpPr txBox="1"/>
          <p:nvPr/>
        </p:nvSpPr>
        <p:spPr>
          <a:xfrm>
            <a:off x="5242200" y="2229700"/>
            <a:ext cx="22341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temperature</a:t>
            </a:r>
            <a:endParaRPr sz="2400" b="1">
              <a:solidFill>
                <a:srgbClr val="FFFFFF"/>
              </a:solidFill>
              <a:latin typeface="Century Gothic"/>
              <a:ea typeface="Century Gothic"/>
              <a:cs typeface="Century Gothic"/>
              <a:sym typeface="Century Gothic"/>
            </a:endParaRPr>
          </a:p>
        </p:txBody>
      </p:sp>
      <p:sp>
        <p:nvSpPr>
          <p:cNvPr id="2521" name="Google Shape;2521;p274"/>
          <p:cNvSpPr txBox="1"/>
          <p:nvPr/>
        </p:nvSpPr>
        <p:spPr>
          <a:xfrm>
            <a:off x="312825" y="3177975"/>
            <a:ext cx="1908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energy</a:t>
            </a:r>
            <a:endParaRPr sz="2400" b="1">
              <a:solidFill>
                <a:srgbClr val="FFFFFF"/>
              </a:solidFill>
              <a:latin typeface="Century Gothic"/>
              <a:ea typeface="Century Gothic"/>
              <a:cs typeface="Century Gothic"/>
              <a:sym typeface="Century Gothic"/>
            </a:endParaRPr>
          </a:p>
        </p:txBody>
      </p:sp>
      <p:sp>
        <p:nvSpPr>
          <p:cNvPr id="2522" name="Google Shape;2522;p274"/>
          <p:cNvSpPr txBox="1"/>
          <p:nvPr/>
        </p:nvSpPr>
        <p:spPr>
          <a:xfrm>
            <a:off x="4958800" y="3177975"/>
            <a:ext cx="16824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break</a:t>
            </a:r>
            <a:endParaRPr sz="2400" b="1">
              <a:solidFill>
                <a:srgbClr val="FFFFFF"/>
              </a:solidFill>
              <a:latin typeface="Century Gothic"/>
              <a:ea typeface="Century Gothic"/>
              <a:cs typeface="Century Gothic"/>
              <a:sym typeface="Century Gothic"/>
            </a:endParaRPr>
          </a:p>
        </p:txBody>
      </p:sp>
      <p:sp>
        <p:nvSpPr>
          <p:cNvPr id="2523" name="Google Shape;2523;p274"/>
          <p:cNvSpPr txBox="1"/>
          <p:nvPr/>
        </p:nvSpPr>
        <p:spPr>
          <a:xfrm>
            <a:off x="947000" y="4494950"/>
            <a:ext cx="1908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increase</a:t>
            </a:r>
            <a:endParaRPr sz="2400" b="1">
              <a:solidFill>
                <a:srgbClr val="FFFFFF"/>
              </a:solidFill>
              <a:latin typeface="Century Gothic"/>
              <a:ea typeface="Century Gothic"/>
              <a:cs typeface="Century Gothic"/>
              <a:sym typeface="Century Gothic"/>
            </a:endParaRPr>
          </a:p>
        </p:txBody>
      </p:sp>
      <p:sp>
        <p:nvSpPr>
          <p:cNvPr id="2524" name="Google Shape;2524;p274"/>
          <p:cNvSpPr txBox="1"/>
          <p:nvPr/>
        </p:nvSpPr>
        <p:spPr>
          <a:xfrm>
            <a:off x="1652275" y="4953200"/>
            <a:ext cx="19086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cooling</a:t>
            </a:r>
            <a:endParaRPr sz="2400" b="1">
              <a:solidFill>
                <a:srgbClr val="FFFFFF"/>
              </a:solidFill>
              <a:latin typeface="Century Gothic"/>
              <a:ea typeface="Century Gothic"/>
              <a:cs typeface="Century Gothic"/>
              <a:sym typeface="Century Gothic"/>
            </a:endParaRPr>
          </a:p>
        </p:txBody>
      </p:sp>
      <p:sp>
        <p:nvSpPr>
          <p:cNvPr id="2525" name="Google Shape;2525;p274"/>
          <p:cNvSpPr txBox="1"/>
          <p:nvPr/>
        </p:nvSpPr>
        <p:spPr>
          <a:xfrm>
            <a:off x="4874875" y="5327520"/>
            <a:ext cx="21543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condenses</a:t>
            </a:r>
            <a:endParaRPr sz="2400" b="1">
              <a:solidFill>
                <a:srgbClr val="FFFFFF"/>
              </a:solidFill>
              <a:latin typeface="Century Gothic"/>
              <a:ea typeface="Century Gothic"/>
              <a:cs typeface="Century Gothic"/>
              <a:sym typeface="Century Gothic"/>
            </a:endParaRPr>
          </a:p>
        </p:txBody>
      </p:sp>
      <p:sp>
        <p:nvSpPr>
          <p:cNvPr id="2526" name="Google Shape;2526;p274"/>
          <p:cNvSpPr txBox="1"/>
          <p:nvPr/>
        </p:nvSpPr>
        <p:spPr>
          <a:xfrm>
            <a:off x="3794325" y="5822650"/>
            <a:ext cx="15534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bonds</a:t>
            </a:r>
            <a:endParaRPr sz="2400" b="1">
              <a:solidFill>
                <a:srgbClr val="FFFFFF"/>
              </a:solidFill>
              <a:latin typeface="Century Gothic"/>
              <a:ea typeface="Century Gothic"/>
              <a:cs typeface="Century Gothic"/>
              <a:sym typeface="Century Gothic"/>
            </a:endParaRPr>
          </a:p>
        </p:txBody>
      </p:sp>
      <p:sp>
        <p:nvSpPr>
          <p:cNvPr id="2527" name="Google Shape;2527;p274"/>
          <p:cNvSpPr txBox="1"/>
          <p:nvPr/>
        </p:nvSpPr>
        <p:spPr>
          <a:xfrm>
            <a:off x="430475" y="6263975"/>
            <a:ext cx="22341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temperature</a:t>
            </a:r>
            <a:endParaRPr sz="24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8"/>
                                        </p:tgtEl>
                                        <p:attrNameLst>
                                          <p:attrName>style.visibility</p:attrName>
                                        </p:attrNameLst>
                                      </p:cBhvr>
                                      <p:to>
                                        <p:strVal val="visible"/>
                                      </p:to>
                                    </p:set>
                                    <p:animEffect transition="in" filter="fade">
                                      <p:cBhvr>
                                        <p:cTn id="7" dur="1000"/>
                                        <p:tgtEl>
                                          <p:spTgt spid="25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19"/>
                                        </p:tgtEl>
                                        <p:attrNameLst>
                                          <p:attrName>style.visibility</p:attrName>
                                        </p:attrNameLst>
                                      </p:cBhvr>
                                      <p:to>
                                        <p:strVal val="visible"/>
                                      </p:to>
                                    </p:set>
                                    <p:animEffect transition="in" filter="fade">
                                      <p:cBhvr>
                                        <p:cTn id="12" dur="1000"/>
                                        <p:tgtEl>
                                          <p:spTgt spid="25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0"/>
                                        </p:tgtEl>
                                        <p:attrNameLst>
                                          <p:attrName>style.visibility</p:attrName>
                                        </p:attrNameLst>
                                      </p:cBhvr>
                                      <p:to>
                                        <p:strVal val="visible"/>
                                      </p:to>
                                    </p:set>
                                    <p:animEffect transition="in" filter="fade">
                                      <p:cBhvr>
                                        <p:cTn id="17" dur="1000"/>
                                        <p:tgtEl>
                                          <p:spTgt spid="25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21"/>
                                        </p:tgtEl>
                                        <p:attrNameLst>
                                          <p:attrName>style.visibility</p:attrName>
                                        </p:attrNameLst>
                                      </p:cBhvr>
                                      <p:to>
                                        <p:strVal val="visible"/>
                                      </p:to>
                                    </p:set>
                                    <p:animEffect transition="in" filter="fade">
                                      <p:cBhvr>
                                        <p:cTn id="22" dur="1000"/>
                                        <p:tgtEl>
                                          <p:spTgt spid="25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22"/>
                                        </p:tgtEl>
                                        <p:attrNameLst>
                                          <p:attrName>style.visibility</p:attrName>
                                        </p:attrNameLst>
                                      </p:cBhvr>
                                      <p:to>
                                        <p:strVal val="visible"/>
                                      </p:to>
                                    </p:set>
                                    <p:animEffect transition="in" filter="fade">
                                      <p:cBhvr>
                                        <p:cTn id="27" dur="1000"/>
                                        <p:tgtEl>
                                          <p:spTgt spid="25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23"/>
                                        </p:tgtEl>
                                        <p:attrNameLst>
                                          <p:attrName>style.visibility</p:attrName>
                                        </p:attrNameLst>
                                      </p:cBhvr>
                                      <p:to>
                                        <p:strVal val="visible"/>
                                      </p:to>
                                    </p:set>
                                    <p:animEffect transition="in" filter="fade">
                                      <p:cBhvr>
                                        <p:cTn id="32" dur="1000"/>
                                        <p:tgtEl>
                                          <p:spTgt spid="25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24"/>
                                        </p:tgtEl>
                                        <p:attrNameLst>
                                          <p:attrName>style.visibility</p:attrName>
                                        </p:attrNameLst>
                                      </p:cBhvr>
                                      <p:to>
                                        <p:strVal val="visible"/>
                                      </p:to>
                                    </p:set>
                                    <p:animEffect transition="in" filter="fade">
                                      <p:cBhvr>
                                        <p:cTn id="37" dur="1000"/>
                                        <p:tgtEl>
                                          <p:spTgt spid="25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25"/>
                                        </p:tgtEl>
                                        <p:attrNameLst>
                                          <p:attrName>style.visibility</p:attrName>
                                        </p:attrNameLst>
                                      </p:cBhvr>
                                      <p:to>
                                        <p:strVal val="visible"/>
                                      </p:to>
                                    </p:set>
                                    <p:animEffect transition="in" filter="fade">
                                      <p:cBhvr>
                                        <p:cTn id="42" dur="1000"/>
                                        <p:tgtEl>
                                          <p:spTgt spid="25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26"/>
                                        </p:tgtEl>
                                        <p:attrNameLst>
                                          <p:attrName>style.visibility</p:attrName>
                                        </p:attrNameLst>
                                      </p:cBhvr>
                                      <p:to>
                                        <p:strVal val="visible"/>
                                      </p:to>
                                    </p:set>
                                    <p:animEffect transition="in" filter="fade">
                                      <p:cBhvr>
                                        <p:cTn id="47" dur="1000"/>
                                        <p:tgtEl>
                                          <p:spTgt spid="25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27"/>
                                        </p:tgtEl>
                                        <p:attrNameLst>
                                          <p:attrName>style.visibility</p:attrName>
                                        </p:attrNameLst>
                                      </p:cBhvr>
                                      <p:to>
                                        <p:strVal val="visible"/>
                                      </p:to>
                                    </p:set>
                                    <p:animEffect transition="in" filter="fade">
                                      <p:cBhvr>
                                        <p:cTn id="52" dur="1000"/>
                                        <p:tgtEl>
                                          <p:spTgt spid="2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2531"/>
        <p:cNvGrpSpPr/>
        <p:nvPr/>
      </p:nvGrpSpPr>
      <p:grpSpPr>
        <a:xfrm>
          <a:off x="0" y="0"/>
          <a:ext cx="0" cy="0"/>
          <a:chOff x="0" y="0"/>
          <a:chExt cx="0" cy="0"/>
        </a:xfrm>
      </p:grpSpPr>
      <p:sp>
        <p:nvSpPr>
          <p:cNvPr id="2532" name="Google Shape;2532;p27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Heating Graphs (pg 80)</a:t>
            </a:r>
            <a:endParaRPr sz="2700"/>
          </a:p>
        </p:txBody>
      </p:sp>
      <p:sp>
        <p:nvSpPr>
          <p:cNvPr id="2533" name="Google Shape;2533;p27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300">
                <a:latin typeface="Century Gothic"/>
                <a:ea typeface="Century Gothic"/>
                <a:cs typeface="Century Gothic"/>
                <a:sym typeface="Century Gothic"/>
              </a:rPr>
              <a:t>Describe what is happening at each stage of the graph. What state is the water in? Is it getting hotter? Is a change of state happening? If so, which one? Is anything happening to the bonds between particles? </a:t>
            </a:r>
            <a:endParaRPr sz="2300">
              <a:latin typeface="Century Gothic"/>
              <a:ea typeface="Century Gothic"/>
              <a:cs typeface="Century Gothic"/>
              <a:sym typeface="Century Gothic"/>
            </a:endParaRPr>
          </a:p>
        </p:txBody>
      </p:sp>
      <p:pic>
        <p:nvPicPr>
          <p:cNvPr id="2534" name="Google Shape;2534;p275"/>
          <p:cNvPicPr preferRelativeResize="0"/>
          <p:nvPr/>
        </p:nvPicPr>
        <p:blipFill>
          <a:blip r:embed="rId3">
            <a:alphaModFix/>
          </a:blip>
          <a:stretch>
            <a:fillRect/>
          </a:stretch>
        </p:blipFill>
        <p:spPr>
          <a:xfrm>
            <a:off x="212826" y="2649000"/>
            <a:ext cx="8718475" cy="4067825"/>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sp>
        <p:nvSpPr>
          <p:cNvPr id="2539" name="Google Shape;2539;p27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Heating Graphs (pg 80)</a:t>
            </a:r>
            <a:endParaRPr sz="3300">
              <a:latin typeface="Century Gothic"/>
              <a:ea typeface="Century Gothic"/>
              <a:cs typeface="Century Gothic"/>
              <a:sym typeface="Century Gothic"/>
            </a:endParaRPr>
          </a:p>
        </p:txBody>
      </p:sp>
      <p:sp>
        <p:nvSpPr>
          <p:cNvPr id="2540" name="Google Shape;2540;p27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300">
              <a:latin typeface="Century Gothic"/>
              <a:ea typeface="Century Gothic"/>
              <a:cs typeface="Century Gothic"/>
              <a:sym typeface="Century Gothic"/>
            </a:endParaRPr>
          </a:p>
        </p:txBody>
      </p:sp>
      <p:pic>
        <p:nvPicPr>
          <p:cNvPr id="2541" name="Google Shape;2541;p276"/>
          <p:cNvPicPr preferRelativeResize="0"/>
          <p:nvPr/>
        </p:nvPicPr>
        <p:blipFill>
          <a:blip r:embed="rId3">
            <a:alphaModFix/>
          </a:blip>
          <a:stretch>
            <a:fillRect/>
          </a:stretch>
        </p:blipFill>
        <p:spPr>
          <a:xfrm>
            <a:off x="446025" y="878303"/>
            <a:ext cx="8251950" cy="5776350"/>
          </a:xfrm>
          <a:prstGeom prst="rect">
            <a:avLst/>
          </a:prstGeom>
          <a:noFill/>
          <a:ln>
            <a:noFill/>
          </a:ln>
        </p:spPr>
      </p:pic>
      <p:sp>
        <p:nvSpPr>
          <p:cNvPr id="2542" name="Google Shape;2542;p276"/>
          <p:cNvSpPr txBox="1"/>
          <p:nvPr/>
        </p:nvSpPr>
        <p:spPr>
          <a:xfrm>
            <a:off x="1086900" y="1338725"/>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in a solid state</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used to heat up the material so the temperature increases</a:t>
            </a:r>
            <a:endParaRPr sz="1900" b="1">
              <a:solidFill>
                <a:srgbClr val="FF0000"/>
              </a:solidFill>
            </a:endParaRPr>
          </a:p>
        </p:txBody>
      </p:sp>
      <p:sp>
        <p:nvSpPr>
          <p:cNvPr id="2543" name="Google Shape;2543;p276"/>
          <p:cNvSpPr txBox="1"/>
          <p:nvPr/>
        </p:nvSpPr>
        <p:spPr>
          <a:xfrm>
            <a:off x="1086900" y="2404150"/>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melting from solid to liquid</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used to break the bonds between the particles so the temperature stays the same</a:t>
            </a:r>
            <a:endParaRPr sz="1900" b="1">
              <a:solidFill>
                <a:srgbClr val="FF0000"/>
              </a:solidFill>
            </a:endParaRPr>
          </a:p>
        </p:txBody>
      </p:sp>
      <p:sp>
        <p:nvSpPr>
          <p:cNvPr id="2544" name="Google Shape;2544;p276"/>
          <p:cNvSpPr txBox="1"/>
          <p:nvPr/>
        </p:nvSpPr>
        <p:spPr>
          <a:xfrm>
            <a:off x="1086900" y="3469575"/>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in a liquid state</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used to heat up the material so the temperature increases</a:t>
            </a:r>
            <a:endParaRPr sz="1900" b="1">
              <a:solidFill>
                <a:srgbClr val="FF0000"/>
              </a:solidFill>
            </a:endParaRPr>
          </a:p>
        </p:txBody>
      </p:sp>
      <p:sp>
        <p:nvSpPr>
          <p:cNvPr id="2545" name="Google Shape;2545;p276"/>
          <p:cNvSpPr txBox="1"/>
          <p:nvPr/>
        </p:nvSpPr>
        <p:spPr>
          <a:xfrm>
            <a:off x="1086900" y="4508575"/>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boiling from a liquid to a gas</a:t>
            </a:r>
            <a:endParaRPr sz="1900" b="1">
              <a:solidFill>
                <a:srgbClr val="FF0000"/>
              </a:solidFill>
            </a:endParaRPr>
          </a:p>
          <a:p>
            <a:pPr marL="0" lvl="0" indent="0" algn="l" rtl="0">
              <a:spcBef>
                <a:spcPts val="0"/>
              </a:spcBef>
              <a:spcAft>
                <a:spcPts val="0"/>
              </a:spcAft>
              <a:buClr>
                <a:schemeClr val="dk1"/>
              </a:buClr>
              <a:buSzPts val="1100"/>
              <a:buFont typeface="Arial"/>
              <a:buNone/>
            </a:pPr>
            <a:r>
              <a:rPr lang="en-GB" sz="1900" b="1">
                <a:solidFill>
                  <a:srgbClr val="FF0000"/>
                </a:solidFill>
              </a:rPr>
              <a:t>Energy is being used to break the bonds between the particles so the temperature stays the same</a:t>
            </a:r>
            <a:endParaRPr sz="1900" b="1">
              <a:solidFill>
                <a:srgbClr val="FF0000"/>
              </a:solidFill>
            </a:endParaRPr>
          </a:p>
        </p:txBody>
      </p:sp>
      <p:sp>
        <p:nvSpPr>
          <p:cNvPr id="2546" name="Google Shape;2546;p276"/>
          <p:cNvSpPr txBox="1"/>
          <p:nvPr/>
        </p:nvSpPr>
        <p:spPr>
          <a:xfrm>
            <a:off x="1086900" y="5547575"/>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a gas</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used to heat up the material so the temperature increases</a:t>
            </a:r>
            <a:endParaRPr sz="19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2"/>
                                        </p:tgtEl>
                                        <p:attrNameLst>
                                          <p:attrName>style.visibility</p:attrName>
                                        </p:attrNameLst>
                                      </p:cBhvr>
                                      <p:to>
                                        <p:strVal val="visible"/>
                                      </p:to>
                                    </p:set>
                                    <p:animEffect transition="in" filter="fade">
                                      <p:cBhvr>
                                        <p:cTn id="7" dur="1000"/>
                                        <p:tgtEl>
                                          <p:spTgt spid="25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3"/>
                                        </p:tgtEl>
                                        <p:attrNameLst>
                                          <p:attrName>style.visibility</p:attrName>
                                        </p:attrNameLst>
                                      </p:cBhvr>
                                      <p:to>
                                        <p:strVal val="visible"/>
                                      </p:to>
                                    </p:set>
                                    <p:animEffect transition="in" filter="fade">
                                      <p:cBhvr>
                                        <p:cTn id="12" dur="1000"/>
                                        <p:tgtEl>
                                          <p:spTgt spid="25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4"/>
                                        </p:tgtEl>
                                        <p:attrNameLst>
                                          <p:attrName>style.visibility</p:attrName>
                                        </p:attrNameLst>
                                      </p:cBhvr>
                                      <p:to>
                                        <p:strVal val="visible"/>
                                      </p:to>
                                    </p:set>
                                    <p:animEffect transition="in" filter="fade">
                                      <p:cBhvr>
                                        <p:cTn id="17" dur="1000"/>
                                        <p:tgtEl>
                                          <p:spTgt spid="25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45"/>
                                        </p:tgtEl>
                                        <p:attrNameLst>
                                          <p:attrName>style.visibility</p:attrName>
                                        </p:attrNameLst>
                                      </p:cBhvr>
                                      <p:to>
                                        <p:strVal val="visible"/>
                                      </p:to>
                                    </p:set>
                                    <p:animEffect transition="in" filter="fade">
                                      <p:cBhvr>
                                        <p:cTn id="22" dur="1000"/>
                                        <p:tgtEl>
                                          <p:spTgt spid="25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6"/>
                                        </p:tgtEl>
                                        <p:attrNameLst>
                                          <p:attrName>style.visibility</p:attrName>
                                        </p:attrNameLst>
                                      </p:cBhvr>
                                      <p:to>
                                        <p:strVal val="visible"/>
                                      </p:to>
                                    </p:set>
                                    <p:animEffect transition="in" filter="fade">
                                      <p:cBhvr>
                                        <p:cTn id="27" dur="1000"/>
                                        <p:tgtEl>
                                          <p:spTgt spid="2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sp>
        <p:nvSpPr>
          <p:cNvPr id="2551" name="Google Shape;2551;p27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Cooling Graphs (pg 81)</a:t>
            </a:r>
            <a:endParaRPr sz="2700"/>
          </a:p>
        </p:txBody>
      </p:sp>
      <p:sp>
        <p:nvSpPr>
          <p:cNvPr id="2552" name="Google Shape;2552;p277"/>
          <p:cNvSpPr txBox="1">
            <a:spLocks noGrp="1"/>
          </p:cNvSpPr>
          <p:nvPr>
            <p:ph type="body" idx="1"/>
          </p:nvPr>
        </p:nvSpPr>
        <p:spPr>
          <a:xfrm>
            <a:off x="159750" y="882150"/>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100">
                <a:latin typeface="Century Gothic"/>
                <a:ea typeface="Century Gothic"/>
                <a:cs typeface="Century Gothic"/>
                <a:sym typeface="Century Gothic"/>
              </a:rPr>
              <a:t>Describe what is happening at each stage of the graph. What state is the water in? Is it getting colder? Is a change of state happening? If so, which one? Is anything happening to the bonds between particles? </a:t>
            </a:r>
            <a:endParaRPr sz="2100">
              <a:latin typeface="Century Gothic"/>
              <a:ea typeface="Century Gothic"/>
              <a:cs typeface="Century Gothic"/>
              <a:sym typeface="Century Gothic"/>
            </a:endParaRPr>
          </a:p>
        </p:txBody>
      </p:sp>
      <p:pic>
        <p:nvPicPr>
          <p:cNvPr id="2553" name="Google Shape;2553;p277"/>
          <p:cNvPicPr preferRelativeResize="0"/>
          <p:nvPr/>
        </p:nvPicPr>
        <p:blipFill>
          <a:blip r:embed="rId3">
            <a:alphaModFix/>
          </a:blip>
          <a:stretch>
            <a:fillRect/>
          </a:stretch>
        </p:blipFill>
        <p:spPr>
          <a:xfrm>
            <a:off x="0" y="2361300"/>
            <a:ext cx="9144001" cy="4420107"/>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557"/>
        <p:cNvGrpSpPr/>
        <p:nvPr/>
      </p:nvGrpSpPr>
      <p:grpSpPr>
        <a:xfrm>
          <a:off x="0" y="0"/>
          <a:ext cx="0" cy="0"/>
          <a:chOff x="0" y="0"/>
          <a:chExt cx="0" cy="0"/>
        </a:xfrm>
      </p:grpSpPr>
      <p:sp>
        <p:nvSpPr>
          <p:cNvPr id="2558" name="Google Shape;2558;p27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Cooling Graphs (pg 81)</a:t>
            </a:r>
            <a:endParaRPr sz="2700"/>
          </a:p>
        </p:txBody>
      </p:sp>
      <p:sp>
        <p:nvSpPr>
          <p:cNvPr id="2559" name="Google Shape;2559;p27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300">
              <a:latin typeface="Century Gothic"/>
              <a:ea typeface="Century Gothic"/>
              <a:cs typeface="Century Gothic"/>
              <a:sym typeface="Century Gothic"/>
            </a:endParaRPr>
          </a:p>
        </p:txBody>
      </p:sp>
      <p:pic>
        <p:nvPicPr>
          <p:cNvPr id="2560" name="Google Shape;2560;p278"/>
          <p:cNvPicPr preferRelativeResize="0"/>
          <p:nvPr/>
        </p:nvPicPr>
        <p:blipFill>
          <a:blip r:embed="rId3">
            <a:alphaModFix/>
          </a:blip>
          <a:stretch>
            <a:fillRect/>
          </a:stretch>
        </p:blipFill>
        <p:spPr>
          <a:xfrm>
            <a:off x="446025" y="878303"/>
            <a:ext cx="8251950" cy="5776350"/>
          </a:xfrm>
          <a:prstGeom prst="rect">
            <a:avLst/>
          </a:prstGeom>
          <a:noFill/>
          <a:ln>
            <a:noFill/>
          </a:ln>
        </p:spPr>
      </p:pic>
      <p:sp>
        <p:nvSpPr>
          <p:cNvPr id="2561" name="Google Shape;2561;p278"/>
          <p:cNvSpPr txBox="1"/>
          <p:nvPr/>
        </p:nvSpPr>
        <p:spPr>
          <a:xfrm>
            <a:off x="1086900" y="1359850"/>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a gas</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transferred away from the material so the temperature decreases</a:t>
            </a:r>
            <a:endParaRPr sz="1900" b="1">
              <a:solidFill>
                <a:srgbClr val="FF0000"/>
              </a:solidFill>
            </a:endParaRPr>
          </a:p>
        </p:txBody>
      </p:sp>
      <p:sp>
        <p:nvSpPr>
          <p:cNvPr id="2562" name="Google Shape;2562;p278"/>
          <p:cNvSpPr txBox="1"/>
          <p:nvPr/>
        </p:nvSpPr>
        <p:spPr>
          <a:xfrm>
            <a:off x="1086900" y="2441550"/>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condensing from a gas to a liquid</a:t>
            </a:r>
            <a:endParaRPr sz="1900" b="1">
              <a:solidFill>
                <a:srgbClr val="FF0000"/>
              </a:solidFill>
            </a:endParaRPr>
          </a:p>
          <a:p>
            <a:pPr marL="0" lvl="0" indent="0" algn="l" rtl="0">
              <a:spcBef>
                <a:spcPts val="0"/>
              </a:spcBef>
              <a:spcAft>
                <a:spcPts val="0"/>
              </a:spcAft>
              <a:buNone/>
            </a:pPr>
            <a:r>
              <a:rPr lang="en-GB" sz="1900" b="1">
                <a:solidFill>
                  <a:srgbClr val="FF0000"/>
                </a:solidFill>
              </a:rPr>
              <a:t>Bonds between particles are being made which releases energy so the temperature stays the same.</a:t>
            </a:r>
            <a:endParaRPr sz="1900" b="1">
              <a:solidFill>
                <a:srgbClr val="FF0000"/>
              </a:solidFill>
            </a:endParaRPr>
          </a:p>
        </p:txBody>
      </p:sp>
      <p:sp>
        <p:nvSpPr>
          <p:cNvPr id="2563" name="Google Shape;2563;p278"/>
          <p:cNvSpPr txBox="1"/>
          <p:nvPr/>
        </p:nvSpPr>
        <p:spPr>
          <a:xfrm>
            <a:off x="1145350" y="3523250"/>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a liquid</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transferred away from the material so the temperature decreases</a:t>
            </a:r>
            <a:endParaRPr sz="1900" b="1">
              <a:solidFill>
                <a:srgbClr val="FF0000"/>
              </a:solidFill>
            </a:endParaRPr>
          </a:p>
        </p:txBody>
      </p:sp>
      <p:sp>
        <p:nvSpPr>
          <p:cNvPr id="2564" name="Google Shape;2564;p278"/>
          <p:cNvSpPr txBox="1"/>
          <p:nvPr/>
        </p:nvSpPr>
        <p:spPr>
          <a:xfrm>
            <a:off x="1145350" y="4531575"/>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freezing from a liquid to a solid</a:t>
            </a:r>
            <a:endParaRPr sz="1900" b="1">
              <a:solidFill>
                <a:srgbClr val="FF0000"/>
              </a:solidFill>
            </a:endParaRPr>
          </a:p>
          <a:p>
            <a:pPr marL="0" lvl="0" indent="0" algn="l" rtl="0">
              <a:spcBef>
                <a:spcPts val="0"/>
              </a:spcBef>
              <a:spcAft>
                <a:spcPts val="0"/>
              </a:spcAft>
              <a:buNone/>
            </a:pPr>
            <a:r>
              <a:rPr lang="en-GB" sz="1900" b="1">
                <a:solidFill>
                  <a:srgbClr val="FF0000"/>
                </a:solidFill>
              </a:rPr>
              <a:t>Bonds between particles are being made which releases energy so the temperature stays the same.</a:t>
            </a:r>
            <a:endParaRPr sz="1900" b="1">
              <a:solidFill>
                <a:srgbClr val="FF0000"/>
              </a:solidFill>
            </a:endParaRPr>
          </a:p>
        </p:txBody>
      </p:sp>
      <p:sp>
        <p:nvSpPr>
          <p:cNvPr id="2565" name="Google Shape;2565;p278"/>
          <p:cNvSpPr txBox="1"/>
          <p:nvPr/>
        </p:nvSpPr>
        <p:spPr>
          <a:xfrm>
            <a:off x="1086900" y="5617325"/>
            <a:ext cx="74805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900" b="1">
                <a:solidFill>
                  <a:srgbClr val="FF0000"/>
                </a:solidFill>
              </a:rPr>
              <a:t>The material is a solid</a:t>
            </a:r>
            <a:endParaRPr sz="1900" b="1">
              <a:solidFill>
                <a:srgbClr val="FF0000"/>
              </a:solidFill>
            </a:endParaRPr>
          </a:p>
          <a:p>
            <a:pPr marL="0" lvl="0" indent="0" algn="l" rtl="0">
              <a:spcBef>
                <a:spcPts val="0"/>
              </a:spcBef>
              <a:spcAft>
                <a:spcPts val="0"/>
              </a:spcAft>
              <a:buNone/>
            </a:pPr>
            <a:r>
              <a:rPr lang="en-GB" sz="1900" b="1">
                <a:solidFill>
                  <a:srgbClr val="FF0000"/>
                </a:solidFill>
              </a:rPr>
              <a:t>Energy is being transferred away from the material so the temperature decreases</a:t>
            </a:r>
            <a:endParaRPr sz="19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1"/>
                                        </p:tgtEl>
                                        <p:attrNameLst>
                                          <p:attrName>style.visibility</p:attrName>
                                        </p:attrNameLst>
                                      </p:cBhvr>
                                      <p:to>
                                        <p:strVal val="visible"/>
                                      </p:to>
                                    </p:set>
                                    <p:animEffect transition="in" filter="fade">
                                      <p:cBhvr>
                                        <p:cTn id="7" dur="1000"/>
                                        <p:tgtEl>
                                          <p:spTgt spid="25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2"/>
                                        </p:tgtEl>
                                        <p:attrNameLst>
                                          <p:attrName>style.visibility</p:attrName>
                                        </p:attrNameLst>
                                      </p:cBhvr>
                                      <p:to>
                                        <p:strVal val="visible"/>
                                      </p:to>
                                    </p:set>
                                    <p:animEffect transition="in" filter="fade">
                                      <p:cBhvr>
                                        <p:cTn id="12" dur="1000"/>
                                        <p:tgtEl>
                                          <p:spTgt spid="25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3"/>
                                        </p:tgtEl>
                                        <p:attrNameLst>
                                          <p:attrName>style.visibility</p:attrName>
                                        </p:attrNameLst>
                                      </p:cBhvr>
                                      <p:to>
                                        <p:strVal val="visible"/>
                                      </p:to>
                                    </p:set>
                                    <p:animEffect transition="in" filter="fade">
                                      <p:cBhvr>
                                        <p:cTn id="17" dur="1000"/>
                                        <p:tgtEl>
                                          <p:spTgt spid="256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4"/>
                                        </p:tgtEl>
                                        <p:attrNameLst>
                                          <p:attrName>style.visibility</p:attrName>
                                        </p:attrNameLst>
                                      </p:cBhvr>
                                      <p:to>
                                        <p:strVal val="visible"/>
                                      </p:to>
                                    </p:set>
                                    <p:animEffect transition="in" filter="fade">
                                      <p:cBhvr>
                                        <p:cTn id="22" dur="1000"/>
                                        <p:tgtEl>
                                          <p:spTgt spid="25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5"/>
                                        </p:tgtEl>
                                        <p:attrNameLst>
                                          <p:attrName>style.visibility</p:attrName>
                                        </p:attrNameLst>
                                      </p:cBhvr>
                                      <p:to>
                                        <p:strVal val="visible"/>
                                      </p:to>
                                    </p:set>
                                    <p:animEffect transition="in" filter="fade">
                                      <p:cBhvr>
                                        <p:cTn id="27" dur="1000"/>
                                        <p:tgtEl>
                                          <p:spTgt spid="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569"/>
        <p:cNvGrpSpPr/>
        <p:nvPr/>
      </p:nvGrpSpPr>
      <p:grpSpPr>
        <a:xfrm>
          <a:off x="0" y="0"/>
          <a:ext cx="0" cy="0"/>
          <a:chOff x="0" y="0"/>
          <a:chExt cx="0" cy="0"/>
        </a:xfrm>
      </p:grpSpPr>
      <p:sp>
        <p:nvSpPr>
          <p:cNvPr id="2570" name="Google Shape;2570;p27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State Changes (pg 82) </a:t>
            </a:r>
            <a:endParaRPr sz="2700"/>
          </a:p>
        </p:txBody>
      </p:sp>
      <p:sp>
        <p:nvSpPr>
          <p:cNvPr id="2571" name="Google Shape;2571;p27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What is the name for the energy transferred during a change of state?</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During heating, is energy gained or released?</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During cooling, is energy gained or released?</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What is the definition of specific latent heat?</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What is the name for the specific latent heat for changing between a solid and a liquid?</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What is the name for the specific latent heat for changing between a liquid and a gas?</a:t>
            </a:r>
            <a:endParaRPr sz="2800">
              <a:latin typeface="Century Gothic"/>
              <a:ea typeface="Century Gothic"/>
              <a:cs typeface="Century Gothic"/>
              <a:sym typeface="Century Gothic"/>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575"/>
        <p:cNvGrpSpPr/>
        <p:nvPr/>
      </p:nvGrpSpPr>
      <p:grpSpPr>
        <a:xfrm>
          <a:off x="0" y="0"/>
          <a:ext cx="0" cy="0"/>
          <a:chOff x="0" y="0"/>
          <a:chExt cx="0" cy="0"/>
        </a:xfrm>
      </p:grpSpPr>
      <p:sp>
        <p:nvSpPr>
          <p:cNvPr id="2576" name="Google Shape;2576;p28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State Changes  (pg 82)</a:t>
            </a:r>
            <a:endParaRPr sz="2700"/>
          </a:p>
        </p:txBody>
      </p:sp>
      <p:sp>
        <p:nvSpPr>
          <p:cNvPr id="2577" name="Google Shape;2577;p28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name for the energy transferred during a change of state?</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Latent heat</a:t>
            </a:r>
            <a:endParaRPr sz="24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During heating, is energy gained or released?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Gained </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During cooling, is energy gained or released?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Released</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definition of specific latent heat?</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amount of energy needed to change the state of 1 kg of a material, without changing its temperature</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name for the specific latent heat for changing between a solid and a liquid?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Specific latent heat of fusion</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name for the specific latent heat for changing between a liquid and a gas?</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Specific latent heat of vaporisation</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7">
                                            <p:txEl>
                                              <p:pRg st="0" end="0"/>
                                            </p:txEl>
                                          </p:spTgt>
                                        </p:tgtEl>
                                        <p:attrNameLst>
                                          <p:attrName>style.visibility</p:attrName>
                                        </p:attrNameLst>
                                      </p:cBhvr>
                                      <p:to>
                                        <p:strVal val="visible"/>
                                      </p:to>
                                    </p:set>
                                    <p:animEffect transition="in" filter="fade">
                                      <p:cBhvr>
                                        <p:cTn id="7" dur="1000"/>
                                        <p:tgtEl>
                                          <p:spTgt spid="25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7">
                                            <p:txEl>
                                              <p:pRg st="1" end="1"/>
                                            </p:txEl>
                                          </p:spTgt>
                                        </p:tgtEl>
                                        <p:attrNameLst>
                                          <p:attrName>style.visibility</p:attrName>
                                        </p:attrNameLst>
                                      </p:cBhvr>
                                      <p:to>
                                        <p:strVal val="visible"/>
                                      </p:to>
                                    </p:set>
                                    <p:animEffect transition="in" filter="fade">
                                      <p:cBhvr>
                                        <p:cTn id="12" dur="1000"/>
                                        <p:tgtEl>
                                          <p:spTgt spid="25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7">
                                            <p:txEl>
                                              <p:pRg st="2" end="2"/>
                                            </p:txEl>
                                          </p:spTgt>
                                        </p:tgtEl>
                                        <p:attrNameLst>
                                          <p:attrName>style.visibility</p:attrName>
                                        </p:attrNameLst>
                                      </p:cBhvr>
                                      <p:to>
                                        <p:strVal val="visible"/>
                                      </p:to>
                                    </p:set>
                                    <p:animEffect transition="in" filter="fade">
                                      <p:cBhvr>
                                        <p:cTn id="17" dur="1000"/>
                                        <p:tgtEl>
                                          <p:spTgt spid="25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7">
                                            <p:txEl>
                                              <p:pRg st="3" end="3"/>
                                            </p:txEl>
                                          </p:spTgt>
                                        </p:tgtEl>
                                        <p:attrNameLst>
                                          <p:attrName>style.visibility</p:attrName>
                                        </p:attrNameLst>
                                      </p:cBhvr>
                                      <p:to>
                                        <p:strVal val="visible"/>
                                      </p:to>
                                    </p:set>
                                    <p:animEffect transition="in" filter="fade">
                                      <p:cBhvr>
                                        <p:cTn id="22" dur="1000"/>
                                        <p:tgtEl>
                                          <p:spTgt spid="25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77">
                                            <p:txEl>
                                              <p:pRg st="4" end="4"/>
                                            </p:txEl>
                                          </p:spTgt>
                                        </p:tgtEl>
                                        <p:attrNameLst>
                                          <p:attrName>style.visibility</p:attrName>
                                        </p:attrNameLst>
                                      </p:cBhvr>
                                      <p:to>
                                        <p:strVal val="visible"/>
                                      </p:to>
                                    </p:set>
                                    <p:animEffect transition="in" filter="fade">
                                      <p:cBhvr>
                                        <p:cTn id="27" dur="1000"/>
                                        <p:tgtEl>
                                          <p:spTgt spid="25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77">
                                            <p:txEl>
                                              <p:pRg st="5" end="5"/>
                                            </p:txEl>
                                          </p:spTgt>
                                        </p:tgtEl>
                                        <p:attrNameLst>
                                          <p:attrName>style.visibility</p:attrName>
                                        </p:attrNameLst>
                                      </p:cBhvr>
                                      <p:to>
                                        <p:strVal val="visible"/>
                                      </p:to>
                                    </p:set>
                                    <p:animEffect transition="in" filter="fade">
                                      <p:cBhvr>
                                        <p:cTn id="32" dur="1000"/>
                                        <p:tgtEl>
                                          <p:spTgt spid="257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77">
                                            <p:txEl>
                                              <p:pRg st="6" end="6"/>
                                            </p:txEl>
                                          </p:spTgt>
                                        </p:tgtEl>
                                        <p:attrNameLst>
                                          <p:attrName>style.visibility</p:attrName>
                                        </p:attrNameLst>
                                      </p:cBhvr>
                                      <p:to>
                                        <p:strVal val="visible"/>
                                      </p:to>
                                    </p:set>
                                    <p:animEffect transition="in" filter="fade">
                                      <p:cBhvr>
                                        <p:cTn id="37" dur="1000"/>
                                        <p:tgtEl>
                                          <p:spTgt spid="257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2581"/>
        <p:cNvGrpSpPr/>
        <p:nvPr/>
      </p:nvGrpSpPr>
      <p:grpSpPr>
        <a:xfrm>
          <a:off x="0" y="0"/>
          <a:ext cx="0" cy="0"/>
          <a:chOff x="0" y="0"/>
          <a:chExt cx="0" cy="0"/>
        </a:xfrm>
      </p:grpSpPr>
      <p:sp>
        <p:nvSpPr>
          <p:cNvPr id="2582" name="Google Shape;2582;p28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100">
                <a:latin typeface="Century Gothic"/>
                <a:ea typeface="Century Gothic"/>
                <a:cs typeface="Century Gothic"/>
                <a:sym typeface="Century Gothic"/>
              </a:rPr>
              <a:t>Calculations during state changes (pg 83)</a:t>
            </a:r>
            <a:endParaRPr sz="3100">
              <a:latin typeface="Century Gothic"/>
              <a:ea typeface="Century Gothic"/>
              <a:cs typeface="Century Gothic"/>
              <a:sym typeface="Century Gothic"/>
            </a:endParaRPr>
          </a:p>
        </p:txBody>
      </p:sp>
      <p:sp>
        <p:nvSpPr>
          <p:cNvPr id="2583" name="Google Shape;2583;p281"/>
          <p:cNvSpPr txBox="1">
            <a:spLocks noGrp="1"/>
          </p:cNvSpPr>
          <p:nvPr>
            <p:ph type="body" idx="1"/>
          </p:nvPr>
        </p:nvSpPr>
        <p:spPr>
          <a:xfrm>
            <a:off x="451500" y="1145663"/>
            <a:ext cx="8241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Energy = mass x specific latent heat</a:t>
            </a:r>
            <a:endParaRPr sz="3000">
              <a:solidFill>
                <a:srgbClr val="FFFFFF"/>
              </a:solidFill>
              <a:latin typeface="Oswald"/>
              <a:ea typeface="Oswald"/>
              <a:cs typeface="Oswald"/>
              <a:sym typeface="Oswald"/>
            </a:endParaRPr>
          </a:p>
        </p:txBody>
      </p:sp>
      <p:sp>
        <p:nvSpPr>
          <p:cNvPr id="2584" name="Google Shape;2584;p281"/>
          <p:cNvSpPr txBox="1">
            <a:spLocks noGrp="1"/>
          </p:cNvSpPr>
          <p:nvPr>
            <p:ph type="body" idx="1"/>
          </p:nvPr>
        </p:nvSpPr>
        <p:spPr>
          <a:xfrm>
            <a:off x="3409950" y="22913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 = m x L</a:t>
            </a:r>
            <a:endParaRPr sz="3000">
              <a:solidFill>
                <a:srgbClr val="FFFFFF"/>
              </a:solidFill>
              <a:latin typeface="Oswald"/>
              <a:ea typeface="Oswald"/>
              <a:cs typeface="Oswald"/>
              <a:sym typeface="Oswald"/>
            </a:endParaRPr>
          </a:p>
        </p:txBody>
      </p:sp>
      <p:pic>
        <p:nvPicPr>
          <p:cNvPr id="2585" name="Google Shape;2585;p281"/>
          <p:cNvPicPr preferRelativeResize="0"/>
          <p:nvPr/>
        </p:nvPicPr>
        <p:blipFill rotWithShape="1">
          <a:blip r:embed="rId3">
            <a:alphaModFix/>
          </a:blip>
          <a:srcRect l="9947" r="7427" b="19704"/>
          <a:stretch/>
        </p:blipFill>
        <p:spPr>
          <a:xfrm>
            <a:off x="6203325" y="3616950"/>
            <a:ext cx="2940675" cy="2579950"/>
          </a:xfrm>
          <a:prstGeom prst="rect">
            <a:avLst/>
          </a:prstGeom>
          <a:noFill/>
          <a:ln>
            <a:noFill/>
          </a:ln>
        </p:spPr>
      </p:pic>
      <p:sp>
        <p:nvSpPr>
          <p:cNvPr id="2586" name="Google Shape;2586;p281"/>
          <p:cNvSpPr txBox="1">
            <a:spLocks noGrp="1"/>
          </p:cNvSpPr>
          <p:nvPr>
            <p:ph type="body" idx="1"/>
          </p:nvPr>
        </p:nvSpPr>
        <p:spPr>
          <a:xfrm>
            <a:off x="7391025" y="456780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endParaRPr sz="3000">
              <a:solidFill>
                <a:srgbClr val="FFFFFF"/>
              </a:solidFill>
              <a:latin typeface="Oswald"/>
              <a:ea typeface="Oswald"/>
              <a:cs typeface="Oswald"/>
              <a:sym typeface="Oswald"/>
            </a:endParaRPr>
          </a:p>
        </p:txBody>
      </p:sp>
      <p:sp>
        <p:nvSpPr>
          <p:cNvPr id="2587" name="Google Shape;2587;p281"/>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2588" name="Google Shape;2588;p281"/>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L</a:t>
            </a:r>
            <a:endParaRPr sz="3000">
              <a:solidFill>
                <a:srgbClr val="FFFFFF"/>
              </a:solidFill>
              <a:latin typeface="Oswald"/>
              <a:ea typeface="Oswald"/>
              <a:cs typeface="Oswald"/>
              <a:sym typeface="Oswald"/>
            </a:endParaRPr>
          </a:p>
        </p:txBody>
      </p:sp>
      <p:pic>
        <p:nvPicPr>
          <p:cNvPr id="2589" name="Google Shape;2589;p281"/>
          <p:cNvPicPr preferRelativeResize="0"/>
          <p:nvPr/>
        </p:nvPicPr>
        <p:blipFill rotWithShape="1">
          <a:blip r:embed="rId4">
            <a:alphaModFix/>
          </a:blip>
          <a:srcRect b="20095"/>
          <a:stretch/>
        </p:blipFill>
        <p:spPr>
          <a:xfrm>
            <a:off x="148000" y="3808450"/>
            <a:ext cx="6069376" cy="2304700"/>
          </a:xfrm>
          <a:prstGeom prst="rect">
            <a:avLst/>
          </a:prstGeom>
          <a:noFill/>
          <a:ln>
            <a:noFill/>
          </a:ln>
        </p:spPr>
      </p:pic>
      <p:sp>
        <p:nvSpPr>
          <p:cNvPr id="2590" name="Google Shape;2590;p281"/>
          <p:cNvSpPr txBox="1"/>
          <p:nvPr/>
        </p:nvSpPr>
        <p:spPr>
          <a:xfrm>
            <a:off x="255325" y="4394787"/>
            <a:ext cx="2029500" cy="598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100">
                <a:solidFill>
                  <a:schemeClr val="dk1"/>
                </a:solidFill>
                <a:latin typeface="Oswald"/>
                <a:ea typeface="Oswald"/>
                <a:cs typeface="Oswald"/>
                <a:sym typeface="Oswald"/>
              </a:rPr>
              <a:t>Energy </a:t>
            </a:r>
            <a:endParaRPr sz="2100">
              <a:latin typeface="Oswald"/>
              <a:ea typeface="Oswald"/>
              <a:cs typeface="Oswald"/>
              <a:sym typeface="Oswald"/>
            </a:endParaRPr>
          </a:p>
        </p:txBody>
      </p:sp>
      <p:sp>
        <p:nvSpPr>
          <p:cNvPr id="2591" name="Google Shape;2591;p281"/>
          <p:cNvSpPr txBox="1"/>
          <p:nvPr/>
        </p:nvSpPr>
        <p:spPr>
          <a:xfrm>
            <a:off x="2408300" y="44634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E</a:t>
            </a:r>
            <a:endParaRPr sz="2400">
              <a:solidFill>
                <a:srgbClr val="FFFFFF"/>
              </a:solidFill>
              <a:latin typeface="Oswald"/>
              <a:ea typeface="Oswald"/>
              <a:cs typeface="Oswald"/>
              <a:sym typeface="Oswald"/>
            </a:endParaRPr>
          </a:p>
        </p:txBody>
      </p:sp>
      <p:sp>
        <p:nvSpPr>
          <p:cNvPr id="2592" name="Google Shape;2592;p281"/>
          <p:cNvSpPr txBox="1"/>
          <p:nvPr/>
        </p:nvSpPr>
        <p:spPr>
          <a:xfrm>
            <a:off x="5483175" y="44633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J</a:t>
            </a:r>
            <a:endParaRPr sz="2900">
              <a:solidFill>
                <a:srgbClr val="FFFFFF"/>
              </a:solidFill>
              <a:latin typeface="Oswald"/>
              <a:ea typeface="Oswald"/>
              <a:cs typeface="Oswald"/>
              <a:sym typeface="Oswald"/>
            </a:endParaRPr>
          </a:p>
        </p:txBody>
      </p:sp>
      <p:sp>
        <p:nvSpPr>
          <p:cNvPr id="2593" name="Google Shape;2593;p281"/>
          <p:cNvSpPr txBox="1"/>
          <p:nvPr/>
        </p:nvSpPr>
        <p:spPr>
          <a:xfrm>
            <a:off x="3223188" y="44633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joules </a:t>
            </a:r>
            <a:endParaRPr sz="2700">
              <a:solidFill>
                <a:srgbClr val="FFFFFF"/>
              </a:solidFill>
              <a:latin typeface="Oswald"/>
              <a:ea typeface="Oswald"/>
              <a:cs typeface="Oswald"/>
              <a:sym typeface="Oswald"/>
            </a:endParaRPr>
          </a:p>
        </p:txBody>
      </p:sp>
      <p:sp>
        <p:nvSpPr>
          <p:cNvPr id="2594" name="Google Shape;2594;p281"/>
          <p:cNvSpPr txBox="1"/>
          <p:nvPr/>
        </p:nvSpPr>
        <p:spPr>
          <a:xfrm>
            <a:off x="224200" y="49512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mass</a:t>
            </a:r>
            <a:endParaRPr sz="3000">
              <a:latin typeface="Oswald"/>
              <a:ea typeface="Oswald"/>
              <a:cs typeface="Oswald"/>
              <a:sym typeface="Oswald"/>
            </a:endParaRPr>
          </a:p>
        </p:txBody>
      </p:sp>
      <p:sp>
        <p:nvSpPr>
          <p:cNvPr id="2595" name="Google Shape;2595;p281"/>
          <p:cNvSpPr txBox="1"/>
          <p:nvPr/>
        </p:nvSpPr>
        <p:spPr>
          <a:xfrm>
            <a:off x="2408300" y="50215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m</a:t>
            </a:r>
            <a:endParaRPr sz="2400">
              <a:solidFill>
                <a:srgbClr val="FFFFFF"/>
              </a:solidFill>
              <a:latin typeface="Oswald"/>
              <a:ea typeface="Oswald"/>
              <a:cs typeface="Oswald"/>
              <a:sym typeface="Oswald"/>
            </a:endParaRPr>
          </a:p>
        </p:txBody>
      </p:sp>
      <p:sp>
        <p:nvSpPr>
          <p:cNvPr id="2596" name="Google Shape;2596;p281"/>
          <p:cNvSpPr txBox="1"/>
          <p:nvPr/>
        </p:nvSpPr>
        <p:spPr>
          <a:xfrm>
            <a:off x="3226000" y="50214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kilograms</a:t>
            </a:r>
            <a:endParaRPr sz="2700">
              <a:solidFill>
                <a:srgbClr val="FFFFFF"/>
              </a:solidFill>
              <a:latin typeface="Oswald"/>
              <a:ea typeface="Oswald"/>
              <a:cs typeface="Oswald"/>
              <a:sym typeface="Oswald"/>
            </a:endParaRPr>
          </a:p>
        </p:txBody>
      </p:sp>
      <p:sp>
        <p:nvSpPr>
          <p:cNvPr id="2597" name="Google Shape;2597;p281"/>
          <p:cNvSpPr txBox="1"/>
          <p:nvPr/>
        </p:nvSpPr>
        <p:spPr>
          <a:xfrm>
            <a:off x="5467348" y="50214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kg</a:t>
            </a:r>
            <a:endParaRPr sz="2900">
              <a:solidFill>
                <a:srgbClr val="FFFFFF"/>
              </a:solidFill>
              <a:latin typeface="Oswald"/>
              <a:ea typeface="Oswald"/>
              <a:cs typeface="Oswald"/>
              <a:sym typeface="Oswald"/>
            </a:endParaRPr>
          </a:p>
        </p:txBody>
      </p:sp>
      <p:sp>
        <p:nvSpPr>
          <p:cNvPr id="2598" name="Google Shape;2598;p281"/>
          <p:cNvSpPr txBox="1"/>
          <p:nvPr/>
        </p:nvSpPr>
        <p:spPr>
          <a:xfrm>
            <a:off x="224200" y="5550100"/>
            <a:ext cx="2029500" cy="528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2000">
                <a:solidFill>
                  <a:schemeClr val="dk1"/>
                </a:solidFill>
                <a:latin typeface="Oswald"/>
                <a:ea typeface="Oswald"/>
                <a:cs typeface="Oswald"/>
                <a:sym typeface="Oswald"/>
              </a:rPr>
              <a:t>Specific latent heat</a:t>
            </a:r>
            <a:endParaRPr sz="2000">
              <a:solidFill>
                <a:schemeClr val="dk1"/>
              </a:solidFill>
              <a:latin typeface="Oswald"/>
              <a:ea typeface="Oswald"/>
              <a:cs typeface="Oswald"/>
              <a:sym typeface="Oswald"/>
            </a:endParaRPr>
          </a:p>
        </p:txBody>
      </p:sp>
      <p:sp>
        <p:nvSpPr>
          <p:cNvPr id="2599" name="Google Shape;2599;p281"/>
          <p:cNvSpPr txBox="1"/>
          <p:nvPr/>
        </p:nvSpPr>
        <p:spPr>
          <a:xfrm>
            <a:off x="2408300" y="55795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L</a:t>
            </a:r>
            <a:endParaRPr sz="2400">
              <a:solidFill>
                <a:srgbClr val="FFFFFF"/>
              </a:solidFill>
              <a:latin typeface="Oswald"/>
              <a:ea typeface="Oswald"/>
              <a:cs typeface="Oswald"/>
              <a:sym typeface="Oswald"/>
            </a:endParaRPr>
          </a:p>
        </p:txBody>
      </p:sp>
      <p:sp>
        <p:nvSpPr>
          <p:cNvPr id="2600" name="Google Shape;2600;p281"/>
          <p:cNvSpPr txBox="1"/>
          <p:nvPr/>
        </p:nvSpPr>
        <p:spPr>
          <a:xfrm>
            <a:off x="3223200" y="55796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200">
                <a:solidFill>
                  <a:srgbClr val="FFFFFF"/>
                </a:solidFill>
                <a:latin typeface="Oswald"/>
                <a:ea typeface="Oswald"/>
                <a:cs typeface="Oswald"/>
                <a:sym typeface="Oswald"/>
              </a:rPr>
              <a:t>joules per kilogram</a:t>
            </a:r>
            <a:endParaRPr sz="2200">
              <a:solidFill>
                <a:srgbClr val="FFFFFF"/>
              </a:solidFill>
              <a:latin typeface="Oswald"/>
              <a:ea typeface="Oswald"/>
              <a:cs typeface="Oswald"/>
              <a:sym typeface="Oswald"/>
            </a:endParaRPr>
          </a:p>
        </p:txBody>
      </p:sp>
      <p:sp>
        <p:nvSpPr>
          <p:cNvPr id="2601" name="Google Shape;2601;p281"/>
          <p:cNvSpPr txBox="1"/>
          <p:nvPr/>
        </p:nvSpPr>
        <p:spPr>
          <a:xfrm>
            <a:off x="5483198" y="55796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300">
                <a:solidFill>
                  <a:srgbClr val="FFFFFF"/>
                </a:solidFill>
                <a:latin typeface="Oswald"/>
                <a:ea typeface="Oswald"/>
                <a:cs typeface="Oswald"/>
                <a:sym typeface="Oswald"/>
              </a:rPr>
              <a:t>J/kg</a:t>
            </a:r>
            <a:endParaRPr sz="23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4"/>
                                        </p:tgtEl>
                                        <p:attrNameLst>
                                          <p:attrName>style.visibility</p:attrName>
                                        </p:attrNameLst>
                                      </p:cBhvr>
                                      <p:to>
                                        <p:strVal val="visible"/>
                                      </p:to>
                                    </p:set>
                                    <p:animEffect transition="in" filter="fade">
                                      <p:cBhvr>
                                        <p:cTn id="7" dur="1000"/>
                                        <p:tgtEl>
                                          <p:spTgt spid="25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6"/>
                                        </p:tgtEl>
                                        <p:attrNameLst>
                                          <p:attrName>style.visibility</p:attrName>
                                        </p:attrNameLst>
                                      </p:cBhvr>
                                      <p:to>
                                        <p:strVal val="visible"/>
                                      </p:to>
                                    </p:set>
                                    <p:animEffect transition="in" filter="fade">
                                      <p:cBhvr>
                                        <p:cTn id="12" dur="1000"/>
                                        <p:tgtEl>
                                          <p:spTgt spid="25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7"/>
                                        </p:tgtEl>
                                        <p:attrNameLst>
                                          <p:attrName>style.visibility</p:attrName>
                                        </p:attrNameLst>
                                      </p:cBhvr>
                                      <p:to>
                                        <p:strVal val="visible"/>
                                      </p:to>
                                    </p:set>
                                    <p:animEffect transition="in" filter="fade">
                                      <p:cBhvr>
                                        <p:cTn id="17" dur="1000"/>
                                        <p:tgtEl>
                                          <p:spTgt spid="25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88"/>
                                        </p:tgtEl>
                                        <p:attrNameLst>
                                          <p:attrName>style.visibility</p:attrName>
                                        </p:attrNameLst>
                                      </p:cBhvr>
                                      <p:to>
                                        <p:strVal val="visible"/>
                                      </p:to>
                                    </p:set>
                                    <p:animEffect transition="in" filter="fade">
                                      <p:cBhvr>
                                        <p:cTn id="22" dur="1000"/>
                                        <p:tgtEl>
                                          <p:spTgt spid="25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91"/>
                                        </p:tgtEl>
                                        <p:attrNameLst>
                                          <p:attrName>style.visibility</p:attrName>
                                        </p:attrNameLst>
                                      </p:cBhvr>
                                      <p:to>
                                        <p:strVal val="visible"/>
                                      </p:to>
                                    </p:set>
                                    <p:animEffect transition="in" filter="fade">
                                      <p:cBhvr>
                                        <p:cTn id="27" dur="1000"/>
                                        <p:tgtEl>
                                          <p:spTgt spid="25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93"/>
                                        </p:tgtEl>
                                        <p:attrNameLst>
                                          <p:attrName>style.visibility</p:attrName>
                                        </p:attrNameLst>
                                      </p:cBhvr>
                                      <p:to>
                                        <p:strVal val="visible"/>
                                      </p:to>
                                    </p:set>
                                    <p:animEffect transition="in" filter="fade">
                                      <p:cBhvr>
                                        <p:cTn id="32" dur="1000"/>
                                        <p:tgtEl>
                                          <p:spTgt spid="259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92"/>
                                        </p:tgtEl>
                                        <p:attrNameLst>
                                          <p:attrName>style.visibility</p:attrName>
                                        </p:attrNameLst>
                                      </p:cBhvr>
                                      <p:to>
                                        <p:strVal val="visible"/>
                                      </p:to>
                                    </p:set>
                                    <p:animEffect transition="in" filter="fade">
                                      <p:cBhvr>
                                        <p:cTn id="37" dur="1000"/>
                                        <p:tgtEl>
                                          <p:spTgt spid="259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595"/>
                                        </p:tgtEl>
                                        <p:attrNameLst>
                                          <p:attrName>style.visibility</p:attrName>
                                        </p:attrNameLst>
                                      </p:cBhvr>
                                      <p:to>
                                        <p:strVal val="visible"/>
                                      </p:to>
                                    </p:set>
                                    <p:animEffect transition="in" filter="fade">
                                      <p:cBhvr>
                                        <p:cTn id="42" dur="1000"/>
                                        <p:tgtEl>
                                          <p:spTgt spid="259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596"/>
                                        </p:tgtEl>
                                        <p:attrNameLst>
                                          <p:attrName>style.visibility</p:attrName>
                                        </p:attrNameLst>
                                      </p:cBhvr>
                                      <p:to>
                                        <p:strVal val="visible"/>
                                      </p:to>
                                    </p:set>
                                    <p:animEffect transition="in" filter="fade">
                                      <p:cBhvr>
                                        <p:cTn id="47" dur="1000"/>
                                        <p:tgtEl>
                                          <p:spTgt spid="259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97"/>
                                        </p:tgtEl>
                                        <p:attrNameLst>
                                          <p:attrName>style.visibility</p:attrName>
                                        </p:attrNameLst>
                                      </p:cBhvr>
                                      <p:to>
                                        <p:strVal val="visible"/>
                                      </p:to>
                                    </p:set>
                                    <p:animEffect transition="in" filter="fade">
                                      <p:cBhvr>
                                        <p:cTn id="52" dur="1000"/>
                                        <p:tgtEl>
                                          <p:spTgt spid="259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99"/>
                                        </p:tgtEl>
                                        <p:attrNameLst>
                                          <p:attrName>style.visibility</p:attrName>
                                        </p:attrNameLst>
                                      </p:cBhvr>
                                      <p:to>
                                        <p:strVal val="visible"/>
                                      </p:to>
                                    </p:set>
                                    <p:animEffect transition="in" filter="fade">
                                      <p:cBhvr>
                                        <p:cTn id="57" dur="1000"/>
                                        <p:tgtEl>
                                          <p:spTgt spid="259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00"/>
                                        </p:tgtEl>
                                        <p:attrNameLst>
                                          <p:attrName>style.visibility</p:attrName>
                                        </p:attrNameLst>
                                      </p:cBhvr>
                                      <p:to>
                                        <p:strVal val="visible"/>
                                      </p:to>
                                    </p:set>
                                    <p:animEffect transition="in" filter="fade">
                                      <p:cBhvr>
                                        <p:cTn id="62" dur="1000"/>
                                        <p:tgtEl>
                                          <p:spTgt spid="260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01"/>
                                        </p:tgtEl>
                                        <p:attrNameLst>
                                          <p:attrName>style.visibility</p:attrName>
                                        </p:attrNameLst>
                                      </p:cBhvr>
                                      <p:to>
                                        <p:strVal val="visible"/>
                                      </p:to>
                                    </p:set>
                                    <p:animEffect transition="in" filter="fade">
                                      <p:cBhvr>
                                        <p:cTn id="67" dur="1000"/>
                                        <p:tgtEl>
                                          <p:spTgt spid="2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2605"/>
        <p:cNvGrpSpPr/>
        <p:nvPr/>
      </p:nvGrpSpPr>
      <p:grpSpPr>
        <a:xfrm>
          <a:off x="0" y="0"/>
          <a:ext cx="0" cy="0"/>
          <a:chOff x="0" y="0"/>
          <a:chExt cx="0" cy="0"/>
        </a:xfrm>
      </p:grpSpPr>
      <p:sp>
        <p:nvSpPr>
          <p:cNvPr id="2606" name="Google Shape;2606;p28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Calculations during state changes (pg 83)</a:t>
            </a:r>
            <a:endParaRPr sz="3100">
              <a:latin typeface="Century Gothic"/>
              <a:ea typeface="Century Gothic"/>
              <a:cs typeface="Century Gothic"/>
              <a:sym typeface="Century Gothic"/>
            </a:endParaRPr>
          </a:p>
        </p:txBody>
      </p:sp>
      <p:sp>
        <p:nvSpPr>
          <p:cNvPr id="2607" name="Google Shape;2607;p282"/>
          <p:cNvSpPr txBox="1">
            <a:spLocks noGrp="1"/>
          </p:cNvSpPr>
          <p:nvPr>
            <p:ph type="body" idx="1"/>
          </p:nvPr>
        </p:nvSpPr>
        <p:spPr>
          <a:xfrm>
            <a:off x="159825" y="988025"/>
            <a:ext cx="8824500" cy="50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2608" name="Google Shape;2608;p282"/>
          <p:cNvGrpSpPr/>
          <p:nvPr/>
        </p:nvGrpSpPr>
        <p:grpSpPr>
          <a:xfrm>
            <a:off x="2528637" y="1683250"/>
            <a:ext cx="3779540" cy="885900"/>
            <a:chOff x="2679712" y="3146150"/>
            <a:chExt cx="3779540" cy="885900"/>
          </a:xfrm>
        </p:grpSpPr>
        <p:pic>
          <p:nvPicPr>
            <p:cNvPr id="2609" name="Google Shape;2609;p282"/>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2610" name="Google Shape;2610;p282"/>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a:latin typeface="Oswald"/>
                  <a:ea typeface="Oswald"/>
                  <a:cs typeface="Oswald"/>
                  <a:sym typeface="Oswald"/>
                </a:rPr>
                <a:t>kilograms</a:t>
              </a:r>
              <a:endParaRPr sz="2700">
                <a:latin typeface="Oswald"/>
                <a:ea typeface="Oswald"/>
                <a:cs typeface="Oswald"/>
                <a:sym typeface="Oswald"/>
              </a:endParaRPr>
            </a:p>
          </p:txBody>
        </p:sp>
        <p:sp>
          <p:nvSpPr>
            <p:cNvPr id="2611" name="Google Shape;2611;p282"/>
            <p:cNvSpPr/>
            <p:nvPr/>
          </p:nvSpPr>
          <p:spPr>
            <a:xfrm>
              <a:off x="5240052" y="3146150"/>
              <a:ext cx="12192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grams</a:t>
              </a:r>
              <a:endParaRPr sz="3000">
                <a:latin typeface="Oswald"/>
                <a:ea typeface="Oswald"/>
                <a:cs typeface="Oswald"/>
                <a:sym typeface="Oswald"/>
              </a:endParaRPr>
            </a:p>
          </p:txBody>
        </p:sp>
      </p:grpSp>
      <p:pic>
        <p:nvPicPr>
          <p:cNvPr id="2612" name="Google Shape;2612;p282"/>
          <p:cNvPicPr preferRelativeResize="0"/>
          <p:nvPr/>
        </p:nvPicPr>
        <p:blipFill>
          <a:blip r:embed="rId3">
            <a:alphaModFix/>
          </a:blip>
          <a:stretch>
            <a:fillRect/>
          </a:stretch>
        </p:blipFill>
        <p:spPr>
          <a:xfrm>
            <a:off x="3639288" y="2825563"/>
            <a:ext cx="1219200" cy="885825"/>
          </a:xfrm>
          <a:prstGeom prst="rect">
            <a:avLst/>
          </a:prstGeom>
          <a:noFill/>
          <a:ln>
            <a:noFill/>
          </a:ln>
        </p:spPr>
      </p:pic>
      <p:grpSp>
        <p:nvGrpSpPr>
          <p:cNvPr id="2613" name="Google Shape;2613;p282"/>
          <p:cNvGrpSpPr/>
          <p:nvPr/>
        </p:nvGrpSpPr>
        <p:grpSpPr>
          <a:xfrm>
            <a:off x="2206275" y="2825538"/>
            <a:ext cx="4319610" cy="885913"/>
            <a:chOff x="2587838" y="3146150"/>
            <a:chExt cx="4319610" cy="885913"/>
          </a:xfrm>
        </p:grpSpPr>
        <p:sp>
          <p:nvSpPr>
            <p:cNvPr id="2614" name="Google Shape;2614;p282"/>
            <p:cNvSpPr/>
            <p:nvPr/>
          </p:nvSpPr>
          <p:spPr>
            <a:xfrm>
              <a:off x="2587838" y="3146163"/>
              <a:ext cx="15057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kilojoules</a:t>
              </a:r>
              <a:endParaRPr sz="3000" baseline="30000">
                <a:latin typeface="Oswald"/>
                <a:ea typeface="Oswald"/>
                <a:cs typeface="Oswald"/>
                <a:sym typeface="Oswald"/>
              </a:endParaRPr>
            </a:p>
          </p:txBody>
        </p:sp>
        <p:sp>
          <p:nvSpPr>
            <p:cNvPr id="2615" name="Google Shape;2615;p282"/>
            <p:cNvSpPr/>
            <p:nvPr/>
          </p:nvSpPr>
          <p:spPr>
            <a:xfrm>
              <a:off x="5240048" y="3146150"/>
              <a:ext cx="1667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baseline="30000">
                <a:latin typeface="Oswald"/>
                <a:ea typeface="Oswald"/>
                <a:cs typeface="Oswald"/>
                <a:sym typeface="Oswald"/>
              </a:endParaRPr>
            </a:p>
          </p:txBody>
        </p:sp>
      </p:grpSp>
      <p:pic>
        <p:nvPicPr>
          <p:cNvPr id="2616" name="Google Shape;2616;p282"/>
          <p:cNvPicPr preferRelativeResize="0"/>
          <p:nvPr/>
        </p:nvPicPr>
        <p:blipFill>
          <a:blip r:embed="rId4">
            <a:alphaModFix/>
          </a:blip>
          <a:stretch>
            <a:fillRect/>
          </a:stretch>
        </p:blipFill>
        <p:spPr>
          <a:xfrm>
            <a:off x="152400" y="4184450"/>
            <a:ext cx="8839199" cy="1624571"/>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2620"/>
        <p:cNvGrpSpPr/>
        <p:nvPr/>
      </p:nvGrpSpPr>
      <p:grpSpPr>
        <a:xfrm>
          <a:off x="0" y="0"/>
          <a:ext cx="0" cy="0"/>
          <a:chOff x="0" y="0"/>
          <a:chExt cx="0" cy="0"/>
        </a:xfrm>
      </p:grpSpPr>
      <p:sp>
        <p:nvSpPr>
          <p:cNvPr id="2621" name="Google Shape;2621;p28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Specific Latent Heat Calculations (pg 84)</a:t>
            </a:r>
            <a:endParaRPr sz="3100">
              <a:latin typeface="Century Gothic"/>
              <a:ea typeface="Century Gothic"/>
              <a:cs typeface="Century Gothic"/>
              <a:sym typeface="Century Gothic"/>
            </a:endParaRPr>
          </a:p>
        </p:txBody>
      </p:sp>
      <p:sp>
        <p:nvSpPr>
          <p:cNvPr id="2622" name="Google Shape;2622;p283"/>
          <p:cNvSpPr txBox="1">
            <a:spLocks noGrp="1"/>
          </p:cNvSpPr>
          <p:nvPr>
            <p:ph type="body" idx="1"/>
          </p:nvPr>
        </p:nvSpPr>
        <p:spPr>
          <a:xfrm>
            <a:off x="159750" y="893925"/>
            <a:ext cx="8824500" cy="57642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How much energy is needed to melt 6kg of lead? Lead has a specific latent heat of fusion of 22400 J/kg</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How much energy is needed to boil 750g of water? Water has a specific latent heat of vaporisation of 2260000 J/kg</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When 5g of oxygen condenses, 213000 J of energy is released. What is the specific latent heat of vaporisation of oxygen?</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The specific latent heat of fusion of water is 334000J/kg. How much energy is needed to melt 3kg of ice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The specific latent heat of fusion of copper is 205000 J/kg. How much energy is needed to melt 20g of copper</a:t>
            </a:r>
            <a:endParaRPr sz="2500">
              <a:latin typeface="Century Gothic"/>
              <a:ea typeface="Century Gothic"/>
              <a:cs typeface="Century Gothic"/>
              <a:sym typeface="Century Gothic"/>
            </a:endParaRPr>
          </a:p>
          <a:p>
            <a:pPr marL="0" lvl="0" indent="0" algn="l" rtl="0">
              <a:spcBef>
                <a:spcPts val="0"/>
              </a:spcBef>
              <a:spcAft>
                <a:spcPts val="0"/>
              </a:spcAft>
              <a:buNone/>
            </a:pPr>
            <a:endParaRPr sz="2500">
              <a:latin typeface="Century Gothic"/>
              <a:ea typeface="Century Gothic"/>
              <a:cs typeface="Century Gothic"/>
              <a:sym typeface="Century Gothic"/>
            </a:endParaRPr>
          </a:p>
          <a:p>
            <a:pPr marL="0" lvl="0" indent="0" algn="l" rtl="0">
              <a:spcBef>
                <a:spcPts val="0"/>
              </a:spcBef>
              <a:spcAft>
                <a:spcPts val="0"/>
              </a:spcAft>
              <a:buNone/>
            </a:pPr>
            <a:endParaRPr sz="2500">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9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Calculating Gravitational Potential Energy (pg 12)</a:t>
            </a:r>
            <a:endParaRPr sz="3300">
              <a:latin typeface="Century Gothic"/>
              <a:ea typeface="Century Gothic"/>
              <a:cs typeface="Century Gothic"/>
              <a:sym typeface="Century Gothic"/>
            </a:endParaRPr>
          </a:p>
        </p:txBody>
      </p:sp>
      <p:sp>
        <p:nvSpPr>
          <p:cNvPr id="894" name="Google Shape;894;p95"/>
          <p:cNvSpPr txBox="1">
            <a:spLocks noGrp="1"/>
          </p:cNvSpPr>
          <p:nvPr>
            <p:ph type="body" idx="1"/>
          </p:nvPr>
        </p:nvSpPr>
        <p:spPr>
          <a:xfrm>
            <a:off x="83625" y="6832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895" name="Google Shape;895;p95"/>
          <p:cNvGrpSpPr/>
          <p:nvPr/>
        </p:nvGrpSpPr>
        <p:grpSpPr>
          <a:xfrm>
            <a:off x="2315025" y="1261975"/>
            <a:ext cx="4513950" cy="885900"/>
            <a:chOff x="2679712" y="3146150"/>
            <a:chExt cx="4513950" cy="885900"/>
          </a:xfrm>
        </p:grpSpPr>
        <p:pic>
          <p:nvPicPr>
            <p:cNvPr id="896" name="Google Shape;896;p95"/>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897" name="Google Shape;897;p95"/>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metres</a:t>
              </a:r>
              <a:endParaRPr sz="3000">
                <a:latin typeface="Oswald"/>
                <a:ea typeface="Oswald"/>
                <a:cs typeface="Oswald"/>
                <a:sym typeface="Oswald"/>
              </a:endParaRPr>
            </a:p>
          </p:txBody>
        </p:sp>
        <p:sp>
          <p:nvSpPr>
            <p:cNvPr id="898" name="Google Shape;898;p95"/>
            <p:cNvSpPr/>
            <p:nvPr/>
          </p:nvSpPr>
          <p:spPr>
            <a:xfrm>
              <a:off x="5240062" y="3146150"/>
              <a:ext cx="19536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centimetres</a:t>
              </a:r>
              <a:endParaRPr sz="3000">
                <a:latin typeface="Oswald"/>
                <a:ea typeface="Oswald"/>
                <a:cs typeface="Oswald"/>
                <a:sym typeface="Oswald"/>
              </a:endParaRPr>
            </a:p>
          </p:txBody>
        </p:sp>
      </p:grpSp>
      <p:sp>
        <p:nvSpPr>
          <p:cNvPr id="899" name="Google Shape;899;p95"/>
          <p:cNvSpPr/>
          <p:nvPr/>
        </p:nvSpPr>
        <p:spPr>
          <a:xfrm>
            <a:off x="4503755" y="1339450"/>
            <a:ext cx="2277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 name="Google Shape;900;p95"/>
          <p:cNvGrpSpPr/>
          <p:nvPr/>
        </p:nvGrpSpPr>
        <p:grpSpPr>
          <a:xfrm>
            <a:off x="2522675" y="2354725"/>
            <a:ext cx="4098650" cy="885900"/>
            <a:chOff x="2561313" y="3146150"/>
            <a:chExt cx="4098650" cy="885900"/>
          </a:xfrm>
        </p:grpSpPr>
        <p:pic>
          <p:nvPicPr>
            <p:cNvPr id="901" name="Google Shape;901;p95"/>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902" name="Google Shape;902;p95"/>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kilojoules</a:t>
              </a:r>
              <a:endParaRPr sz="3000">
                <a:latin typeface="Oswald"/>
                <a:ea typeface="Oswald"/>
                <a:cs typeface="Oswald"/>
                <a:sym typeface="Oswald"/>
              </a:endParaRPr>
            </a:p>
          </p:txBody>
        </p:sp>
        <p:sp>
          <p:nvSpPr>
            <p:cNvPr id="903" name="Google Shape;903;p95"/>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a:latin typeface="Oswald"/>
                <a:ea typeface="Oswald"/>
                <a:cs typeface="Oswald"/>
                <a:sym typeface="Oswald"/>
              </a:endParaRPr>
            </a:p>
          </p:txBody>
        </p:sp>
      </p:grpSp>
      <p:grpSp>
        <p:nvGrpSpPr>
          <p:cNvPr id="904" name="Google Shape;904;p95"/>
          <p:cNvGrpSpPr/>
          <p:nvPr/>
        </p:nvGrpSpPr>
        <p:grpSpPr>
          <a:xfrm>
            <a:off x="2522750" y="3398388"/>
            <a:ext cx="4098650" cy="885900"/>
            <a:chOff x="2561313" y="3146150"/>
            <a:chExt cx="4098650" cy="885900"/>
          </a:xfrm>
        </p:grpSpPr>
        <p:pic>
          <p:nvPicPr>
            <p:cNvPr id="905" name="Google Shape;905;p95"/>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906" name="Google Shape;906;p95"/>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900">
                  <a:latin typeface="Oswald"/>
                  <a:ea typeface="Oswald"/>
                  <a:cs typeface="Oswald"/>
                  <a:sym typeface="Oswald"/>
                </a:rPr>
                <a:t>kilograms</a:t>
              </a:r>
              <a:endParaRPr sz="2900">
                <a:latin typeface="Oswald"/>
                <a:ea typeface="Oswald"/>
                <a:cs typeface="Oswald"/>
                <a:sym typeface="Oswald"/>
              </a:endParaRPr>
            </a:p>
          </p:txBody>
        </p:sp>
        <p:sp>
          <p:nvSpPr>
            <p:cNvPr id="907" name="Google Shape;907;p95"/>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grams</a:t>
              </a:r>
              <a:endParaRPr sz="3000">
                <a:latin typeface="Oswald"/>
                <a:ea typeface="Oswald"/>
                <a:cs typeface="Oswald"/>
                <a:sym typeface="Oswald"/>
              </a:endParaRPr>
            </a:p>
          </p:txBody>
        </p:sp>
      </p:grpSp>
      <p:sp>
        <p:nvSpPr>
          <p:cNvPr id="908" name="Google Shape;908;p95"/>
          <p:cNvSpPr/>
          <p:nvPr/>
        </p:nvSpPr>
        <p:spPr>
          <a:xfrm>
            <a:off x="4481134" y="1923288"/>
            <a:ext cx="2277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9" name="Google Shape;909;p95"/>
          <p:cNvPicPr preferRelativeResize="0"/>
          <p:nvPr/>
        </p:nvPicPr>
        <p:blipFill>
          <a:blip r:embed="rId4">
            <a:alphaModFix/>
          </a:blip>
          <a:stretch>
            <a:fillRect/>
          </a:stretch>
        </p:blipFill>
        <p:spPr>
          <a:xfrm>
            <a:off x="0" y="4839642"/>
            <a:ext cx="9144000" cy="1825466"/>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2626"/>
        <p:cNvGrpSpPr/>
        <p:nvPr/>
      </p:nvGrpSpPr>
      <p:grpSpPr>
        <a:xfrm>
          <a:off x="0" y="0"/>
          <a:ext cx="0" cy="0"/>
          <a:chOff x="0" y="0"/>
          <a:chExt cx="0" cy="0"/>
        </a:xfrm>
      </p:grpSpPr>
      <p:sp>
        <p:nvSpPr>
          <p:cNvPr id="2627" name="Google Shape;2627;p28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Specific Latent Heat Calculations (pg 84)</a:t>
            </a:r>
            <a:endParaRPr sz="3100">
              <a:latin typeface="Century Gothic"/>
              <a:ea typeface="Century Gothic"/>
              <a:cs typeface="Century Gothic"/>
              <a:sym typeface="Century Gothic"/>
            </a:endParaRPr>
          </a:p>
        </p:txBody>
      </p:sp>
      <p:sp>
        <p:nvSpPr>
          <p:cNvPr id="2628" name="Google Shape;2628;p284"/>
          <p:cNvSpPr txBox="1">
            <a:spLocks noGrp="1"/>
          </p:cNvSpPr>
          <p:nvPr>
            <p:ph type="body" idx="1"/>
          </p:nvPr>
        </p:nvSpPr>
        <p:spPr>
          <a:xfrm>
            <a:off x="159750" y="893925"/>
            <a:ext cx="8824500" cy="5764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How much energy is needed to melt 6 kg of lead? Lead has a specific latent heat of fusion of 22400 J/kg</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000" dirty="0">
                <a:latin typeface="Century Gothic"/>
                <a:ea typeface="Century Gothic"/>
                <a:cs typeface="Century Gothic"/>
                <a:sym typeface="Century Gothic"/>
              </a:rPr>
              <a:t>		</a:t>
            </a:r>
            <a:r>
              <a:rPr lang="en-GB" b="1" dirty="0">
                <a:solidFill>
                  <a:srgbClr val="FF0000"/>
                </a:solidFill>
                <a:latin typeface="Century Gothic"/>
                <a:ea typeface="Century Gothic"/>
                <a:cs typeface="Century Gothic"/>
                <a:sym typeface="Century Gothic"/>
              </a:rPr>
              <a:t>E = mL</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E = 6 x 22 400</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E = 134 400 J</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b="1" dirty="0">
              <a:solidFill>
                <a:srgbClr val="FF0000"/>
              </a:solidFill>
              <a:latin typeface="Century Gothic"/>
              <a:ea typeface="Century Gothic"/>
              <a:cs typeface="Century Gothic"/>
              <a:sym typeface="Century Gothic"/>
            </a:endParaRPr>
          </a:p>
          <a:p>
            <a:pPr marL="447675" lvl="0" indent="-346075" algn="l" rtl="0">
              <a:spcBef>
                <a:spcPts val="0"/>
              </a:spcBef>
              <a:spcAft>
                <a:spcPts val="0"/>
              </a:spcAft>
              <a:buSzPts val="2000"/>
              <a:buFont typeface="+mj-lt"/>
              <a:buAutoNum type="arabicPeriod" startAt="2"/>
            </a:pPr>
            <a:r>
              <a:rPr lang="en-GB" sz="2000" dirty="0">
                <a:latin typeface="Century Gothic"/>
                <a:ea typeface="Century Gothic"/>
                <a:cs typeface="Century Gothic"/>
                <a:sym typeface="Century Gothic"/>
              </a:rPr>
              <a:t>How much energy is needed to boil 750 g of water? Water has a specific latent heat of vaporisation of 2260000 J/kg</a:t>
            </a:r>
            <a:endParaRPr sz="20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Conversion: 750g = 0.75 kg</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Clr>
                <a:schemeClr val="dk1"/>
              </a:buClr>
              <a:buSzPts val="1100"/>
              <a:buFont typeface="Arial"/>
              <a:buNone/>
            </a:pPr>
            <a:r>
              <a:rPr lang="en-GB" b="1" dirty="0">
                <a:solidFill>
                  <a:srgbClr val="FF0000"/>
                </a:solidFill>
                <a:latin typeface="Century Gothic"/>
                <a:ea typeface="Century Gothic"/>
                <a:cs typeface="Century Gothic"/>
                <a:sym typeface="Century Gothic"/>
              </a:rPr>
              <a:t>E = mL</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b="1" dirty="0">
                <a:solidFill>
                  <a:srgbClr val="FF0000"/>
                </a:solidFill>
                <a:latin typeface="Century Gothic"/>
                <a:ea typeface="Century Gothic"/>
                <a:cs typeface="Century Gothic"/>
                <a:sym typeface="Century Gothic"/>
              </a:rPr>
              <a:t>		E = 0.75 x 2260000</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b="1" dirty="0">
                <a:solidFill>
                  <a:srgbClr val="FF0000"/>
                </a:solidFill>
                <a:latin typeface="Century Gothic"/>
                <a:ea typeface="Century Gothic"/>
                <a:cs typeface="Century Gothic"/>
                <a:sym typeface="Century Gothic"/>
              </a:rPr>
              <a:t>		E = 1 695 000 J</a:t>
            </a: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8">
                                            <p:txEl>
                                              <p:pRg st="0" end="0"/>
                                            </p:txEl>
                                          </p:spTgt>
                                        </p:tgtEl>
                                        <p:attrNameLst>
                                          <p:attrName>style.visibility</p:attrName>
                                        </p:attrNameLst>
                                      </p:cBhvr>
                                      <p:to>
                                        <p:strVal val="visible"/>
                                      </p:to>
                                    </p:set>
                                    <p:animEffect transition="in" filter="fade">
                                      <p:cBhvr>
                                        <p:cTn id="7" dur="1000"/>
                                        <p:tgtEl>
                                          <p:spTgt spid="26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28">
                                            <p:txEl>
                                              <p:pRg st="1" end="1"/>
                                            </p:txEl>
                                          </p:spTgt>
                                        </p:tgtEl>
                                        <p:attrNameLst>
                                          <p:attrName>style.visibility</p:attrName>
                                        </p:attrNameLst>
                                      </p:cBhvr>
                                      <p:to>
                                        <p:strVal val="visible"/>
                                      </p:to>
                                    </p:set>
                                    <p:animEffect transition="in" filter="fade">
                                      <p:cBhvr>
                                        <p:cTn id="12" dur="1000"/>
                                        <p:tgtEl>
                                          <p:spTgt spid="26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28">
                                            <p:txEl>
                                              <p:pRg st="2" end="2"/>
                                            </p:txEl>
                                          </p:spTgt>
                                        </p:tgtEl>
                                        <p:attrNameLst>
                                          <p:attrName>style.visibility</p:attrName>
                                        </p:attrNameLst>
                                      </p:cBhvr>
                                      <p:to>
                                        <p:strVal val="visible"/>
                                      </p:to>
                                    </p:set>
                                    <p:animEffect transition="in" filter="fade">
                                      <p:cBhvr>
                                        <p:cTn id="17" dur="1000"/>
                                        <p:tgtEl>
                                          <p:spTgt spid="26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28">
                                            <p:txEl>
                                              <p:pRg st="3" end="3"/>
                                            </p:txEl>
                                          </p:spTgt>
                                        </p:tgtEl>
                                        <p:attrNameLst>
                                          <p:attrName>style.visibility</p:attrName>
                                        </p:attrNameLst>
                                      </p:cBhvr>
                                      <p:to>
                                        <p:strVal val="visible"/>
                                      </p:to>
                                    </p:set>
                                    <p:animEffect transition="in" filter="fade">
                                      <p:cBhvr>
                                        <p:cTn id="22" dur="1000"/>
                                        <p:tgtEl>
                                          <p:spTgt spid="26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28">
                                            <p:txEl>
                                              <p:pRg st="5" end="5"/>
                                            </p:txEl>
                                          </p:spTgt>
                                        </p:tgtEl>
                                        <p:attrNameLst>
                                          <p:attrName>style.visibility</p:attrName>
                                        </p:attrNameLst>
                                      </p:cBhvr>
                                      <p:to>
                                        <p:strVal val="visible"/>
                                      </p:to>
                                    </p:set>
                                    <p:animEffect transition="in" filter="fade">
                                      <p:cBhvr>
                                        <p:cTn id="27" dur="1000"/>
                                        <p:tgtEl>
                                          <p:spTgt spid="262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28">
                                            <p:txEl>
                                              <p:pRg st="6" end="6"/>
                                            </p:txEl>
                                          </p:spTgt>
                                        </p:tgtEl>
                                        <p:attrNameLst>
                                          <p:attrName>style.visibility</p:attrName>
                                        </p:attrNameLst>
                                      </p:cBhvr>
                                      <p:to>
                                        <p:strVal val="visible"/>
                                      </p:to>
                                    </p:set>
                                    <p:animEffect transition="in" filter="fade">
                                      <p:cBhvr>
                                        <p:cTn id="32" dur="1000"/>
                                        <p:tgtEl>
                                          <p:spTgt spid="262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28">
                                            <p:txEl>
                                              <p:pRg st="7" end="7"/>
                                            </p:txEl>
                                          </p:spTgt>
                                        </p:tgtEl>
                                        <p:attrNameLst>
                                          <p:attrName>style.visibility</p:attrName>
                                        </p:attrNameLst>
                                      </p:cBhvr>
                                      <p:to>
                                        <p:strVal val="visible"/>
                                      </p:to>
                                    </p:set>
                                    <p:animEffect transition="in" filter="fade">
                                      <p:cBhvr>
                                        <p:cTn id="37" dur="1000"/>
                                        <p:tgtEl>
                                          <p:spTgt spid="262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28">
                                            <p:txEl>
                                              <p:pRg st="8" end="8"/>
                                            </p:txEl>
                                          </p:spTgt>
                                        </p:tgtEl>
                                        <p:attrNameLst>
                                          <p:attrName>style.visibility</p:attrName>
                                        </p:attrNameLst>
                                      </p:cBhvr>
                                      <p:to>
                                        <p:strVal val="visible"/>
                                      </p:to>
                                    </p:set>
                                    <p:animEffect transition="in" filter="fade">
                                      <p:cBhvr>
                                        <p:cTn id="42" dur="1000"/>
                                        <p:tgtEl>
                                          <p:spTgt spid="262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28">
                                            <p:txEl>
                                              <p:pRg st="9" end="9"/>
                                            </p:txEl>
                                          </p:spTgt>
                                        </p:tgtEl>
                                        <p:attrNameLst>
                                          <p:attrName>style.visibility</p:attrName>
                                        </p:attrNameLst>
                                      </p:cBhvr>
                                      <p:to>
                                        <p:strVal val="visible"/>
                                      </p:to>
                                    </p:set>
                                    <p:animEffect transition="in" filter="fade">
                                      <p:cBhvr>
                                        <p:cTn id="47" dur="1000"/>
                                        <p:tgtEl>
                                          <p:spTgt spid="26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2632"/>
        <p:cNvGrpSpPr/>
        <p:nvPr/>
      </p:nvGrpSpPr>
      <p:grpSpPr>
        <a:xfrm>
          <a:off x="0" y="0"/>
          <a:ext cx="0" cy="0"/>
          <a:chOff x="0" y="0"/>
          <a:chExt cx="0" cy="0"/>
        </a:xfrm>
      </p:grpSpPr>
      <p:sp>
        <p:nvSpPr>
          <p:cNvPr id="2633" name="Google Shape;2633;p28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Specific Latent Heat Calculations (pg 84)</a:t>
            </a:r>
            <a:endParaRPr sz="3100">
              <a:latin typeface="Century Gothic"/>
              <a:ea typeface="Century Gothic"/>
              <a:cs typeface="Century Gothic"/>
              <a:sym typeface="Century Gothic"/>
            </a:endParaRPr>
          </a:p>
        </p:txBody>
      </p:sp>
      <p:sp>
        <p:nvSpPr>
          <p:cNvPr id="2634" name="Google Shape;2634;p285"/>
          <p:cNvSpPr txBox="1">
            <a:spLocks noGrp="1"/>
          </p:cNvSpPr>
          <p:nvPr>
            <p:ph type="body" idx="1"/>
          </p:nvPr>
        </p:nvSpPr>
        <p:spPr>
          <a:xfrm>
            <a:off x="159750" y="893925"/>
            <a:ext cx="8824500" cy="5764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3"/>
            </a:pPr>
            <a:r>
              <a:rPr lang="en-GB" sz="2000" dirty="0">
                <a:latin typeface="Century Gothic"/>
                <a:ea typeface="Century Gothic"/>
                <a:cs typeface="Century Gothic"/>
                <a:sym typeface="Century Gothic"/>
              </a:rPr>
              <a:t>When 5 g of oxygen condenses, 213000 J of energy is released. What is the specific latent heat of vaporisation of oxygen?</a:t>
            </a:r>
            <a:endParaRPr sz="20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Conversion: 5 g = 0.005 kg</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L = E ÷ m</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L = 213000 ÷ 0.005</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L = 42 600 000 J/kg</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b="1" dirty="0">
              <a:solidFill>
                <a:srgbClr val="FF0000"/>
              </a:solidFill>
              <a:latin typeface="Century Gothic"/>
              <a:ea typeface="Century Gothic"/>
              <a:cs typeface="Century Gothic"/>
              <a:sym typeface="Century Gothic"/>
            </a:endParaRPr>
          </a:p>
          <a:p>
            <a:pPr marL="447675" lvl="0" indent="-346075" algn="l" rtl="0">
              <a:spcBef>
                <a:spcPts val="0"/>
              </a:spcBef>
              <a:spcAft>
                <a:spcPts val="0"/>
              </a:spcAft>
              <a:buSzPts val="2000"/>
              <a:buFont typeface="+mj-lt"/>
              <a:buAutoNum type="arabicPeriod" startAt="4"/>
            </a:pPr>
            <a:r>
              <a:rPr lang="en-GB" sz="2000" dirty="0">
                <a:latin typeface="Century Gothic"/>
                <a:ea typeface="Century Gothic"/>
                <a:cs typeface="Century Gothic"/>
                <a:sym typeface="Century Gothic"/>
              </a:rPr>
              <a:t>The specific latent heat of fusion of water is 334000 J/kg. How much energy is needed to melt 3 kg of ice</a:t>
            </a:r>
            <a:endParaRPr sz="20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E = mL</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E = 3 x 334000</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E = 1 002 000 J</a:t>
            </a: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4">
                                            <p:txEl>
                                              <p:pRg st="0" end="0"/>
                                            </p:txEl>
                                          </p:spTgt>
                                        </p:tgtEl>
                                        <p:attrNameLst>
                                          <p:attrName>style.visibility</p:attrName>
                                        </p:attrNameLst>
                                      </p:cBhvr>
                                      <p:to>
                                        <p:strVal val="visible"/>
                                      </p:to>
                                    </p:set>
                                    <p:animEffect transition="in" filter="fade">
                                      <p:cBhvr>
                                        <p:cTn id="7" dur="1000"/>
                                        <p:tgtEl>
                                          <p:spTgt spid="26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4">
                                            <p:txEl>
                                              <p:pRg st="1" end="1"/>
                                            </p:txEl>
                                          </p:spTgt>
                                        </p:tgtEl>
                                        <p:attrNameLst>
                                          <p:attrName>style.visibility</p:attrName>
                                        </p:attrNameLst>
                                      </p:cBhvr>
                                      <p:to>
                                        <p:strVal val="visible"/>
                                      </p:to>
                                    </p:set>
                                    <p:animEffect transition="in" filter="fade">
                                      <p:cBhvr>
                                        <p:cTn id="12" dur="1000"/>
                                        <p:tgtEl>
                                          <p:spTgt spid="26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34">
                                            <p:txEl>
                                              <p:pRg st="2" end="2"/>
                                            </p:txEl>
                                          </p:spTgt>
                                        </p:tgtEl>
                                        <p:attrNameLst>
                                          <p:attrName>style.visibility</p:attrName>
                                        </p:attrNameLst>
                                      </p:cBhvr>
                                      <p:to>
                                        <p:strVal val="visible"/>
                                      </p:to>
                                    </p:set>
                                    <p:animEffect transition="in" filter="fade">
                                      <p:cBhvr>
                                        <p:cTn id="17" dur="1000"/>
                                        <p:tgtEl>
                                          <p:spTgt spid="26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34">
                                            <p:txEl>
                                              <p:pRg st="3" end="3"/>
                                            </p:txEl>
                                          </p:spTgt>
                                        </p:tgtEl>
                                        <p:attrNameLst>
                                          <p:attrName>style.visibility</p:attrName>
                                        </p:attrNameLst>
                                      </p:cBhvr>
                                      <p:to>
                                        <p:strVal val="visible"/>
                                      </p:to>
                                    </p:set>
                                    <p:animEffect transition="in" filter="fade">
                                      <p:cBhvr>
                                        <p:cTn id="22" dur="1000"/>
                                        <p:tgtEl>
                                          <p:spTgt spid="263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4">
                                            <p:txEl>
                                              <p:pRg st="4" end="4"/>
                                            </p:txEl>
                                          </p:spTgt>
                                        </p:tgtEl>
                                        <p:attrNameLst>
                                          <p:attrName>style.visibility</p:attrName>
                                        </p:attrNameLst>
                                      </p:cBhvr>
                                      <p:to>
                                        <p:strVal val="visible"/>
                                      </p:to>
                                    </p:set>
                                    <p:animEffect transition="in" filter="fade">
                                      <p:cBhvr>
                                        <p:cTn id="27" dur="1000"/>
                                        <p:tgtEl>
                                          <p:spTgt spid="263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34">
                                            <p:txEl>
                                              <p:pRg st="6" end="6"/>
                                            </p:txEl>
                                          </p:spTgt>
                                        </p:tgtEl>
                                        <p:attrNameLst>
                                          <p:attrName>style.visibility</p:attrName>
                                        </p:attrNameLst>
                                      </p:cBhvr>
                                      <p:to>
                                        <p:strVal val="visible"/>
                                      </p:to>
                                    </p:set>
                                    <p:animEffect transition="in" filter="fade">
                                      <p:cBhvr>
                                        <p:cTn id="32" dur="1000"/>
                                        <p:tgtEl>
                                          <p:spTgt spid="263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34">
                                            <p:txEl>
                                              <p:pRg st="7" end="7"/>
                                            </p:txEl>
                                          </p:spTgt>
                                        </p:tgtEl>
                                        <p:attrNameLst>
                                          <p:attrName>style.visibility</p:attrName>
                                        </p:attrNameLst>
                                      </p:cBhvr>
                                      <p:to>
                                        <p:strVal val="visible"/>
                                      </p:to>
                                    </p:set>
                                    <p:animEffect transition="in" filter="fade">
                                      <p:cBhvr>
                                        <p:cTn id="37" dur="1000"/>
                                        <p:tgtEl>
                                          <p:spTgt spid="2634">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34">
                                            <p:txEl>
                                              <p:pRg st="8" end="8"/>
                                            </p:txEl>
                                          </p:spTgt>
                                        </p:tgtEl>
                                        <p:attrNameLst>
                                          <p:attrName>style.visibility</p:attrName>
                                        </p:attrNameLst>
                                      </p:cBhvr>
                                      <p:to>
                                        <p:strVal val="visible"/>
                                      </p:to>
                                    </p:set>
                                    <p:animEffect transition="in" filter="fade">
                                      <p:cBhvr>
                                        <p:cTn id="42" dur="1000"/>
                                        <p:tgtEl>
                                          <p:spTgt spid="263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34">
                                            <p:txEl>
                                              <p:pRg st="9" end="9"/>
                                            </p:txEl>
                                          </p:spTgt>
                                        </p:tgtEl>
                                        <p:attrNameLst>
                                          <p:attrName>style.visibility</p:attrName>
                                        </p:attrNameLst>
                                      </p:cBhvr>
                                      <p:to>
                                        <p:strVal val="visible"/>
                                      </p:to>
                                    </p:set>
                                    <p:animEffect transition="in" filter="fade">
                                      <p:cBhvr>
                                        <p:cTn id="47" dur="1000"/>
                                        <p:tgtEl>
                                          <p:spTgt spid="263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sp>
        <p:nvSpPr>
          <p:cNvPr id="2639" name="Google Shape;2639;p28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100">
                <a:latin typeface="Century Gothic"/>
                <a:ea typeface="Century Gothic"/>
                <a:cs typeface="Century Gothic"/>
                <a:sym typeface="Century Gothic"/>
              </a:rPr>
              <a:t>Specific Latent Heat Calculations (pg 84)</a:t>
            </a:r>
            <a:endParaRPr sz="3100">
              <a:latin typeface="Century Gothic"/>
              <a:ea typeface="Century Gothic"/>
              <a:cs typeface="Century Gothic"/>
              <a:sym typeface="Century Gothic"/>
            </a:endParaRPr>
          </a:p>
        </p:txBody>
      </p:sp>
      <p:sp>
        <p:nvSpPr>
          <p:cNvPr id="2640" name="Google Shape;2640;p286"/>
          <p:cNvSpPr txBox="1">
            <a:spLocks noGrp="1"/>
          </p:cNvSpPr>
          <p:nvPr>
            <p:ph type="body" idx="1"/>
          </p:nvPr>
        </p:nvSpPr>
        <p:spPr>
          <a:xfrm>
            <a:off x="159750" y="893925"/>
            <a:ext cx="8824500" cy="5764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5"/>
            </a:pPr>
            <a:r>
              <a:rPr lang="en-GB" sz="2000" dirty="0">
                <a:latin typeface="Century Gothic"/>
                <a:ea typeface="Century Gothic"/>
                <a:cs typeface="Century Gothic"/>
                <a:sym typeface="Century Gothic"/>
              </a:rPr>
              <a:t>The specific latent heat of fusion of copper is 205000 J/kg. How much energy is needed to melt 20 g of copper</a:t>
            </a:r>
            <a:endParaRPr sz="2000" dirty="0">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Conversion: 20 g = 0.02 kg</a:t>
            </a:r>
            <a:endParaRPr b="1" dirty="0">
              <a:solidFill>
                <a:srgbClr val="FF0000"/>
              </a:solidFill>
              <a:latin typeface="Century Gothic"/>
              <a:ea typeface="Century Gothic"/>
              <a:cs typeface="Century Gothic"/>
              <a:sym typeface="Century Gothic"/>
            </a:endParaRPr>
          </a:p>
          <a:p>
            <a:pPr marL="1371600" lvl="0" indent="457200" algn="l" rtl="0">
              <a:spcBef>
                <a:spcPts val="0"/>
              </a:spcBef>
              <a:spcAft>
                <a:spcPts val="0"/>
              </a:spcAft>
              <a:buNone/>
            </a:pPr>
            <a:r>
              <a:rPr lang="en-GB" b="1" dirty="0">
                <a:solidFill>
                  <a:srgbClr val="FF0000"/>
                </a:solidFill>
                <a:latin typeface="Century Gothic"/>
                <a:ea typeface="Century Gothic"/>
                <a:cs typeface="Century Gothic"/>
                <a:sym typeface="Century Gothic"/>
              </a:rPr>
              <a:t>E = mL</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E = 0.02 x 205000</a:t>
            </a:r>
            <a:endParaRPr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		E = 4 100 J</a:t>
            </a: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0">
                                            <p:txEl>
                                              <p:pRg st="0" end="0"/>
                                            </p:txEl>
                                          </p:spTgt>
                                        </p:tgtEl>
                                        <p:attrNameLst>
                                          <p:attrName>style.visibility</p:attrName>
                                        </p:attrNameLst>
                                      </p:cBhvr>
                                      <p:to>
                                        <p:strVal val="visible"/>
                                      </p:to>
                                    </p:set>
                                    <p:animEffect transition="in" filter="fade">
                                      <p:cBhvr>
                                        <p:cTn id="7" dur="1000"/>
                                        <p:tgtEl>
                                          <p:spTgt spid="26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0">
                                            <p:txEl>
                                              <p:pRg st="1" end="1"/>
                                            </p:txEl>
                                          </p:spTgt>
                                        </p:tgtEl>
                                        <p:attrNameLst>
                                          <p:attrName>style.visibility</p:attrName>
                                        </p:attrNameLst>
                                      </p:cBhvr>
                                      <p:to>
                                        <p:strVal val="visible"/>
                                      </p:to>
                                    </p:set>
                                    <p:animEffect transition="in" filter="fade">
                                      <p:cBhvr>
                                        <p:cTn id="12" dur="1000"/>
                                        <p:tgtEl>
                                          <p:spTgt spid="26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40">
                                            <p:txEl>
                                              <p:pRg st="2" end="2"/>
                                            </p:txEl>
                                          </p:spTgt>
                                        </p:tgtEl>
                                        <p:attrNameLst>
                                          <p:attrName>style.visibility</p:attrName>
                                        </p:attrNameLst>
                                      </p:cBhvr>
                                      <p:to>
                                        <p:strVal val="visible"/>
                                      </p:to>
                                    </p:set>
                                    <p:animEffect transition="in" filter="fade">
                                      <p:cBhvr>
                                        <p:cTn id="17" dur="1000"/>
                                        <p:tgtEl>
                                          <p:spTgt spid="26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0">
                                            <p:txEl>
                                              <p:pRg st="3" end="3"/>
                                            </p:txEl>
                                          </p:spTgt>
                                        </p:tgtEl>
                                        <p:attrNameLst>
                                          <p:attrName>style.visibility</p:attrName>
                                        </p:attrNameLst>
                                      </p:cBhvr>
                                      <p:to>
                                        <p:strVal val="visible"/>
                                      </p:to>
                                    </p:set>
                                    <p:animEffect transition="in" filter="fade">
                                      <p:cBhvr>
                                        <p:cTn id="22" dur="1000"/>
                                        <p:tgtEl>
                                          <p:spTgt spid="26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40">
                                            <p:txEl>
                                              <p:pRg st="4" end="4"/>
                                            </p:txEl>
                                          </p:spTgt>
                                        </p:tgtEl>
                                        <p:attrNameLst>
                                          <p:attrName>style.visibility</p:attrName>
                                        </p:attrNameLst>
                                      </p:cBhvr>
                                      <p:to>
                                        <p:strVal val="visible"/>
                                      </p:to>
                                    </p:set>
                                    <p:animEffect transition="in" filter="fade">
                                      <p:cBhvr>
                                        <p:cTn id="27" dur="1000"/>
                                        <p:tgtEl>
                                          <p:spTgt spid="26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45" name="Google Shape;2645;p28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P3: State changes and latent heat</a:t>
            </a:r>
            <a:endParaRPr sz="2700"/>
          </a:p>
        </p:txBody>
      </p:sp>
      <p:sp>
        <p:nvSpPr>
          <p:cNvPr id="2646" name="Google Shape;2646;p28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54-63 of the exam question booklet</a:t>
            </a:r>
            <a:endParaRPr>
              <a:latin typeface="Century Gothic"/>
              <a:ea typeface="Century Gothic"/>
              <a:cs typeface="Century Gothic"/>
              <a:sym typeface="Century Gothic"/>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2650"/>
        <p:cNvGrpSpPr/>
        <p:nvPr/>
      </p:nvGrpSpPr>
      <p:grpSpPr>
        <a:xfrm>
          <a:off x="0" y="0"/>
          <a:ext cx="0" cy="0"/>
          <a:chOff x="0" y="0"/>
          <a:chExt cx="0" cy="0"/>
        </a:xfrm>
      </p:grpSpPr>
      <p:sp>
        <p:nvSpPr>
          <p:cNvPr id="2651" name="Google Shape;2651;p28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600" b="1">
                <a:latin typeface="Century Gothic"/>
                <a:ea typeface="Century Gothic"/>
                <a:cs typeface="Century Gothic"/>
                <a:sym typeface="Century Gothic"/>
              </a:rPr>
              <a:t>Topic 4: Atomic Structure</a:t>
            </a:r>
            <a:endParaRPr sz="3600" b="1">
              <a:latin typeface="Century Gothic"/>
              <a:ea typeface="Century Gothic"/>
              <a:cs typeface="Century Gothic"/>
              <a:sym typeface="Century Gothic"/>
            </a:endParaRPr>
          </a:p>
        </p:txBody>
      </p:sp>
      <p:graphicFrame>
        <p:nvGraphicFramePr>
          <p:cNvPr id="2652" name="Google Shape;2652;p288"/>
          <p:cNvGraphicFramePr/>
          <p:nvPr/>
        </p:nvGraphicFramePr>
        <p:xfrm>
          <a:off x="165700" y="897595"/>
          <a:ext cx="8812600" cy="4937610"/>
        </p:xfrm>
        <a:graphic>
          <a:graphicData uri="http://schemas.openxmlformats.org/drawingml/2006/table">
            <a:tbl>
              <a:tblPr>
                <a:noFill/>
                <a:tableStyleId>{C216C67D-A75F-4CF5-B346-22C75C10E189}</a:tableStyleId>
              </a:tblPr>
              <a:tblGrid>
                <a:gridCol w="2492125">
                  <a:extLst>
                    <a:ext uri="{9D8B030D-6E8A-4147-A177-3AD203B41FA5}">
                      <a16:colId xmlns:a16="http://schemas.microsoft.com/office/drawing/2014/main" val="20000"/>
                    </a:ext>
                  </a:extLst>
                </a:gridCol>
                <a:gridCol w="1914175">
                  <a:extLst>
                    <a:ext uri="{9D8B030D-6E8A-4147-A177-3AD203B41FA5}">
                      <a16:colId xmlns:a16="http://schemas.microsoft.com/office/drawing/2014/main" val="20001"/>
                    </a:ext>
                  </a:extLst>
                </a:gridCol>
                <a:gridCol w="2203150">
                  <a:extLst>
                    <a:ext uri="{9D8B030D-6E8A-4147-A177-3AD203B41FA5}">
                      <a16:colId xmlns:a16="http://schemas.microsoft.com/office/drawing/2014/main" val="20002"/>
                    </a:ext>
                  </a:extLst>
                </a:gridCol>
                <a:gridCol w="2203150">
                  <a:extLst>
                    <a:ext uri="{9D8B030D-6E8A-4147-A177-3AD203B41FA5}">
                      <a16:colId xmlns:a16="http://schemas.microsoft.com/office/drawing/2014/main" val="20003"/>
                    </a:ext>
                  </a:extLst>
                </a:gridCol>
              </a:tblGrid>
              <a:tr h="631100">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Topic</a:t>
                      </a:r>
                      <a:endParaRPr sz="2400" b="1">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Slide number</a:t>
                      </a:r>
                      <a:endParaRPr sz="2400" b="1">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Booklet page number</a:t>
                      </a:r>
                      <a:endParaRPr sz="2400" b="1">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Revision guide page</a:t>
                      </a:r>
                      <a:endParaRPr sz="2400" b="1">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Atoms and Isotopes</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215-227</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85-89</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104, 197-198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Nuclear radiation</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228-230</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90</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198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Decay equations and half life</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231-247</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91-96</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199-200</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12750">
                <a:tc>
                  <a:txBody>
                    <a:bodyPr/>
                    <a:lstStyle/>
                    <a:p>
                      <a:pPr marL="0" lvl="0" indent="0" algn="ctr" rtl="0">
                        <a:spcBef>
                          <a:spcPts val="0"/>
                        </a:spcBef>
                        <a:spcAft>
                          <a:spcPts val="0"/>
                        </a:spcAft>
                        <a:buNone/>
                      </a:pPr>
                      <a:r>
                        <a:rPr lang="en-GB" sz="2400">
                          <a:solidFill>
                            <a:schemeClr val="dk2"/>
                          </a:solidFill>
                          <a:latin typeface="Century Gothic"/>
                          <a:ea typeface="Century Gothic"/>
                          <a:cs typeface="Century Gothic"/>
                          <a:sym typeface="Century Gothic"/>
                        </a:rPr>
                        <a:t>Contamination and irradiation</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248-252</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97-98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dirty="0">
                          <a:solidFill>
                            <a:schemeClr val="dk2"/>
                          </a:solidFill>
                          <a:latin typeface="Century Gothic"/>
                          <a:ea typeface="Century Gothic"/>
                          <a:cs typeface="Century Gothic"/>
                          <a:sym typeface="Century Gothic"/>
                        </a:rPr>
                        <a:t>201</a:t>
                      </a:r>
                      <a:endParaRPr sz="2400" dirty="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ustDataLst>
      <p:tags r:id="rId1"/>
    </p:custData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2656"/>
        <p:cNvGrpSpPr/>
        <p:nvPr/>
      </p:nvGrpSpPr>
      <p:grpSpPr>
        <a:xfrm>
          <a:off x="0" y="0"/>
          <a:ext cx="0" cy="0"/>
          <a:chOff x="0" y="0"/>
          <a:chExt cx="0" cy="0"/>
        </a:xfrm>
      </p:grpSpPr>
      <p:sp>
        <p:nvSpPr>
          <p:cNvPr id="2657" name="Google Shape;2657;p28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History of the atom (page 85)</a:t>
            </a:r>
            <a:endParaRPr sz="2800"/>
          </a:p>
        </p:txBody>
      </p:sp>
      <p:sp>
        <p:nvSpPr>
          <p:cNvPr id="2658" name="Google Shape;2658;p28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Match up the model with the scientist responsible for its discovery</a:t>
            </a:r>
            <a:endParaRPr>
              <a:latin typeface="Century Gothic"/>
              <a:ea typeface="Century Gothic"/>
              <a:cs typeface="Century Gothic"/>
              <a:sym typeface="Century Gothic"/>
            </a:endParaRPr>
          </a:p>
        </p:txBody>
      </p:sp>
      <p:pic>
        <p:nvPicPr>
          <p:cNvPr id="2659" name="Google Shape;2659;p289"/>
          <p:cNvPicPr preferRelativeResize="0"/>
          <p:nvPr/>
        </p:nvPicPr>
        <p:blipFill>
          <a:blip r:embed="rId3">
            <a:alphaModFix/>
          </a:blip>
          <a:stretch>
            <a:fillRect/>
          </a:stretch>
        </p:blipFill>
        <p:spPr>
          <a:xfrm>
            <a:off x="265275" y="1880525"/>
            <a:ext cx="8613601" cy="4831425"/>
          </a:xfrm>
          <a:prstGeom prst="rect">
            <a:avLst/>
          </a:prstGeom>
          <a:noFill/>
          <a:ln>
            <a:noFill/>
          </a:ln>
        </p:spPr>
      </p:pic>
      <p:sp>
        <p:nvSpPr>
          <p:cNvPr id="2660" name="Google Shape;2660;p289"/>
          <p:cNvSpPr txBox="1"/>
          <p:nvPr/>
        </p:nvSpPr>
        <p:spPr>
          <a:xfrm>
            <a:off x="2908475" y="2591850"/>
            <a:ext cx="14919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solidFill>
                  <a:schemeClr val="dk2"/>
                </a:solidFill>
                <a:latin typeface="Century Gothic"/>
                <a:ea typeface="Century Gothic"/>
                <a:cs typeface="Century Gothic"/>
                <a:sym typeface="Century Gothic"/>
              </a:rPr>
              <a:t>John Dalton</a:t>
            </a:r>
            <a:endParaRPr sz="3200" b="1">
              <a:solidFill>
                <a:schemeClr val="dk2"/>
              </a:solidFill>
              <a:latin typeface="Century Gothic"/>
              <a:ea typeface="Century Gothic"/>
              <a:cs typeface="Century Gothic"/>
              <a:sym typeface="Century Gothic"/>
            </a:endParaRPr>
          </a:p>
        </p:txBody>
      </p:sp>
      <p:sp>
        <p:nvSpPr>
          <p:cNvPr id="2661" name="Google Shape;2661;p289"/>
          <p:cNvSpPr txBox="1"/>
          <p:nvPr/>
        </p:nvSpPr>
        <p:spPr>
          <a:xfrm>
            <a:off x="4617075" y="2591850"/>
            <a:ext cx="41082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solidFill>
                  <a:schemeClr val="dk2"/>
                </a:solidFill>
                <a:latin typeface="Century Gothic"/>
                <a:ea typeface="Century Gothic"/>
                <a:cs typeface="Century Gothic"/>
                <a:sym typeface="Century Gothic"/>
              </a:rPr>
              <a:t>Thought atoms were solid spheres</a:t>
            </a:r>
            <a:endParaRPr sz="3200" b="1">
              <a:solidFill>
                <a:schemeClr val="dk2"/>
              </a:solidFill>
              <a:latin typeface="Century Gothic"/>
              <a:ea typeface="Century Gothic"/>
              <a:cs typeface="Century Gothic"/>
              <a:sym typeface="Century Gothic"/>
            </a:endParaRPr>
          </a:p>
        </p:txBody>
      </p:sp>
      <p:sp>
        <p:nvSpPr>
          <p:cNvPr id="2662" name="Google Shape;2662;p289"/>
          <p:cNvSpPr txBox="1"/>
          <p:nvPr/>
        </p:nvSpPr>
        <p:spPr>
          <a:xfrm>
            <a:off x="2908475" y="4708275"/>
            <a:ext cx="14919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JJ Thomson</a:t>
            </a:r>
            <a:endParaRPr sz="2400" b="1">
              <a:solidFill>
                <a:schemeClr val="dk2"/>
              </a:solidFill>
              <a:latin typeface="Century Gothic"/>
              <a:ea typeface="Century Gothic"/>
              <a:cs typeface="Century Gothic"/>
              <a:sym typeface="Century Gothic"/>
            </a:endParaRPr>
          </a:p>
        </p:txBody>
      </p:sp>
      <p:sp>
        <p:nvSpPr>
          <p:cNvPr id="2663" name="Google Shape;2663;p289"/>
          <p:cNvSpPr txBox="1"/>
          <p:nvPr/>
        </p:nvSpPr>
        <p:spPr>
          <a:xfrm>
            <a:off x="4520475" y="4570900"/>
            <a:ext cx="4248000" cy="204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100" b="1">
                <a:solidFill>
                  <a:schemeClr val="dk2"/>
                </a:solidFill>
                <a:latin typeface="Century Gothic"/>
                <a:ea typeface="Century Gothic"/>
                <a:cs typeface="Century Gothic"/>
                <a:sym typeface="Century Gothic"/>
              </a:rPr>
              <a:t>Discovered electrons.</a:t>
            </a:r>
            <a:endParaRPr sz="2100" b="1">
              <a:solidFill>
                <a:schemeClr val="dk2"/>
              </a:solidFill>
              <a:latin typeface="Century Gothic"/>
              <a:ea typeface="Century Gothic"/>
              <a:cs typeface="Century Gothic"/>
              <a:sym typeface="Century Gothic"/>
            </a:endParaRPr>
          </a:p>
          <a:p>
            <a:pPr marL="0" lvl="0" indent="0" algn="ctr" rtl="0">
              <a:spcBef>
                <a:spcPts val="0"/>
              </a:spcBef>
              <a:spcAft>
                <a:spcPts val="0"/>
              </a:spcAft>
              <a:buNone/>
            </a:pPr>
            <a:r>
              <a:rPr lang="en-GB" sz="2100" b="1">
                <a:solidFill>
                  <a:schemeClr val="dk2"/>
                </a:solidFill>
                <a:latin typeface="Century Gothic"/>
                <a:ea typeface="Century Gothic"/>
                <a:cs typeface="Century Gothic"/>
                <a:sym typeface="Century Gothic"/>
              </a:rPr>
              <a:t>Came up with the plum pudding model - thought atoms were balls of positive charge with negative electrons scattered throughout the ball</a:t>
            </a:r>
            <a:endParaRPr sz="2100" b="1">
              <a:solidFill>
                <a:schemeClr val="dk2"/>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0"/>
                                        </p:tgtEl>
                                        <p:attrNameLst>
                                          <p:attrName>style.visibility</p:attrName>
                                        </p:attrNameLst>
                                      </p:cBhvr>
                                      <p:to>
                                        <p:strVal val="visible"/>
                                      </p:to>
                                    </p:set>
                                    <p:animEffect transition="in" filter="fade">
                                      <p:cBhvr>
                                        <p:cTn id="7" dur="1000"/>
                                        <p:tgtEl>
                                          <p:spTgt spid="2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1"/>
                                        </p:tgtEl>
                                        <p:attrNameLst>
                                          <p:attrName>style.visibility</p:attrName>
                                        </p:attrNameLst>
                                      </p:cBhvr>
                                      <p:to>
                                        <p:strVal val="visible"/>
                                      </p:to>
                                    </p:set>
                                    <p:animEffect transition="in" filter="fade">
                                      <p:cBhvr>
                                        <p:cTn id="12" dur="1000"/>
                                        <p:tgtEl>
                                          <p:spTgt spid="26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
                                        </p:tgtEl>
                                        <p:attrNameLst>
                                          <p:attrName>style.visibility</p:attrName>
                                        </p:attrNameLst>
                                      </p:cBhvr>
                                      <p:to>
                                        <p:strVal val="visible"/>
                                      </p:to>
                                    </p:set>
                                    <p:animEffect transition="in" filter="fade">
                                      <p:cBhvr>
                                        <p:cTn id="17" dur="1000"/>
                                        <p:tgtEl>
                                          <p:spTgt spid="26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63"/>
                                        </p:tgtEl>
                                        <p:attrNameLst>
                                          <p:attrName>style.visibility</p:attrName>
                                        </p:attrNameLst>
                                      </p:cBhvr>
                                      <p:to>
                                        <p:strVal val="visible"/>
                                      </p:to>
                                    </p:set>
                                    <p:animEffect transition="in" filter="fade">
                                      <p:cBhvr>
                                        <p:cTn id="22" dur="1000"/>
                                        <p:tgtEl>
                                          <p:spTgt spid="2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2667"/>
        <p:cNvGrpSpPr/>
        <p:nvPr/>
      </p:nvGrpSpPr>
      <p:grpSpPr>
        <a:xfrm>
          <a:off x="0" y="0"/>
          <a:ext cx="0" cy="0"/>
          <a:chOff x="0" y="0"/>
          <a:chExt cx="0" cy="0"/>
        </a:xfrm>
      </p:grpSpPr>
      <p:sp>
        <p:nvSpPr>
          <p:cNvPr id="2668" name="Google Shape;2668;p29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History of the atom (page 85)</a:t>
            </a:r>
            <a:endParaRPr sz="3400">
              <a:latin typeface="Century Gothic"/>
              <a:ea typeface="Century Gothic"/>
              <a:cs typeface="Century Gothic"/>
              <a:sym typeface="Century Gothic"/>
            </a:endParaRPr>
          </a:p>
        </p:txBody>
      </p:sp>
      <p:sp>
        <p:nvSpPr>
          <p:cNvPr id="2669" name="Google Shape;2669;p29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Match up the model with the scientist responsible for its discovery</a:t>
            </a:r>
            <a:endParaRPr>
              <a:latin typeface="Century Gothic"/>
              <a:ea typeface="Century Gothic"/>
              <a:cs typeface="Century Gothic"/>
              <a:sym typeface="Century Gothic"/>
            </a:endParaRPr>
          </a:p>
        </p:txBody>
      </p:sp>
      <p:pic>
        <p:nvPicPr>
          <p:cNvPr id="2670" name="Google Shape;2670;p290"/>
          <p:cNvPicPr preferRelativeResize="0"/>
          <p:nvPr/>
        </p:nvPicPr>
        <p:blipFill>
          <a:blip r:embed="rId3">
            <a:alphaModFix/>
          </a:blip>
          <a:stretch>
            <a:fillRect/>
          </a:stretch>
        </p:blipFill>
        <p:spPr>
          <a:xfrm>
            <a:off x="265275" y="1880525"/>
            <a:ext cx="8613601" cy="4831425"/>
          </a:xfrm>
          <a:prstGeom prst="rect">
            <a:avLst/>
          </a:prstGeom>
          <a:noFill/>
          <a:ln>
            <a:noFill/>
          </a:ln>
        </p:spPr>
      </p:pic>
      <p:pic>
        <p:nvPicPr>
          <p:cNvPr id="2671" name="Google Shape;2671;p290"/>
          <p:cNvPicPr preferRelativeResize="0"/>
          <p:nvPr/>
        </p:nvPicPr>
        <p:blipFill>
          <a:blip r:embed="rId4">
            <a:alphaModFix/>
          </a:blip>
          <a:stretch>
            <a:fillRect/>
          </a:stretch>
        </p:blipFill>
        <p:spPr>
          <a:xfrm>
            <a:off x="265200" y="2423425"/>
            <a:ext cx="8613600" cy="4288525"/>
          </a:xfrm>
          <a:prstGeom prst="rect">
            <a:avLst/>
          </a:prstGeom>
          <a:noFill/>
          <a:ln>
            <a:noFill/>
          </a:ln>
        </p:spPr>
      </p:pic>
      <p:sp>
        <p:nvSpPr>
          <p:cNvPr id="2672" name="Google Shape;2672;p290"/>
          <p:cNvSpPr txBox="1"/>
          <p:nvPr/>
        </p:nvSpPr>
        <p:spPr>
          <a:xfrm>
            <a:off x="2940675" y="2722800"/>
            <a:ext cx="14919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dk2"/>
                </a:solidFill>
                <a:latin typeface="Century Gothic"/>
                <a:ea typeface="Century Gothic"/>
                <a:cs typeface="Century Gothic"/>
                <a:sym typeface="Century Gothic"/>
              </a:rPr>
              <a:t>Ernest Rutherford</a:t>
            </a:r>
            <a:endParaRPr sz="2000" b="1">
              <a:solidFill>
                <a:schemeClr val="dk2"/>
              </a:solidFill>
              <a:latin typeface="Century Gothic"/>
              <a:ea typeface="Century Gothic"/>
              <a:cs typeface="Century Gothic"/>
              <a:sym typeface="Century Gothic"/>
            </a:endParaRPr>
          </a:p>
        </p:txBody>
      </p:sp>
      <p:sp>
        <p:nvSpPr>
          <p:cNvPr id="2673" name="Google Shape;2673;p290"/>
          <p:cNvSpPr txBox="1"/>
          <p:nvPr/>
        </p:nvSpPr>
        <p:spPr>
          <a:xfrm>
            <a:off x="2940675" y="4710450"/>
            <a:ext cx="14919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Niels Bohr</a:t>
            </a:r>
            <a:endParaRPr sz="2400" b="1">
              <a:solidFill>
                <a:schemeClr val="dk2"/>
              </a:solidFill>
              <a:latin typeface="Century Gothic"/>
              <a:ea typeface="Century Gothic"/>
              <a:cs typeface="Century Gothic"/>
              <a:sym typeface="Century Gothic"/>
            </a:endParaRPr>
          </a:p>
        </p:txBody>
      </p:sp>
      <p:sp>
        <p:nvSpPr>
          <p:cNvPr id="2674" name="Google Shape;2674;p290"/>
          <p:cNvSpPr txBox="1"/>
          <p:nvPr/>
        </p:nvSpPr>
        <p:spPr>
          <a:xfrm>
            <a:off x="4520500" y="2510300"/>
            <a:ext cx="4183500" cy="200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Did the alpha particle scattering experiment. Discovered that most mass was at the centre of an atom (the nucleus)</a:t>
            </a:r>
            <a:endParaRPr sz="2400" b="1">
              <a:solidFill>
                <a:schemeClr val="dk2"/>
              </a:solidFill>
              <a:latin typeface="Century Gothic"/>
              <a:ea typeface="Century Gothic"/>
              <a:cs typeface="Century Gothic"/>
              <a:sym typeface="Century Gothic"/>
            </a:endParaRPr>
          </a:p>
        </p:txBody>
      </p:sp>
      <p:sp>
        <p:nvSpPr>
          <p:cNvPr id="2675" name="Google Shape;2675;p290"/>
          <p:cNvSpPr txBox="1"/>
          <p:nvPr/>
        </p:nvSpPr>
        <p:spPr>
          <a:xfrm>
            <a:off x="4520500" y="4626725"/>
            <a:ext cx="4183500" cy="200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Discovered that electrons orbited in shells at fixed distances from the nucleus</a:t>
            </a:r>
            <a:endParaRPr sz="2400" b="1">
              <a:solidFill>
                <a:schemeClr val="dk2"/>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2"/>
                                        </p:tgtEl>
                                        <p:attrNameLst>
                                          <p:attrName>style.visibility</p:attrName>
                                        </p:attrNameLst>
                                      </p:cBhvr>
                                      <p:to>
                                        <p:strVal val="visible"/>
                                      </p:to>
                                    </p:set>
                                    <p:animEffect transition="in" filter="fade">
                                      <p:cBhvr>
                                        <p:cTn id="7" dur="1000"/>
                                        <p:tgtEl>
                                          <p:spTgt spid="26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4"/>
                                        </p:tgtEl>
                                        <p:attrNameLst>
                                          <p:attrName>style.visibility</p:attrName>
                                        </p:attrNameLst>
                                      </p:cBhvr>
                                      <p:to>
                                        <p:strVal val="visible"/>
                                      </p:to>
                                    </p:set>
                                    <p:animEffect transition="in" filter="fade">
                                      <p:cBhvr>
                                        <p:cTn id="12" dur="1000"/>
                                        <p:tgtEl>
                                          <p:spTgt spid="26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73"/>
                                        </p:tgtEl>
                                        <p:attrNameLst>
                                          <p:attrName>style.visibility</p:attrName>
                                        </p:attrNameLst>
                                      </p:cBhvr>
                                      <p:to>
                                        <p:strVal val="visible"/>
                                      </p:to>
                                    </p:set>
                                    <p:animEffect transition="in" filter="fade">
                                      <p:cBhvr>
                                        <p:cTn id="17" dur="1000"/>
                                        <p:tgtEl>
                                          <p:spTgt spid="26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75"/>
                                        </p:tgtEl>
                                        <p:attrNameLst>
                                          <p:attrName>style.visibility</p:attrName>
                                        </p:attrNameLst>
                                      </p:cBhvr>
                                      <p:to>
                                        <p:strVal val="visible"/>
                                      </p:to>
                                    </p:set>
                                    <p:animEffect transition="in" filter="fade">
                                      <p:cBhvr>
                                        <p:cTn id="22" dur="1000"/>
                                        <p:tgtEl>
                                          <p:spTgt spid="2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29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History of the atom (page 85)</a:t>
            </a:r>
            <a:endParaRPr sz="3400">
              <a:latin typeface="Century Gothic"/>
              <a:ea typeface="Century Gothic"/>
              <a:cs typeface="Century Gothic"/>
              <a:sym typeface="Century Gothic"/>
            </a:endParaRPr>
          </a:p>
        </p:txBody>
      </p:sp>
      <p:sp>
        <p:nvSpPr>
          <p:cNvPr id="2681" name="Google Shape;2681;p29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Match up the model with the scientist responsible for its discovery</a:t>
            </a:r>
            <a:endParaRPr>
              <a:latin typeface="Century Gothic"/>
              <a:ea typeface="Century Gothic"/>
              <a:cs typeface="Century Gothic"/>
              <a:sym typeface="Century Gothic"/>
            </a:endParaRPr>
          </a:p>
        </p:txBody>
      </p:sp>
      <p:pic>
        <p:nvPicPr>
          <p:cNvPr id="2682" name="Google Shape;2682;p291"/>
          <p:cNvPicPr preferRelativeResize="0"/>
          <p:nvPr/>
        </p:nvPicPr>
        <p:blipFill>
          <a:blip r:embed="rId3">
            <a:alphaModFix/>
          </a:blip>
          <a:stretch>
            <a:fillRect/>
          </a:stretch>
        </p:blipFill>
        <p:spPr>
          <a:xfrm>
            <a:off x="301216" y="1932563"/>
            <a:ext cx="8613600" cy="2753428"/>
          </a:xfrm>
          <a:prstGeom prst="rect">
            <a:avLst/>
          </a:prstGeom>
          <a:noFill/>
          <a:ln>
            <a:noFill/>
          </a:ln>
        </p:spPr>
      </p:pic>
      <p:sp>
        <p:nvSpPr>
          <p:cNvPr id="2683" name="Google Shape;2683;p291"/>
          <p:cNvSpPr txBox="1"/>
          <p:nvPr/>
        </p:nvSpPr>
        <p:spPr>
          <a:xfrm>
            <a:off x="2962150" y="2660550"/>
            <a:ext cx="14919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chemeClr val="dk2"/>
                </a:solidFill>
                <a:latin typeface="Century Gothic"/>
                <a:ea typeface="Century Gothic"/>
                <a:cs typeface="Century Gothic"/>
                <a:sym typeface="Century Gothic"/>
              </a:rPr>
              <a:t>James Chadwick</a:t>
            </a:r>
            <a:endParaRPr sz="2000" b="1">
              <a:solidFill>
                <a:schemeClr val="dk2"/>
              </a:solidFill>
              <a:latin typeface="Century Gothic"/>
              <a:ea typeface="Century Gothic"/>
              <a:cs typeface="Century Gothic"/>
              <a:sym typeface="Century Gothic"/>
            </a:endParaRPr>
          </a:p>
        </p:txBody>
      </p:sp>
      <p:sp>
        <p:nvSpPr>
          <p:cNvPr id="2684" name="Google Shape;2684;p291"/>
          <p:cNvSpPr txBox="1"/>
          <p:nvPr/>
        </p:nvSpPr>
        <p:spPr>
          <a:xfrm>
            <a:off x="4617075" y="2591850"/>
            <a:ext cx="4108200" cy="1674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b="1">
                <a:solidFill>
                  <a:schemeClr val="dk2"/>
                </a:solidFill>
                <a:latin typeface="Century Gothic"/>
                <a:ea typeface="Century Gothic"/>
                <a:cs typeface="Century Gothic"/>
                <a:sym typeface="Century Gothic"/>
              </a:rPr>
              <a:t>Discovered neutrons</a:t>
            </a:r>
            <a:endParaRPr sz="3200" b="1">
              <a:solidFill>
                <a:schemeClr val="dk2"/>
              </a:solidFill>
              <a:latin typeface="Century Gothic"/>
              <a:ea typeface="Century Gothic"/>
              <a:cs typeface="Century Gothic"/>
              <a:sym typeface="Century Gothic"/>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29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The Plum Pudding Model (page 86)</a:t>
            </a:r>
            <a:endParaRPr sz="2800"/>
          </a:p>
        </p:txBody>
      </p:sp>
      <p:sp>
        <p:nvSpPr>
          <p:cNvPr id="2690" name="Google Shape;2690;p292"/>
          <p:cNvSpPr txBox="1">
            <a:spLocks noGrp="1"/>
          </p:cNvSpPr>
          <p:nvPr>
            <p:ph type="body" idx="1"/>
          </p:nvPr>
        </p:nvSpPr>
        <p:spPr>
          <a:xfrm>
            <a:off x="159825" y="988025"/>
            <a:ext cx="88245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Label the diagram of the Plum Pudding Model</a:t>
            </a:r>
            <a:endParaRPr>
              <a:latin typeface="Century Gothic"/>
              <a:ea typeface="Century Gothic"/>
              <a:cs typeface="Century Gothic"/>
              <a:sym typeface="Century Gothic"/>
            </a:endParaRPr>
          </a:p>
        </p:txBody>
      </p:sp>
      <p:sp>
        <p:nvSpPr>
          <p:cNvPr id="2691" name="Google Shape;2691;p292"/>
          <p:cNvSpPr txBox="1">
            <a:spLocks noGrp="1"/>
          </p:cNvSpPr>
          <p:nvPr>
            <p:ph type="body" idx="1"/>
          </p:nvPr>
        </p:nvSpPr>
        <p:spPr>
          <a:xfrm>
            <a:off x="214650" y="3752500"/>
            <a:ext cx="8824500" cy="29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Describe the plum pudding model in words.</a:t>
            </a:r>
            <a:endParaRPr>
              <a:latin typeface="Century Gothic"/>
              <a:ea typeface="Century Gothic"/>
              <a:cs typeface="Century Gothic"/>
              <a:sym typeface="Century Gothic"/>
            </a:endParaRPr>
          </a:p>
        </p:txBody>
      </p:sp>
      <p:pic>
        <p:nvPicPr>
          <p:cNvPr id="2692" name="Google Shape;2692;p292"/>
          <p:cNvPicPr preferRelativeResize="0"/>
          <p:nvPr/>
        </p:nvPicPr>
        <p:blipFill>
          <a:blip r:embed="rId4">
            <a:alphaModFix/>
          </a:blip>
          <a:stretch>
            <a:fillRect/>
          </a:stretch>
        </p:blipFill>
        <p:spPr>
          <a:xfrm>
            <a:off x="3408613" y="1633025"/>
            <a:ext cx="2326775" cy="2090150"/>
          </a:xfrm>
          <a:prstGeom prst="rect">
            <a:avLst/>
          </a:prstGeom>
          <a:noFill/>
          <a:ln>
            <a:noFill/>
          </a:ln>
        </p:spPr>
      </p:pic>
    </p:spTree>
    <p:custDataLst>
      <p:tags r:id="rId1"/>
    </p:custData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2696"/>
        <p:cNvGrpSpPr/>
        <p:nvPr/>
      </p:nvGrpSpPr>
      <p:grpSpPr>
        <a:xfrm>
          <a:off x="0" y="0"/>
          <a:ext cx="0" cy="0"/>
          <a:chOff x="0" y="0"/>
          <a:chExt cx="0" cy="0"/>
        </a:xfrm>
      </p:grpSpPr>
      <p:sp>
        <p:nvSpPr>
          <p:cNvPr id="2697" name="Google Shape;2697;p29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The Plum Pudding Model (page 86)</a:t>
            </a:r>
            <a:endParaRPr sz="2800"/>
          </a:p>
        </p:txBody>
      </p:sp>
      <p:sp>
        <p:nvSpPr>
          <p:cNvPr id="2698" name="Google Shape;2698;p293"/>
          <p:cNvSpPr txBox="1">
            <a:spLocks noGrp="1"/>
          </p:cNvSpPr>
          <p:nvPr>
            <p:ph type="body" idx="1"/>
          </p:nvPr>
        </p:nvSpPr>
        <p:spPr>
          <a:xfrm>
            <a:off x="159825" y="988025"/>
            <a:ext cx="88245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Label the diagram of the Plum Pudding Model</a:t>
            </a:r>
            <a:endParaRPr>
              <a:latin typeface="Century Gothic"/>
              <a:ea typeface="Century Gothic"/>
              <a:cs typeface="Century Gothic"/>
              <a:sym typeface="Century Gothic"/>
            </a:endParaRPr>
          </a:p>
        </p:txBody>
      </p:sp>
      <p:sp>
        <p:nvSpPr>
          <p:cNvPr id="2699" name="Google Shape;2699;p293"/>
          <p:cNvSpPr txBox="1">
            <a:spLocks noGrp="1"/>
          </p:cNvSpPr>
          <p:nvPr>
            <p:ph type="body" idx="1"/>
          </p:nvPr>
        </p:nvSpPr>
        <p:spPr>
          <a:xfrm>
            <a:off x="214650" y="3752500"/>
            <a:ext cx="8824500" cy="294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Describe the plum pudding model in words.</a:t>
            </a:r>
            <a:endParaRPr>
              <a:latin typeface="Century Gothic"/>
              <a:ea typeface="Century Gothic"/>
              <a:cs typeface="Century Gothic"/>
              <a:sym typeface="Century Gothic"/>
            </a:endParaRPr>
          </a:p>
          <a:p>
            <a:pPr marL="0" lvl="0" indent="0" algn="l" rtl="0">
              <a:spcBef>
                <a:spcPts val="0"/>
              </a:spcBef>
              <a:spcAft>
                <a:spcPts val="0"/>
              </a:spcAft>
              <a:buNone/>
            </a:pPr>
            <a:r>
              <a:rPr lang="en-GB" sz="3000" b="1">
                <a:solidFill>
                  <a:srgbClr val="FF0000"/>
                </a:solidFill>
                <a:latin typeface="Century Gothic"/>
                <a:ea typeface="Century Gothic"/>
                <a:cs typeface="Century Gothic"/>
                <a:sym typeface="Century Gothic"/>
              </a:rPr>
              <a:t>The plum pudding model says that an atom is a ball of positive charge with electrons scattered throughout the ball.</a:t>
            </a:r>
            <a:endParaRPr sz="3000" b="1">
              <a:solidFill>
                <a:srgbClr val="FF0000"/>
              </a:solidFill>
              <a:latin typeface="Century Gothic"/>
              <a:ea typeface="Century Gothic"/>
              <a:cs typeface="Century Gothic"/>
              <a:sym typeface="Century Gothic"/>
            </a:endParaRPr>
          </a:p>
        </p:txBody>
      </p:sp>
      <p:pic>
        <p:nvPicPr>
          <p:cNvPr id="2700" name="Google Shape;2700;p293"/>
          <p:cNvPicPr preferRelativeResize="0"/>
          <p:nvPr/>
        </p:nvPicPr>
        <p:blipFill>
          <a:blip r:embed="rId4">
            <a:alphaModFix/>
          </a:blip>
          <a:stretch>
            <a:fillRect/>
          </a:stretch>
        </p:blipFill>
        <p:spPr>
          <a:xfrm>
            <a:off x="2599275" y="1633025"/>
            <a:ext cx="3005393" cy="2119475"/>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0"/>
                                        </p:tgtEl>
                                        <p:attrNameLst>
                                          <p:attrName>style.visibility</p:attrName>
                                        </p:attrNameLst>
                                      </p:cBhvr>
                                      <p:to>
                                        <p:strVal val="visible"/>
                                      </p:to>
                                    </p:set>
                                    <p:animEffect transition="in" filter="fade">
                                      <p:cBhvr>
                                        <p:cTn id="7" dur="1000"/>
                                        <p:tgtEl>
                                          <p:spTgt spid="27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99">
                                            <p:txEl>
                                              <p:pRg st="0" end="0"/>
                                            </p:txEl>
                                          </p:spTgt>
                                        </p:tgtEl>
                                        <p:attrNameLst>
                                          <p:attrName>style.visibility</p:attrName>
                                        </p:attrNameLst>
                                      </p:cBhvr>
                                      <p:to>
                                        <p:strVal val="visible"/>
                                      </p:to>
                                    </p:set>
                                    <p:animEffect transition="in" filter="fade">
                                      <p:cBhvr>
                                        <p:cTn id="12" dur="1000"/>
                                        <p:tgtEl>
                                          <p:spTgt spid="269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99">
                                            <p:txEl>
                                              <p:pRg st="1" end="1"/>
                                            </p:txEl>
                                          </p:spTgt>
                                        </p:tgtEl>
                                        <p:attrNameLst>
                                          <p:attrName>style.visibility</p:attrName>
                                        </p:attrNameLst>
                                      </p:cBhvr>
                                      <p:to>
                                        <p:strVal val="visible"/>
                                      </p:to>
                                    </p:set>
                                    <p:animEffect transition="in" filter="fade">
                                      <p:cBhvr>
                                        <p:cTn id="17" dur="1000"/>
                                        <p:tgtEl>
                                          <p:spTgt spid="26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9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Calculating Gravitational Potential Energy (pg 13)</a:t>
            </a:r>
            <a:endParaRPr sz="3300">
              <a:latin typeface="Century Gothic"/>
              <a:ea typeface="Century Gothic"/>
              <a:cs typeface="Century Gothic"/>
              <a:sym typeface="Century Gothic"/>
            </a:endParaRPr>
          </a:p>
        </p:txBody>
      </p:sp>
      <p:sp>
        <p:nvSpPr>
          <p:cNvPr id="915" name="Google Shape;915;p9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ball is thrown 10 m into the air. It has a mass of 0.5 kg, what is its maximum gravitational potential energy?</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is the gravitational potential energy store of a 800 g book resting on top of a 6.5 m shelf?</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is the mass of a bowling ball that is stationary at the top of a 450 m hill, with a gravitational potential energy store of 10,000 J?</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space rover has landed on a 100 m high hill on Mars. It has a mass of 210 kg and a store of 77700 J of gravitational potential energy. What is the gravitational field strength on this planet?</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250 g glass is put onto a table, it has 2.35 J of energy in its gravitational potential store. What is the height of the table?</a:t>
            </a:r>
            <a:endParaRPr sz="2500">
              <a:latin typeface="Century Gothic"/>
              <a:ea typeface="Century Gothic"/>
              <a:cs typeface="Century Gothic"/>
              <a:sym typeface="Century Gothic"/>
            </a:endParaRPr>
          </a:p>
          <a:p>
            <a:pPr marL="0" lvl="0" indent="0" algn="l" rtl="0">
              <a:spcBef>
                <a:spcPts val="0"/>
              </a:spcBef>
              <a:spcAft>
                <a:spcPts val="0"/>
              </a:spcAft>
              <a:buNone/>
            </a:pPr>
            <a:endParaRPr sz="2500">
              <a:latin typeface="Century Gothic"/>
              <a:ea typeface="Century Gothic"/>
              <a:cs typeface="Century Gothic"/>
              <a:sym typeface="Century Gothic"/>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2704"/>
        <p:cNvGrpSpPr/>
        <p:nvPr/>
      </p:nvGrpSpPr>
      <p:grpSpPr>
        <a:xfrm>
          <a:off x="0" y="0"/>
          <a:ext cx="0" cy="0"/>
          <a:chOff x="0" y="0"/>
          <a:chExt cx="0" cy="0"/>
        </a:xfrm>
      </p:grpSpPr>
      <p:sp>
        <p:nvSpPr>
          <p:cNvPr id="2705" name="Google Shape;2705;p29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Alpha Particle Scattering (page 86)</a:t>
            </a:r>
            <a:endParaRPr sz="2800"/>
          </a:p>
        </p:txBody>
      </p:sp>
      <p:sp>
        <p:nvSpPr>
          <p:cNvPr id="2706" name="Google Shape;2706;p294"/>
          <p:cNvSpPr txBox="1">
            <a:spLocks noGrp="1"/>
          </p:cNvSpPr>
          <p:nvPr>
            <p:ph type="body" idx="1"/>
          </p:nvPr>
        </p:nvSpPr>
        <p:spPr>
          <a:xfrm>
            <a:off x="7425" y="759425"/>
            <a:ext cx="6378300" cy="46122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In this experiment, ___________ particles were passed through thin gold foil. Most passed straight through, some _________ back and some were _______________. </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This showed that most of the atom was _______ ____________ but there must be something making some of the particles reflect back. This was the _____________. </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The nucleus was also deflecting some particles, making their paths __________.</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500">
              <a:latin typeface="Century Gothic"/>
              <a:ea typeface="Century Gothic"/>
              <a:cs typeface="Century Gothic"/>
              <a:sym typeface="Century Gothic"/>
            </a:endParaRPr>
          </a:p>
        </p:txBody>
      </p:sp>
      <p:pic>
        <p:nvPicPr>
          <p:cNvPr id="2707" name="Google Shape;2707;p294"/>
          <p:cNvPicPr preferRelativeResize="0"/>
          <p:nvPr/>
        </p:nvPicPr>
        <p:blipFill>
          <a:blip r:embed="rId4">
            <a:alphaModFix/>
          </a:blip>
          <a:stretch>
            <a:fillRect/>
          </a:stretch>
        </p:blipFill>
        <p:spPr>
          <a:xfrm>
            <a:off x="6428825" y="2172477"/>
            <a:ext cx="2579075" cy="2350075"/>
          </a:xfrm>
          <a:prstGeom prst="rect">
            <a:avLst/>
          </a:prstGeom>
          <a:noFill/>
          <a:ln>
            <a:noFill/>
          </a:ln>
        </p:spPr>
      </p:pic>
      <p:sp>
        <p:nvSpPr>
          <p:cNvPr id="2708" name="Google Shape;2708;p294"/>
          <p:cNvSpPr txBox="1"/>
          <p:nvPr/>
        </p:nvSpPr>
        <p:spPr>
          <a:xfrm>
            <a:off x="-29550" y="5371625"/>
            <a:ext cx="9050700" cy="1513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600">
                <a:solidFill>
                  <a:schemeClr val="dk2"/>
                </a:solidFill>
                <a:latin typeface="Century Gothic"/>
                <a:ea typeface="Century Gothic"/>
                <a:cs typeface="Century Gothic"/>
                <a:sym typeface="Century Gothic"/>
              </a:rPr>
              <a:t>This experiment showed that the _______ _____________ model was wrong as this model could not explain why some particles reflected back.</a:t>
            </a:r>
            <a:endParaRPr sz="1800"/>
          </a:p>
          <a:p>
            <a:pPr marL="0" lvl="0" indent="0" algn="l" rtl="0">
              <a:lnSpc>
                <a:spcPct val="115000"/>
              </a:lnSpc>
              <a:spcBef>
                <a:spcPts val="0"/>
              </a:spcBef>
              <a:spcAft>
                <a:spcPts val="0"/>
              </a:spcAft>
              <a:buNone/>
            </a:pPr>
            <a:endParaRPr sz="1800"/>
          </a:p>
          <a:p>
            <a:pPr marL="0" lvl="0" indent="0" algn="l" rtl="0">
              <a:lnSpc>
                <a:spcPct val="115000"/>
              </a:lnSpc>
              <a:spcBef>
                <a:spcPts val="0"/>
              </a:spcBef>
              <a:spcAft>
                <a:spcPts val="0"/>
              </a:spcAft>
              <a:buNone/>
            </a:pPr>
            <a:endParaRPr sz="1800"/>
          </a:p>
        </p:txBody>
      </p:sp>
      <p:sp>
        <p:nvSpPr>
          <p:cNvPr id="2709" name="Google Shape;2709;p294"/>
          <p:cNvSpPr txBox="1"/>
          <p:nvPr/>
        </p:nvSpPr>
        <p:spPr>
          <a:xfrm>
            <a:off x="2972875" y="815656"/>
            <a:ext cx="17601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alpha </a:t>
            </a:r>
            <a:endParaRPr sz="2400" b="1">
              <a:solidFill>
                <a:srgbClr val="FFFFFF"/>
              </a:solidFill>
              <a:latin typeface="Century Gothic"/>
              <a:ea typeface="Century Gothic"/>
              <a:cs typeface="Century Gothic"/>
              <a:sym typeface="Century Gothic"/>
            </a:endParaRPr>
          </a:p>
        </p:txBody>
      </p:sp>
      <p:sp>
        <p:nvSpPr>
          <p:cNvPr id="2710" name="Google Shape;2710;p294"/>
          <p:cNvSpPr txBox="1"/>
          <p:nvPr/>
        </p:nvSpPr>
        <p:spPr>
          <a:xfrm>
            <a:off x="4799525" y="1697825"/>
            <a:ext cx="16293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reflected</a:t>
            </a:r>
            <a:endParaRPr sz="2400" b="1">
              <a:solidFill>
                <a:srgbClr val="FFFFFF"/>
              </a:solidFill>
              <a:latin typeface="Century Gothic"/>
              <a:ea typeface="Century Gothic"/>
              <a:cs typeface="Century Gothic"/>
              <a:sym typeface="Century Gothic"/>
            </a:endParaRPr>
          </a:p>
        </p:txBody>
      </p:sp>
      <p:sp>
        <p:nvSpPr>
          <p:cNvPr id="2711" name="Google Shape;2711;p294"/>
          <p:cNvSpPr txBox="1"/>
          <p:nvPr/>
        </p:nvSpPr>
        <p:spPr>
          <a:xfrm>
            <a:off x="3610375" y="2107800"/>
            <a:ext cx="19167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deflected</a:t>
            </a:r>
            <a:endParaRPr sz="2400" b="1">
              <a:solidFill>
                <a:srgbClr val="FFFFFF"/>
              </a:solidFill>
              <a:latin typeface="Century Gothic"/>
              <a:ea typeface="Century Gothic"/>
              <a:cs typeface="Century Gothic"/>
              <a:sym typeface="Century Gothic"/>
            </a:endParaRPr>
          </a:p>
        </p:txBody>
      </p:sp>
      <p:sp>
        <p:nvSpPr>
          <p:cNvPr id="2712" name="Google Shape;2712;p294"/>
          <p:cNvSpPr txBox="1"/>
          <p:nvPr/>
        </p:nvSpPr>
        <p:spPr>
          <a:xfrm>
            <a:off x="221075" y="3000725"/>
            <a:ext cx="27519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empty space</a:t>
            </a:r>
            <a:endParaRPr sz="2400" b="1">
              <a:solidFill>
                <a:srgbClr val="FFFFFF"/>
              </a:solidFill>
              <a:latin typeface="Century Gothic"/>
              <a:ea typeface="Century Gothic"/>
              <a:cs typeface="Century Gothic"/>
              <a:sym typeface="Century Gothic"/>
            </a:endParaRPr>
          </a:p>
        </p:txBody>
      </p:sp>
      <p:sp>
        <p:nvSpPr>
          <p:cNvPr id="2713" name="Google Shape;2713;p294"/>
          <p:cNvSpPr txBox="1"/>
          <p:nvPr/>
        </p:nvSpPr>
        <p:spPr>
          <a:xfrm>
            <a:off x="4155575" y="3887281"/>
            <a:ext cx="17601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nucleus</a:t>
            </a:r>
            <a:endParaRPr sz="2400" b="1">
              <a:solidFill>
                <a:srgbClr val="FFFFFF"/>
              </a:solidFill>
              <a:latin typeface="Century Gothic"/>
              <a:ea typeface="Century Gothic"/>
              <a:cs typeface="Century Gothic"/>
              <a:sym typeface="Century Gothic"/>
            </a:endParaRPr>
          </a:p>
        </p:txBody>
      </p:sp>
      <p:sp>
        <p:nvSpPr>
          <p:cNvPr id="2714" name="Google Shape;2714;p294"/>
          <p:cNvSpPr txBox="1"/>
          <p:nvPr/>
        </p:nvSpPr>
        <p:spPr>
          <a:xfrm>
            <a:off x="4544100" y="4748000"/>
            <a:ext cx="15519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bend</a:t>
            </a:r>
            <a:endParaRPr sz="2400" b="1">
              <a:solidFill>
                <a:srgbClr val="FFFFFF"/>
              </a:solidFill>
              <a:latin typeface="Century Gothic"/>
              <a:ea typeface="Century Gothic"/>
              <a:cs typeface="Century Gothic"/>
              <a:sym typeface="Century Gothic"/>
            </a:endParaRPr>
          </a:p>
        </p:txBody>
      </p:sp>
      <p:sp>
        <p:nvSpPr>
          <p:cNvPr id="2715" name="Google Shape;2715;p294"/>
          <p:cNvSpPr txBox="1"/>
          <p:nvPr/>
        </p:nvSpPr>
        <p:spPr>
          <a:xfrm>
            <a:off x="5439150" y="5428400"/>
            <a:ext cx="3254100" cy="354300"/>
          </a:xfrm>
          <a:prstGeom prst="rect">
            <a:avLst/>
          </a:prstGeom>
          <a:solidFill>
            <a:srgbClr val="FF0000"/>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plum pudding</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9"/>
                                        </p:tgtEl>
                                        <p:attrNameLst>
                                          <p:attrName>style.visibility</p:attrName>
                                        </p:attrNameLst>
                                      </p:cBhvr>
                                      <p:to>
                                        <p:strVal val="visible"/>
                                      </p:to>
                                    </p:set>
                                    <p:animEffect transition="in" filter="fade">
                                      <p:cBhvr>
                                        <p:cTn id="7" dur="1000"/>
                                        <p:tgtEl>
                                          <p:spTgt spid="27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10"/>
                                        </p:tgtEl>
                                        <p:attrNameLst>
                                          <p:attrName>style.visibility</p:attrName>
                                        </p:attrNameLst>
                                      </p:cBhvr>
                                      <p:to>
                                        <p:strVal val="visible"/>
                                      </p:to>
                                    </p:set>
                                    <p:animEffect transition="in" filter="fade">
                                      <p:cBhvr>
                                        <p:cTn id="12" dur="1000"/>
                                        <p:tgtEl>
                                          <p:spTgt spid="27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11"/>
                                        </p:tgtEl>
                                        <p:attrNameLst>
                                          <p:attrName>style.visibility</p:attrName>
                                        </p:attrNameLst>
                                      </p:cBhvr>
                                      <p:to>
                                        <p:strVal val="visible"/>
                                      </p:to>
                                    </p:set>
                                    <p:animEffect transition="in" filter="fade">
                                      <p:cBhvr>
                                        <p:cTn id="17" dur="1000"/>
                                        <p:tgtEl>
                                          <p:spTgt spid="27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12"/>
                                        </p:tgtEl>
                                        <p:attrNameLst>
                                          <p:attrName>style.visibility</p:attrName>
                                        </p:attrNameLst>
                                      </p:cBhvr>
                                      <p:to>
                                        <p:strVal val="visible"/>
                                      </p:to>
                                    </p:set>
                                    <p:animEffect transition="in" filter="fade">
                                      <p:cBhvr>
                                        <p:cTn id="22" dur="1000"/>
                                        <p:tgtEl>
                                          <p:spTgt spid="27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13"/>
                                        </p:tgtEl>
                                        <p:attrNameLst>
                                          <p:attrName>style.visibility</p:attrName>
                                        </p:attrNameLst>
                                      </p:cBhvr>
                                      <p:to>
                                        <p:strVal val="visible"/>
                                      </p:to>
                                    </p:set>
                                    <p:animEffect transition="in" filter="fade">
                                      <p:cBhvr>
                                        <p:cTn id="27" dur="1000"/>
                                        <p:tgtEl>
                                          <p:spTgt spid="27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14"/>
                                        </p:tgtEl>
                                        <p:attrNameLst>
                                          <p:attrName>style.visibility</p:attrName>
                                        </p:attrNameLst>
                                      </p:cBhvr>
                                      <p:to>
                                        <p:strVal val="visible"/>
                                      </p:to>
                                    </p:set>
                                    <p:animEffect transition="in" filter="fade">
                                      <p:cBhvr>
                                        <p:cTn id="32" dur="1000"/>
                                        <p:tgtEl>
                                          <p:spTgt spid="27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15"/>
                                        </p:tgtEl>
                                        <p:attrNameLst>
                                          <p:attrName>style.visibility</p:attrName>
                                        </p:attrNameLst>
                                      </p:cBhvr>
                                      <p:to>
                                        <p:strVal val="visible"/>
                                      </p:to>
                                    </p:set>
                                    <p:animEffect transition="in" filter="fade">
                                      <p:cBhvr>
                                        <p:cTn id="37" dur="1000"/>
                                        <p:tgtEl>
                                          <p:spTgt spid="2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720" name="Google Shape;2720;p29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Models of the Atom (pg 87)</a:t>
            </a:r>
            <a:endParaRPr/>
          </a:p>
        </p:txBody>
      </p:sp>
      <p:sp>
        <p:nvSpPr>
          <p:cNvPr id="2721" name="Google Shape;2721;p29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name of the current model of the atom which we use?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is the radius of an atom?</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Where is most of the mass of an atom found?</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subatomic particles are found in the nucleus?</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Explain why a nucleus is positively charged.</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are energy levels?</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Explain why atoms have no overall charge</a:t>
            </a:r>
            <a:endParaRPr sz="3000">
              <a:latin typeface="Century Gothic"/>
              <a:ea typeface="Century Gothic"/>
              <a:cs typeface="Century Gothic"/>
              <a:sym typeface="Century Gothic"/>
            </a:endParaRPr>
          </a:p>
        </p:txBody>
      </p:sp>
    </p:spTree>
    <p:custDataLst>
      <p:tags r:id="rId1"/>
    </p:custData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2725"/>
        <p:cNvGrpSpPr/>
        <p:nvPr/>
      </p:nvGrpSpPr>
      <p:grpSpPr>
        <a:xfrm>
          <a:off x="0" y="0"/>
          <a:ext cx="0" cy="0"/>
          <a:chOff x="0" y="0"/>
          <a:chExt cx="0" cy="0"/>
        </a:xfrm>
      </p:grpSpPr>
      <p:sp>
        <p:nvSpPr>
          <p:cNvPr id="2726" name="Google Shape;2726;p29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Models of the Atom (pg 87)</a:t>
            </a:r>
            <a:endParaRPr sz="3600">
              <a:latin typeface="Century Gothic"/>
              <a:ea typeface="Century Gothic"/>
              <a:cs typeface="Century Gothic"/>
              <a:sym typeface="Century Gothic"/>
            </a:endParaRPr>
          </a:p>
        </p:txBody>
      </p:sp>
      <p:sp>
        <p:nvSpPr>
          <p:cNvPr id="2727" name="Google Shape;2727;p29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name of the current model of the atom which we use?</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nuclear model</a:t>
            </a:r>
            <a:endParaRPr sz="24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radius of an atom?</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1 x 10</a:t>
            </a:r>
            <a:r>
              <a:rPr lang="en-GB" sz="2400" b="1" baseline="30000" dirty="0">
                <a:solidFill>
                  <a:srgbClr val="FF0000"/>
                </a:solidFill>
                <a:latin typeface="Century Gothic"/>
                <a:ea typeface="Century Gothic"/>
                <a:cs typeface="Century Gothic"/>
                <a:sym typeface="Century Gothic"/>
              </a:rPr>
              <a:t>-10</a:t>
            </a:r>
            <a:r>
              <a:rPr lang="en-GB" sz="2400" b="1" dirty="0">
                <a:solidFill>
                  <a:srgbClr val="FF0000"/>
                </a:solidFill>
                <a:latin typeface="Century Gothic"/>
                <a:ea typeface="Century Gothic"/>
                <a:cs typeface="Century Gothic"/>
                <a:sym typeface="Century Gothic"/>
              </a:rPr>
              <a:t> m</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Where is most of the mass of an atom found?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In the nucleus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subatomic particles are found in the nucleus?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Protons and neutrons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Explain why a nucleus is positively charged.</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Protons are positively charged and neutrons are neutral </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are energy levels?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Shells where the electrons are found orbiting the nucleus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Explain why atoms have no overall charge</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They have the same number of protons (positively charged) and electrons (negatively charged)</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27">
                                            <p:txEl>
                                              <p:pRg st="0" end="0"/>
                                            </p:txEl>
                                          </p:spTgt>
                                        </p:tgtEl>
                                        <p:attrNameLst>
                                          <p:attrName>style.visibility</p:attrName>
                                        </p:attrNameLst>
                                      </p:cBhvr>
                                      <p:to>
                                        <p:strVal val="visible"/>
                                      </p:to>
                                    </p:set>
                                    <p:animEffect transition="in" filter="fade">
                                      <p:cBhvr>
                                        <p:cTn id="7" dur="1000"/>
                                        <p:tgtEl>
                                          <p:spTgt spid="27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27">
                                            <p:txEl>
                                              <p:pRg st="1" end="1"/>
                                            </p:txEl>
                                          </p:spTgt>
                                        </p:tgtEl>
                                        <p:attrNameLst>
                                          <p:attrName>style.visibility</p:attrName>
                                        </p:attrNameLst>
                                      </p:cBhvr>
                                      <p:to>
                                        <p:strVal val="visible"/>
                                      </p:to>
                                    </p:set>
                                    <p:animEffect transition="in" filter="fade">
                                      <p:cBhvr>
                                        <p:cTn id="12" dur="1000"/>
                                        <p:tgtEl>
                                          <p:spTgt spid="27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27">
                                            <p:txEl>
                                              <p:pRg st="2" end="2"/>
                                            </p:txEl>
                                          </p:spTgt>
                                        </p:tgtEl>
                                        <p:attrNameLst>
                                          <p:attrName>style.visibility</p:attrName>
                                        </p:attrNameLst>
                                      </p:cBhvr>
                                      <p:to>
                                        <p:strVal val="visible"/>
                                      </p:to>
                                    </p:set>
                                    <p:animEffect transition="in" filter="fade">
                                      <p:cBhvr>
                                        <p:cTn id="17" dur="1000"/>
                                        <p:tgtEl>
                                          <p:spTgt spid="27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27">
                                            <p:txEl>
                                              <p:pRg st="3" end="3"/>
                                            </p:txEl>
                                          </p:spTgt>
                                        </p:tgtEl>
                                        <p:attrNameLst>
                                          <p:attrName>style.visibility</p:attrName>
                                        </p:attrNameLst>
                                      </p:cBhvr>
                                      <p:to>
                                        <p:strVal val="visible"/>
                                      </p:to>
                                    </p:set>
                                    <p:animEffect transition="in" filter="fade">
                                      <p:cBhvr>
                                        <p:cTn id="22" dur="1000"/>
                                        <p:tgtEl>
                                          <p:spTgt spid="27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27">
                                            <p:txEl>
                                              <p:pRg st="4" end="4"/>
                                            </p:txEl>
                                          </p:spTgt>
                                        </p:tgtEl>
                                        <p:attrNameLst>
                                          <p:attrName>style.visibility</p:attrName>
                                        </p:attrNameLst>
                                      </p:cBhvr>
                                      <p:to>
                                        <p:strVal val="visible"/>
                                      </p:to>
                                    </p:set>
                                    <p:animEffect transition="in" filter="fade">
                                      <p:cBhvr>
                                        <p:cTn id="27" dur="1000"/>
                                        <p:tgtEl>
                                          <p:spTgt spid="27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27">
                                            <p:txEl>
                                              <p:pRg st="5" end="5"/>
                                            </p:txEl>
                                          </p:spTgt>
                                        </p:tgtEl>
                                        <p:attrNameLst>
                                          <p:attrName>style.visibility</p:attrName>
                                        </p:attrNameLst>
                                      </p:cBhvr>
                                      <p:to>
                                        <p:strVal val="visible"/>
                                      </p:to>
                                    </p:set>
                                    <p:animEffect transition="in" filter="fade">
                                      <p:cBhvr>
                                        <p:cTn id="32" dur="1000"/>
                                        <p:tgtEl>
                                          <p:spTgt spid="27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27">
                                            <p:txEl>
                                              <p:pRg st="6" end="6"/>
                                            </p:txEl>
                                          </p:spTgt>
                                        </p:tgtEl>
                                        <p:attrNameLst>
                                          <p:attrName>style.visibility</p:attrName>
                                        </p:attrNameLst>
                                      </p:cBhvr>
                                      <p:to>
                                        <p:strVal val="visible"/>
                                      </p:to>
                                    </p:set>
                                    <p:animEffect transition="in" filter="fade">
                                      <p:cBhvr>
                                        <p:cTn id="37" dur="1000"/>
                                        <p:tgtEl>
                                          <p:spTgt spid="27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27">
                                            <p:txEl>
                                              <p:pRg st="7" end="7"/>
                                            </p:txEl>
                                          </p:spTgt>
                                        </p:tgtEl>
                                        <p:attrNameLst>
                                          <p:attrName>style.visibility</p:attrName>
                                        </p:attrNameLst>
                                      </p:cBhvr>
                                      <p:to>
                                        <p:strVal val="visible"/>
                                      </p:to>
                                    </p:set>
                                    <p:animEffect transition="in" filter="fade">
                                      <p:cBhvr>
                                        <p:cTn id="42" dur="1000"/>
                                        <p:tgtEl>
                                          <p:spTgt spid="27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2731"/>
        <p:cNvGrpSpPr/>
        <p:nvPr/>
      </p:nvGrpSpPr>
      <p:grpSpPr>
        <a:xfrm>
          <a:off x="0" y="0"/>
          <a:ext cx="0" cy="0"/>
          <a:chOff x="0" y="0"/>
          <a:chExt cx="0" cy="0"/>
        </a:xfrm>
      </p:grpSpPr>
      <p:sp>
        <p:nvSpPr>
          <p:cNvPr id="2732" name="Google Shape;2732;p29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Levels (pg 88)</a:t>
            </a:r>
            <a:endParaRPr/>
          </a:p>
        </p:txBody>
      </p:sp>
      <p:sp>
        <p:nvSpPr>
          <p:cNvPr id="2733" name="Google Shape;2733;p29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If an electron is in an energy level which is further from the nucleus, it will have __________ energy.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Electrons can move up to higher energy levels by ____________________ electromagnetic radiation.</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Electrons can move to lower energy levels by ____________________ electromagnetic radiation.</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If an electron in the outer shell of an atom absorbs radiation, it can _______________ the atom and the atom will become an ______________. </a:t>
            </a:r>
            <a:endParaRPr>
              <a:latin typeface="Century Gothic"/>
              <a:ea typeface="Century Gothic"/>
              <a:cs typeface="Century Gothic"/>
              <a:sym typeface="Century Gothic"/>
            </a:endParaRPr>
          </a:p>
        </p:txBody>
      </p:sp>
      <p:pic>
        <p:nvPicPr>
          <p:cNvPr id="2734" name="Google Shape;2734;p297"/>
          <p:cNvPicPr preferRelativeResize="0"/>
          <p:nvPr/>
        </p:nvPicPr>
        <p:blipFill>
          <a:blip r:embed="rId4">
            <a:alphaModFix/>
          </a:blip>
          <a:stretch>
            <a:fillRect/>
          </a:stretch>
        </p:blipFill>
        <p:spPr>
          <a:xfrm>
            <a:off x="75" y="4905700"/>
            <a:ext cx="9144000" cy="1719850"/>
          </a:xfrm>
          <a:prstGeom prst="rect">
            <a:avLst/>
          </a:prstGeom>
          <a:noFill/>
          <a:ln>
            <a:noFill/>
          </a:ln>
        </p:spPr>
      </p:pic>
      <p:sp>
        <p:nvSpPr>
          <p:cNvPr id="2735" name="Google Shape;2735;p297"/>
          <p:cNvSpPr txBox="1"/>
          <p:nvPr/>
        </p:nvSpPr>
        <p:spPr>
          <a:xfrm>
            <a:off x="5513250" y="1461575"/>
            <a:ext cx="13278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more</a:t>
            </a:r>
            <a:endParaRPr sz="2400" b="1">
              <a:solidFill>
                <a:srgbClr val="FFFFFF"/>
              </a:solidFill>
              <a:latin typeface="Century Gothic"/>
              <a:ea typeface="Century Gothic"/>
              <a:cs typeface="Century Gothic"/>
              <a:sym typeface="Century Gothic"/>
            </a:endParaRPr>
          </a:p>
        </p:txBody>
      </p:sp>
      <p:sp>
        <p:nvSpPr>
          <p:cNvPr id="2736" name="Google Shape;2736;p297"/>
          <p:cNvSpPr txBox="1"/>
          <p:nvPr/>
        </p:nvSpPr>
        <p:spPr>
          <a:xfrm>
            <a:off x="901500" y="2272725"/>
            <a:ext cx="26928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absorbing</a:t>
            </a:r>
            <a:endParaRPr sz="2400" b="1">
              <a:solidFill>
                <a:srgbClr val="FFFFFF"/>
              </a:solidFill>
              <a:latin typeface="Century Gothic"/>
              <a:ea typeface="Century Gothic"/>
              <a:cs typeface="Century Gothic"/>
              <a:sym typeface="Century Gothic"/>
            </a:endParaRPr>
          </a:p>
        </p:txBody>
      </p:sp>
      <p:sp>
        <p:nvSpPr>
          <p:cNvPr id="2737" name="Google Shape;2737;p297"/>
          <p:cNvSpPr txBox="1"/>
          <p:nvPr/>
        </p:nvSpPr>
        <p:spPr>
          <a:xfrm>
            <a:off x="901500" y="3095625"/>
            <a:ext cx="26928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releasing</a:t>
            </a:r>
            <a:endParaRPr sz="2400" b="1">
              <a:solidFill>
                <a:srgbClr val="FFFFFF"/>
              </a:solidFill>
              <a:latin typeface="Century Gothic"/>
              <a:ea typeface="Century Gothic"/>
              <a:cs typeface="Century Gothic"/>
              <a:sym typeface="Century Gothic"/>
            </a:endParaRPr>
          </a:p>
        </p:txBody>
      </p:sp>
      <p:sp>
        <p:nvSpPr>
          <p:cNvPr id="2738" name="Google Shape;2738;p297"/>
          <p:cNvSpPr txBox="1"/>
          <p:nvPr/>
        </p:nvSpPr>
        <p:spPr>
          <a:xfrm>
            <a:off x="3818800" y="3872525"/>
            <a:ext cx="15165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leave</a:t>
            </a:r>
            <a:endParaRPr sz="2400" b="1">
              <a:solidFill>
                <a:srgbClr val="FFFFFF"/>
              </a:solidFill>
              <a:latin typeface="Century Gothic"/>
              <a:ea typeface="Century Gothic"/>
              <a:cs typeface="Century Gothic"/>
              <a:sym typeface="Century Gothic"/>
            </a:endParaRPr>
          </a:p>
        </p:txBody>
      </p:sp>
      <p:sp>
        <p:nvSpPr>
          <p:cNvPr id="2739" name="Google Shape;2739;p297"/>
          <p:cNvSpPr txBox="1"/>
          <p:nvPr/>
        </p:nvSpPr>
        <p:spPr>
          <a:xfrm>
            <a:off x="4736350" y="4307750"/>
            <a:ext cx="1327800" cy="3687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ion</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35"/>
                                        </p:tgtEl>
                                        <p:attrNameLst>
                                          <p:attrName>style.visibility</p:attrName>
                                        </p:attrNameLst>
                                      </p:cBhvr>
                                      <p:to>
                                        <p:strVal val="visible"/>
                                      </p:to>
                                    </p:set>
                                    <p:animEffect transition="in" filter="fade">
                                      <p:cBhvr>
                                        <p:cTn id="7" dur="1000"/>
                                        <p:tgtEl>
                                          <p:spTgt spid="27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36"/>
                                        </p:tgtEl>
                                        <p:attrNameLst>
                                          <p:attrName>style.visibility</p:attrName>
                                        </p:attrNameLst>
                                      </p:cBhvr>
                                      <p:to>
                                        <p:strVal val="visible"/>
                                      </p:to>
                                    </p:set>
                                    <p:animEffect transition="in" filter="fade">
                                      <p:cBhvr>
                                        <p:cTn id="12" dur="1000"/>
                                        <p:tgtEl>
                                          <p:spTgt spid="27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37"/>
                                        </p:tgtEl>
                                        <p:attrNameLst>
                                          <p:attrName>style.visibility</p:attrName>
                                        </p:attrNameLst>
                                      </p:cBhvr>
                                      <p:to>
                                        <p:strVal val="visible"/>
                                      </p:to>
                                    </p:set>
                                    <p:animEffect transition="in" filter="fade">
                                      <p:cBhvr>
                                        <p:cTn id="17" dur="1000"/>
                                        <p:tgtEl>
                                          <p:spTgt spid="273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38"/>
                                        </p:tgtEl>
                                        <p:attrNameLst>
                                          <p:attrName>style.visibility</p:attrName>
                                        </p:attrNameLst>
                                      </p:cBhvr>
                                      <p:to>
                                        <p:strVal val="visible"/>
                                      </p:to>
                                    </p:set>
                                    <p:animEffect transition="in" filter="fade">
                                      <p:cBhvr>
                                        <p:cTn id="22" dur="1000"/>
                                        <p:tgtEl>
                                          <p:spTgt spid="27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39"/>
                                        </p:tgtEl>
                                        <p:attrNameLst>
                                          <p:attrName>style.visibility</p:attrName>
                                        </p:attrNameLst>
                                      </p:cBhvr>
                                      <p:to>
                                        <p:strVal val="visible"/>
                                      </p:to>
                                    </p:set>
                                    <p:animEffect transition="in" filter="fade">
                                      <p:cBhvr>
                                        <p:cTn id="27" dur="1000"/>
                                        <p:tgtEl>
                                          <p:spTgt spid="2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2743"/>
        <p:cNvGrpSpPr/>
        <p:nvPr/>
      </p:nvGrpSpPr>
      <p:grpSpPr>
        <a:xfrm>
          <a:off x="0" y="0"/>
          <a:ext cx="0" cy="0"/>
          <a:chOff x="0" y="0"/>
          <a:chExt cx="0" cy="0"/>
        </a:xfrm>
      </p:grpSpPr>
      <p:sp>
        <p:nvSpPr>
          <p:cNvPr id="2744" name="Google Shape;2744;p29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Isotopes (pg 88)</a:t>
            </a:r>
            <a:endParaRPr/>
          </a:p>
        </p:txBody>
      </p:sp>
      <p:sp>
        <p:nvSpPr>
          <p:cNvPr id="2745" name="Google Shape;2745;p298"/>
          <p:cNvSpPr txBox="1">
            <a:spLocks noGrp="1"/>
          </p:cNvSpPr>
          <p:nvPr>
            <p:ph type="body" idx="1"/>
          </p:nvPr>
        </p:nvSpPr>
        <p:spPr>
          <a:xfrm>
            <a:off x="159825" y="988025"/>
            <a:ext cx="8824500" cy="21240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is an isotope?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does the atomic number of an atom tell you?</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does the mass number of an atom tell you?</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is the definition of an element?</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Compare these two isotopes of carbon:</a:t>
            </a:r>
            <a:endParaRPr sz="2500">
              <a:latin typeface="Century Gothic"/>
              <a:ea typeface="Century Gothic"/>
              <a:cs typeface="Century Gothic"/>
              <a:sym typeface="Century Gothic"/>
            </a:endParaRPr>
          </a:p>
        </p:txBody>
      </p:sp>
      <p:pic>
        <p:nvPicPr>
          <p:cNvPr id="2746" name="Google Shape;2746;p298"/>
          <p:cNvPicPr preferRelativeResize="0"/>
          <p:nvPr/>
        </p:nvPicPr>
        <p:blipFill>
          <a:blip r:embed="rId4">
            <a:alphaModFix/>
          </a:blip>
          <a:stretch>
            <a:fillRect/>
          </a:stretch>
        </p:blipFill>
        <p:spPr>
          <a:xfrm>
            <a:off x="2413325" y="3112025"/>
            <a:ext cx="4152900" cy="2076450"/>
          </a:xfrm>
          <a:prstGeom prst="rect">
            <a:avLst/>
          </a:prstGeom>
          <a:noFill/>
          <a:ln>
            <a:noFill/>
          </a:ln>
        </p:spPr>
      </p:pic>
      <p:sp>
        <p:nvSpPr>
          <p:cNvPr id="2747" name="Google Shape;2747;p298"/>
          <p:cNvSpPr txBox="1">
            <a:spLocks noGrp="1"/>
          </p:cNvSpPr>
          <p:nvPr>
            <p:ph type="body" idx="1"/>
          </p:nvPr>
        </p:nvSpPr>
        <p:spPr>
          <a:xfrm>
            <a:off x="159750" y="5250525"/>
            <a:ext cx="8824500" cy="21240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startAt="6"/>
            </a:pPr>
            <a:r>
              <a:rPr lang="en-GB" sz="2500">
                <a:latin typeface="Century Gothic"/>
                <a:ea typeface="Century Gothic"/>
                <a:cs typeface="Century Gothic"/>
                <a:sym typeface="Century Gothic"/>
              </a:rPr>
              <a:t>What can happen if an isotope is unstable?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startAt="6"/>
            </a:pPr>
            <a:r>
              <a:rPr lang="en-GB" sz="2500">
                <a:latin typeface="Century Gothic"/>
                <a:ea typeface="Century Gothic"/>
                <a:cs typeface="Century Gothic"/>
                <a:sym typeface="Century Gothic"/>
              </a:rPr>
              <a:t>What is this process called?</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startAt="6"/>
            </a:pPr>
            <a:r>
              <a:rPr lang="en-GB" sz="2500">
                <a:latin typeface="Century Gothic"/>
                <a:ea typeface="Century Gothic"/>
                <a:cs typeface="Century Gothic"/>
                <a:sym typeface="Century Gothic"/>
              </a:rPr>
              <a:t>There are 4 types of nuclear radiation. Name them.</a:t>
            </a:r>
            <a:endParaRPr sz="2500">
              <a:latin typeface="Century Gothic"/>
              <a:ea typeface="Century Gothic"/>
              <a:cs typeface="Century Gothic"/>
              <a:sym typeface="Century Gothic"/>
            </a:endParaRPr>
          </a:p>
        </p:txBody>
      </p:sp>
    </p:spTree>
    <p:custDataLst>
      <p:tags r:id="rId1"/>
    </p:custData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2751"/>
        <p:cNvGrpSpPr/>
        <p:nvPr/>
      </p:nvGrpSpPr>
      <p:grpSpPr>
        <a:xfrm>
          <a:off x="0" y="0"/>
          <a:ext cx="0" cy="0"/>
          <a:chOff x="0" y="0"/>
          <a:chExt cx="0" cy="0"/>
        </a:xfrm>
      </p:grpSpPr>
      <p:sp>
        <p:nvSpPr>
          <p:cNvPr id="2752" name="Google Shape;2752;p29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Isotopes (pg 88)</a:t>
            </a:r>
            <a:endParaRPr sz="3600">
              <a:latin typeface="Century Gothic"/>
              <a:ea typeface="Century Gothic"/>
              <a:cs typeface="Century Gothic"/>
              <a:sym typeface="Century Gothic"/>
            </a:endParaRPr>
          </a:p>
        </p:txBody>
      </p:sp>
      <p:sp>
        <p:nvSpPr>
          <p:cNvPr id="2753" name="Google Shape;2753;p299"/>
          <p:cNvSpPr txBox="1">
            <a:spLocks noGrp="1"/>
          </p:cNvSpPr>
          <p:nvPr>
            <p:ph type="body" idx="1"/>
          </p:nvPr>
        </p:nvSpPr>
        <p:spPr>
          <a:xfrm>
            <a:off x="159825" y="988025"/>
            <a:ext cx="8824500" cy="3568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an isotope?</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An atom of the same element with the same number of protons and a different number of neutrons</a:t>
            </a:r>
            <a:endParaRPr sz="24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does the atomic number of an atom tell you?</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number of protons in the atom</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does the mass number of an atom tell you?</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 number of protons and neutrons in an atom</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definition of an element?</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 substance containing only 1 type of atom</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Compare these two isotopes of carbon:</a:t>
            </a:r>
            <a:endParaRPr sz="2000" dirty="0">
              <a:latin typeface="Century Gothic"/>
              <a:ea typeface="Century Gothic"/>
              <a:cs typeface="Century Gothic"/>
              <a:sym typeface="Century Gothic"/>
            </a:endParaRPr>
          </a:p>
        </p:txBody>
      </p:sp>
      <p:pic>
        <p:nvPicPr>
          <p:cNvPr id="2754" name="Google Shape;2754;p299"/>
          <p:cNvPicPr preferRelativeResize="0"/>
          <p:nvPr/>
        </p:nvPicPr>
        <p:blipFill>
          <a:blip r:embed="rId4">
            <a:alphaModFix/>
          </a:blip>
          <a:stretch>
            <a:fillRect/>
          </a:stretch>
        </p:blipFill>
        <p:spPr>
          <a:xfrm>
            <a:off x="5878100" y="4462775"/>
            <a:ext cx="2766675" cy="1383325"/>
          </a:xfrm>
          <a:prstGeom prst="rect">
            <a:avLst/>
          </a:prstGeom>
          <a:noFill/>
          <a:ln>
            <a:noFill/>
          </a:ln>
        </p:spPr>
      </p:pic>
      <p:sp>
        <p:nvSpPr>
          <p:cNvPr id="2755" name="Google Shape;2755;p299"/>
          <p:cNvSpPr txBox="1"/>
          <p:nvPr/>
        </p:nvSpPr>
        <p:spPr>
          <a:xfrm>
            <a:off x="593675" y="4462775"/>
            <a:ext cx="5061300" cy="22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0000"/>
                </a:solidFill>
                <a:latin typeface="Century Gothic"/>
                <a:ea typeface="Century Gothic"/>
                <a:cs typeface="Century Gothic"/>
                <a:sym typeface="Century Gothic"/>
              </a:rPr>
              <a:t>They have the same number of protons (six) but different numbers of neutrons. Carbon-13 has 7 neutrons and Carbon-14 has 8 neutrons</a:t>
            </a:r>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53">
                                            <p:txEl>
                                              <p:pRg st="0" end="0"/>
                                            </p:txEl>
                                          </p:spTgt>
                                        </p:tgtEl>
                                        <p:attrNameLst>
                                          <p:attrName>style.visibility</p:attrName>
                                        </p:attrNameLst>
                                      </p:cBhvr>
                                      <p:to>
                                        <p:strVal val="visible"/>
                                      </p:to>
                                    </p:set>
                                    <p:animEffect transition="in" filter="fade">
                                      <p:cBhvr>
                                        <p:cTn id="7" dur="1000"/>
                                        <p:tgtEl>
                                          <p:spTgt spid="27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3">
                                            <p:txEl>
                                              <p:pRg st="1" end="1"/>
                                            </p:txEl>
                                          </p:spTgt>
                                        </p:tgtEl>
                                        <p:attrNameLst>
                                          <p:attrName>style.visibility</p:attrName>
                                        </p:attrNameLst>
                                      </p:cBhvr>
                                      <p:to>
                                        <p:strVal val="visible"/>
                                      </p:to>
                                    </p:set>
                                    <p:animEffect transition="in" filter="fade">
                                      <p:cBhvr>
                                        <p:cTn id="12" dur="1000"/>
                                        <p:tgtEl>
                                          <p:spTgt spid="27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53">
                                            <p:txEl>
                                              <p:pRg st="2" end="2"/>
                                            </p:txEl>
                                          </p:spTgt>
                                        </p:tgtEl>
                                        <p:attrNameLst>
                                          <p:attrName>style.visibility</p:attrName>
                                        </p:attrNameLst>
                                      </p:cBhvr>
                                      <p:to>
                                        <p:strVal val="visible"/>
                                      </p:to>
                                    </p:set>
                                    <p:animEffect transition="in" filter="fade">
                                      <p:cBhvr>
                                        <p:cTn id="17" dur="1000"/>
                                        <p:tgtEl>
                                          <p:spTgt spid="27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53">
                                            <p:txEl>
                                              <p:pRg st="3" end="3"/>
                                            </p:txEl>
                                          </p:spTgt>
                                        </p:tgtEl>
                                        <p:attrNameLst>
                                          <p:attrName>style.visibility</p:attrName>
                                        </p:attrNameLst>
                                      </p:cBhvr>
                                      <p:to>
                                        <p:strVal val="visible"/>
                                      </p:to>
                                    </p:set>
                                    <p:animEffect transition="in" filter="fade">
                                      <p:cBhvr>
                                        <p:cTn id="22" dur="1000"/>
                                        <p:tgtEl>
                                          <p:spTgt spid="27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53">
                                            <p:txEl>
                                              <p:pRg st="4" end="4"/>
                                            </p:txEl>
                                          </p:spTgt>
                                        </p:tgtEl>
                                        <p:attrNameLst>
                                          <p:attrName>style.visibility</p:attrName>
                                        </p:attrNameLst>
                                      </p:cBhvr>
                                      <p:to>
                                        <p:strVal val="visible"/>
                                      </p:to>
                                    </p:set>
                                    <p:animEffect transition="in" filter="fade">
                                      <p:cBhvr>
                                        <p:cTn id="27" dur="1000"/>
                                        <p:tgtEl>
                                          <p:spTgt spid="27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54"/>
                                        </p:tgtEl>
                                        <p:attrNameLst>
                                          <p:attrName>style.visibility</p:attrName>
                                        </p:attrNameLst>
                                      </p:cBhvr>
                                      <p:to>
                                        <p:strVal val="visible"/>
                                      </p:to>
                                    </p:set>
                                    <p:animEffect transition="in" filter="fade">
                                      <p:cBhvr>
                                        <p:cTn id="32" dur="1000"/>
                                        <p:tgtEl>
                                          <p:spTgt spid="275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55"/>
                                        </p:tgtEl>
                                        <p:attrNameLst>
                                          <p:attrName>style.visibility</p:attrName>
                                        </p:attrNameLst>
                                      </p:cBhvr>
                                      <p:to>
                                        <p:strVal val="visible"/>
                                      </p:to>
                                    </p:set>
                                    <p:animEffect transition="in" filter="fade">
                                      <p:cBhvr>
                                        <p:cTn id="37" dur="1000"/>
                                        <p:tgtEl>
                                          <p:spTgt spid="2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2759"/>
        <p:cNvGrpSpPr/>
        <p:nvPr/>
      </p:nvGrpSpPr>
      <p:grpSpPr>
        <a:xfrm>
          <a:off x="0" y="0"/>
          <a:ext cx="0" cy="0"/>
          <a:chOff x="0" y="0"/>
          <a:chExt cx="0" cy="0"/>
        </a:xfrm>
      </p:grpSpPr>
      <p:sp>
        <p:nvSpPr>
          <p:cNvPr id="2760" name="Google Shape;2760;p30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Isotopes (pg 88)</a:t>
            </a:r>
            <a:endParaRPr sz="3600">
              <a:latin typeface="Century Gothic"/>
              <a:ea typeface="Century Gothic"/>
              <a:cs typeface="Century Gothic"/>
              <a:sym typeface="Century Gothic"/>
            </a:endParaRPr>
          </a:p>
        </p:txBody>
      </p:sp>
      <p:sp>
        <p:nvSpPr>
          <p:cNvPr id="2761" name="Google Shape;2761;p300"/>
          <p:cNvSpPr txBox="1">
            <a:spLocks noGrp="1"/>
          </p:cNvSpPr>
          <p:nvPr>
            <p:ph type="body" idx="1"/>
          </p:nvPr>
        </p:nvSpPr>
        <p:spPr>
          <a:xfrm>
            <a:off x="159750" y="909875"/>
            <a:ext cx="8824500" cy="5412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What can happen if an isotope is unstable?</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It can give out radiation from its nucleus to make it more stable</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What is this process called?</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Nuclear radiation</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There are 4 types of nuclear radiation. Name them.</a:t>
            </a:r>
            <a:endParaRPr sz="2200" dirty="0">
              <a:latin typeface="Century Gothic"/>
              <a:ea typeface="Century Gothic"/>
              <a:cs typeface="Century Gothic"/>
              <a:sym typeface="Century Gothic"/>
            </a:endParaRPr>
          </a:p>
          <a:p>
            <a:pPr marL="1371600" lvl="0" indent="-381000" algn="l" rtl="0">
              <a:spcBef>
                <a:spcPts val="0"/>
              </a:spcBef>
              <a:spcAft>
                <a:spcPts val="0"/>
              </a:spcAft>
              <a:buClr>
                <a:srgbClr val="FF0000"/>
              </a:buClr>
              <a:buSzPts val="2400"/>
              <a:buFont typeface="Century Gothic"/>
              <a:buChar char="●"/>
            </a:pPr>
            <a:r>
              <a:rPr lang="en-GB" sz="2400" b="1" dirty="0">
                <a:solidFill>
                  <a:srgbClr val="FF0000"/>
                </a:solidFill>
                <a:latin typeface="Century Gothic"/>
                <a:ea typeface="Century Gothic"/>
                <a:cs typeface="Century Gothic"/>
                <a:sym typeface="Century Gothic"/>
              </a:rPr>
              <a:t>Alpha particles</a:t>
            </a:r>
            <a:endParaRPr sz="2400" b="1" dirty="0">
              <a:solidFill>
                <a:srgbClr val="FF0000"/>
              </a:solidFill>
              <a:latin typeface="Century Gothic"/>
              <a:ea typeface="Century Gothic"/>
              <a:cs typeface="Century Gothic"/>
              <a:sym typeface="Century Gothic"/>
            </a:endParaRPr>
          </a:p>
          <a:p>
            <a:pPr marL="1371600" lvl="0" indent="-381000" algn="l" rtl="0">
              <a:spcBef>
                <a:spcPts val="0"/>
              </a:spcBef>
              <a:spcAft>
                <a:spcPts val="0"/>
              </a:spcAft>
              <a:buClr>
                <a:srgbClr val="FF0000"/>
              </a:buClr>
              <a:buSzPts val="2400"/>
              <a:buFont typeface="Century Gothic"/>
              <a:buChar char="●"/>
            </a:pPr>
            <a:r>
              <a:rPr lang="en-GB" sz="2400" b="1" dirty="0">
                <a:solidFill>
                  <a:srgbClr val="FF0000"/>
                </a:solidFill>
                <a:latin typeface="Century Gothic"/>
                <a:ea typeface="Century Gothic"/>
                <a:cs typeface="Century Gothic"/>
                <a:sym typeface="Century Gothic"/>
              </a:rPr>
              <a:t>Beta particles</a:t>
            </a:r>
            <a:endParaRPr sz="2400" b="1" dirty="0">
              <a:solidFill>
                <a:srgbClr val="FF0000"/>
              </a:solidFill>
              <a:latin typeface="Century Gothic"/>
              <a:ea typeface="Century Gothic"/>
              <a:cs typeface="Century Gothic"/>
              <a:sym typeface="Century Gothic"/>
            </a:endParaRPr>
          </a:p>
          <a:p>
            <a:pPr marL="1371600" lvl="0" indent="-381000" algn="l" rtl="0">
              <a:spcBef>
                <a:spcPts val="0"/>
              </a:spcBef>
              <a:spcAft>
                <a:spcPts val="0"/>
              </a:spcAft>
              <a:buClr>
                <a:srgbClr val="FF0000"/>
              </a:buClr>
              <a:buSzPts val="2400"/>
              <a:buFont typeface="Century Gothic"/>
              <a:buChar char="●"/>
            </a:pPr>
            <a:r>
              <a:rPr lang="en-GB" sz="2400" b="1" dirty="0">
                <a:solidFill>
                  <a:srgbClr val="FF0000"/>
                </a:solidFill>
                <a:latin typeface="Century Gothic"/>
                <a:ea typeface="Century Gothic"/>
                <a:cs typeface="Century Gothic"/>
                <a:sym typeface="Century Gothic"/>
              </a:rPr>
              <a:t>Gamma rays </a:t>
            </a:r>
            <a:endParaRPr sz="2400" b="1" dirty="0">
              <a:solidFill>
                <a:srgbClr val="FF0000"/>
              </a:solidFill>
              <a:latin typeface="Century Gothic"/>
              <a:ea typeface="Century Gothic"/>
              <a:cs typeface="Century Gothic"/>
              <a:sym typeface="Century Gothic"/>
            </a:endParaRPr>
          </a:p>
          <a:p>
            <a:pPr marL="1371600" lvl="0" indent="-381000" algn="l" rtl="0">
              <a:spcBef>
                <a:spcPts val="0"/>
              </a:spcBef>
              <a:spcAft>
                <a:spcPts val="0"/>
              </a:spcAft>
              <a:buClr>
                <a:srgbClr val="FF0000"/>
              </a:buClr>
              <a:buSzPts val="2400"/>
              <a:buFont typeface="Century Gothic"/>
              <a:buChar char="●"/>
            </a:pPr>
            <a:r>
              <a:rPr lang="en-GB" sz="2400" b="1" dirty="0">
                <a:solidFill>
                  <a:srgbClr val="FF0000"/>
                </a:solidFill>
                <a:latin typeface="Century Gothic"/>
                <a:ea typeface="Century Gothic"/>
                <a:cs typeface="Century Gothic"/>
                <a:sym typeface="Century Gothic"/>
              </a:rPr>
              <a:t>Neutrons</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1">
                                            <p:txEl>
                                              <p:pRg st="0" end="0"/>
                                            </p:txEl>
                                          </p:spTgt>
                                        </p:tgtEl>
                                        <p:attrNameLst>
                                          <p:attrName>style.visibility</p:attrName>
                                        </p:attrNameLst>
                                      </p:cBhvr>
                                      <p:to>
                                        <p:strVal val="visible"/>
                                      </p:to>
                                    </p:set>
                                    <p:animEffect transition="in" filter="fade">
                                      <p:cBhvr>
                                        <p:cTn id="7" dur="1000"/>
                                        <p:tgtEl>
                                          <p:spTgt spid="27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1">
                                            <p:txEl>
                                              <p:pRg st="1" end="1"/>
                                            </p:txEl>
                                          </p:spTgt>
                                        </p:tgtEl>
                                        <p:attrNameLst>
                                          <p:attrName>style.visibility</p:attrName>
                                        </p:attrNameLst>
                                      </p:cBhvr>
                                      <p:to>
                                        <p:strVal val="visible"/>
                                      </p:to>
                                    </p:set>
                                    <p:animEffect transition="in" filter="fade">
                                      <p:cBhvr>
                                        <p:cTn id="12" dur="1000"/>
                                        <p:tgtEl>
                                          <p:spTgt spid="27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1">
                                            <p:txEl>
                                              <p:pRg st="2" end="2"/>
                                            </p:txEl>
                                          </p:spTgt>
                                        </p:tgtEl>
                                        <p:attrNameLst>
                                          <p:attrName>style.visibility</p:attrName>
                                        </p:attrNameLst>
                                      </p:cBhvr>
                                      <p:to>
                                        <p:strVal val="visible"/>
                                      </p:to>
                                    </p:set>
                                    <p:animEffect transition="in" filter="fade">
                                      <p:cBhvr>
                                        <p:cTn id="17" dur="1000"/>
                                        <p:tgtEl>
                                          <p:spTgt spid="276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1">
                                            <p:txEl>
                                              <p:pRg st="3" end="3"/>
                                            </p:txEl>
                                          </p:spTgt>
                                        </p:tgtEl>
                                        <p:attrNameLst>
                                          <p:attrName>style.visibility</p:attrName>
                                        </p:attrNameLst>
                                      </p:cBhvr>
                                      <p:to>
                                        <p:strVal val="visible"/>
                                      </p:to>
                                    </p:set>
                                    <p:animEffect transition="in" filter="fade">
                                      <p:cBhvr>
                                        <p:cTn id="22" dur="1000"/>
                                        <p:tgtEl>
                                          <p:spTgt spid="27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1">
                                            <p:txEl>
                                              <p:pRg st="4" end="4"/>
                                            </p:txEl>
                                          </p:spTgt>
                                        </p:tgtEl>
                                        <p:attrNameLst>
                                          <p:attrName>style.visibility</p:attrName>
                                        </p:attrNameLst>
                                      </p:cBhvr>
                                      <p:to>
                                        <p:strVal val="visible"/>
                                      </p:to>
                                    </p:set>
                                    <p:animEffect transition="in" filter="fade">
                                      <p:cBhvr>
                                        <p:cTn id="27" dur="1000"/>
                                        <p:tgtEl>
                                          <p:spTgt spid="276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61">
                                            <p:txEl>
                                              <p:pRg st="5" end="5"/>
                                            </p:txEl>
                                          </p:spTgt>
                                        </p:tgtEl>
                                        <p:attrNameLst>
                                          <p:attrName>style.visibility</p:attrName>
                                        </p:attrNameLst>
                                      </p:cBhvr>
                                      <p:to>
                                        <p:strVal val="visible"/>
                                      </p:to>
                                    </p:set>
                                    <p:animEffect transition="in" filter="fade">
                                      <p:cBhvr>
                                        <p:cTn id="32" dur="1000"/>
                                        <p:tgtEl>
                                          <p:spTgt spid="276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61">
                                            <p:txEl>
                                              <p:pRg st="6" end="6"/>
                                            </p:txEl>
                                          </p:spTgt>
                                        </p:tgtEl>
                                        <p:attrNameLst>
                                          <p:attrName>style.visibility</p:attrName>
                                        </p:attrNameLst>
                                      </p:cBhvr>
                                      <p:to>
                                        <p:strVal val="visible"/>
                                      </p:to>
                                    </p:set>
                                    <p:animEffect transition="in" filter="fade">
                                      <p:cBhvr>
                                        <p:cTn id="37" dur="1000"/>
                                        <p:tgtEl>
                                          <p:spTgt spid="276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2765"/>
        <p:cNvGrpSpPr/>
        <p:nvPr/>
      </p:nvGrpSpPr>
      <p:grpSpPr>
        <a:xfrm>
          <a:off x="0" y="0"/>
          <a:ext cx="0" cy="0"/>
          <a:chOff x="0" y="0"/>
          <a:chExt cx="0" cy="0"/>
        </a:xfrm>
      </p:grpSpPr>
      <p:sp>
        <p:nvSpPr>
          <p:cNvPr id="2766" name="Google Shape;2766;p30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P4: Atoms and Isotopes</a:t>
            </a:r>
            <a:endParaRPr/>
          </a:p>
        </p:txBody>
      </p:sp>
      <p:sp>
        <p:nvSpPr>
          <p:cNvPr id="2767" name="Google Shape;2767;p30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64-67 of the exam question booklet</a:t>
            </a:r>
            <a:endParaRPr>
              <a:latin typeface="Century Gothic"/>
              <a:ea typeface="Century Gothic"/>
              <a:cs typeface="Century Gothic"/>
              <a:sym typeface="Century Gothic"/>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2771"/>
        <p:cNvGrpSpPr/>
        <p:nvPr/>
      </p:nvGrpSpPr>
      <p:grpSpPr>
        <a:xfrm>
          <a:off x="0" y="0"/>
          <a:ext cx="0" cy="0"/>
          <a:chOff x="0" y="0"/>
          <a:chExt cx="0" cy="0"/>
        </a:xfrm>
      </p:grpSpPr>
      <p:sp>
        <p:nvSpPr>
          <p:cNvPr id="2772" name="Google Shape;2772;p30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Nuclear radiation (pg 90)</a:t>
            </a:r>
            <a:endParaRPr/>
          </a:p>
        </p:txBody>
      </p:sp>
      <p:sp>
        <p:nvSpPr>
          <p:cNvPr id="2773" name="Google Shape;2773;p302"/>
          <p:cNvSpPr txBox="1">
            <a:spLocks noGrp="1"/>
          </p:cNvSpPr>
          <p:nvPr>
            <p:ph type="body" idx="1"/>
          </p:nvPr>
        </p:nvSpPr>
        <p:spPr>
          <a:xfrm>
            <a:off x="159750" y="870600"/>
            <a:ext cx="88245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What is ionising radiation?</a:t>
            </a:r>
            <a:br>
              <a:rPr lang="en-GB" sz="23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Radiation that can knock electrons off atoms and turn them into ions</a:t>
            </a:r>
            <a:endParaRPr sz="2700" b="1" dirty="0">
              <a:solidFill>
                <a:srgbClr val="FF0000"/>
              </a:solidFill>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Write the symbol for the 3 types of ionising radiation.</a:t>
            </a:r>
            <a:br>
              <a:rPr lang="en-GB" sz="23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Alpha - 𝝰</a:t>
            </a:r>
            <a:br>
              <a:rPr lang="en-GB" sz="2700" b="1" dirty="0">
                <a:solidFill>
                  <a:srgbClr val="FF0000"/>
                </a:solidFill>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Beta - 𝞫</a:t>
            </a:r>
            <a:br>
              <a:rPr lang="en-GB" sz="2700" b="1" dirty="0">
                <a:solidFill>
                  <a:srgbClr val="FF0000"/>
                </a:solidFill>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Gamma - </a:t>
            </a:r>
            <a:r>
              <a:rPr lang="el-GR" sz="2700" b="1" dirty="0">
                <a:solidFill>
                  <a:srgbClr val="FF0000"/>
                </a:solidFill>
                <a:latin typeface="Century Gothic"/>
                <a:ea typeface="Century Gothic"/>
                <a:cs typeface="Century Gothic"/>
                <a:sym typeface="Century Gothic"/>
              </a:rPr>
              <a:t>γ</a:t>
            </a:r>
            <a:endParaRPr sz="23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What does ionising power mean?</a:t>
            </a:r>
            <a:endParaRPr sz="2300" dirty="0">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How easily electrons can be knocked off atoms.</a:t>
            </a:r>
            <a:r>
              <a:rPr lang="en-GB" sz="2300" dirty="0">
                <a:latin typeface="Century Gothic"/>
                <a:ea typeface="Century Gothic"/>
                <a:cs typeface="Century Gothic"/>
                <a:sym typeface="Century Gothic"/>
              </a:rPr>
              <a:t> </a:t>
            </a:r>
            <a:endParaRPr sz="23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3">
                                            <p:txEl>
                                              <p:pRg st="0" end="0"/>
                                            </p:txEl>
                                          </p:spTgt>
                                        </p:tgtEl>
                                        <p:attrNameLst>
                                          <p:attrName>style.visibility</p:attrName>
                                        </p:attrNameLst>
                                      </p:cBhvr>
                                      <p:to>
                                        <p:strVal val="visible"/>
                                      </p:to>
                                    </p:set>
                                    <p:animEffect transition="in" filter="fade">
                                      <p:cBhvr>
                                        <p:cTn id="7" dur="1000"/>
                                        <p:tgtEl>
                                          <p:spTgt spid="2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73">
                                            <p:txEl>
                                              <p:pRg st="1" end="1"/>
                                            </p:txEl>
                                          </p:spTgt>
                                        </p:tgtEl>
                                        <p:attrNameLst>
                                          <p:attrName>style.visibility</p:attrName>
                                        </p:attrNameLst>
                                      </p:cBhvr>
                                      <p:to>
                                        <p:strVal val="visible"/>
                                      </p:to>
                                    </p:set>
                                    <p:animEffect transition="in" filter="fade">
                                      <p:cBhvr>
                                        <p:cTn id="12" dur="1000"/>
                                        <p:tgtEl>
                                          <p:spTgt spid="27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73">
                                            <p:txEl>
                                              <p:pRg st="2" end="2"/>
                                            </p:txEl>
                                          </p:spTgt>
                                        </p:tgtEl>
                                        <p:attrNameLst>
                                          <p:attrName>style.visibility</p:attrName>
                                        </p:attrNameLst>
                                      </p:cBhvr>
                                      <p:to>
                                        <p:strVal val="visible"/>
                                      </p:to>
                                    </p:set>
                                    <p:animEffect transition="in" filter="fade">
                                      <p:cBhvr>
                                        <p:cTn id="17" dur="1000"/>
                                        <p:tgtEl>
                                          <p:spTgt spid="27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3">
                                            <p:txEl>
                                              <p:pRg st="3" end="3"/>
                                            </p:txEl>
                                          </p:spTgt>
                                        </p:tgtEl>
                                        <p:attrNameLst>
                                          <p:attrName>style.visibility</p:attrName>
                                        </p:attrNameLst>
                                      </p:cBhvr>
                                      <p:to>
                                        <p:strVal val="visible"/>
                                      </p:to>
                                    </p:set>
                                    <p:animEffect transition="in" filter="fade">
                                      <p:cBhvr>
                                        <p:cTn id="22" dur="1000"/>
                                        <p:tgtEl>
                                          <p:spTgt spid="277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777"/>
        <p:cNvGrpSpPr/>
        <p:nvPr/>
      </p:nvGrpSpPr>
      <p:grpSpPr>
        <a:xfrm>
          <a:off x="0" y="0"/>
          <a:ext cx="0" cy="0"/>
          <a:chOff x="0" y="0"/>
          <a:chExt cx="0" cy="0"/>
        </a:xfrm>
      </p:grpSpPr>
      <p:sp>
        <p:nvSpPr>
          <p:cNvPr id="2778" name="Google Shape;2778;p30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Nuclear radiation (pg 90)</a:t>
            </a:r>
            <a:endParaRPr/>
          </a:p>
        </p:txBody>
      </p:sp>
      <p:pic>
        <p:nvPicPr>
          <p:cNvPr id="2779" name="Google Shape;2779;p303"/>
          <p:cNvPicPr preferRelativeResize="0"/>
          <p:nvPr/>
        </p:nvPicPr>
        <p:blipFill>
          <a:blip r:embed="rId4">
            <a:alphaModFix/>
          </a:blip>
          <a:stretch>
            <a:fillRect/>
          </a:stretch>
        </p:blipFill>
        <p:spPr>
          <a:xfrm>
            <a:off x="436200" y="842975"/>
            <a:ext cx="8271599" cy="5945225"/>
          </a:xfrm>
          <a:prstGeom prst="rect">
            <a:avLst/>
          </a:prstGeom>
          <a:noFill/>
          <a:ln>
            <a:noFill/>
          </a:ln>
        </p:spPr>
      </p:pic>
      <p:sp>
        <p:nvSpPr>
          <p:cNvPr id="2780" name="Google Shape;2780;p303"/>
          <p:cNvSpPr txBox="1"/>
          <p:nvPr/>
        </p:nvSpPr>
        <p:spPr>
          <a:xfrm>
            <a:off x="1556625" y="157357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rgbClr val="FF0000"/>
                </a:solidFill>
                <a:latin typeface="Century Gothic"/>
                <a:ea typeface="Century Gothic"/>
                <a:cs typeface="Century Gothic"/>
                <a:sym typeface="Century Gothic"/>
              </a:rPr>
              <a:t>2 protons and 2 neutrons</a:t>
            </a:r>
            <a:endParaRPr sz="2600" b="1">
              <a:solidFill>
                <a:srgbClr val="FF0000"/>
              </a:solidFill>
              <a:latin typeface="Century Gothic"/>
              <a:ea typeface="Century Gothic"/>
              <a:cs typeface="Century Gothic"/>
              <a:sym typeface="Century Gothic"/>
            </a:endParaRPr>
          </a:p>
        </p:txBody>
      </p:sp>
      <p:sp>
        <p:nvSpPr>
          <p:cNvPr id="2781" name="Google Shape;2781;p303"/>
          <p:cNvSpPr txBox="1"/>
          <p:nvPr/>
        </p:nvSpPr>
        <p:spPr>
          <a:xfrm>
            <a:off x="3376575" y="157357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rgbClr val="FF0000"/>
                </a:solidFill>
                <a:latin typeface="Century Gothic"/>
                <a:ea typeface="Century Gothic"/>
                <a:cs typeface="Century Gothic"/>
                <a:sym typeface="Century Gothic"/>
              </a:rPr>
              <a:t>strong</a:t>
            </a:r>
            <a:endParaRPr sz="2600" b="1">
              <a:solidFill>
                <a:srgbClr val="FF0000"/>
              </a:solidFill>
              <a:latin typeface="Century Gothic"/>
              <a:ea typeface="Century Gothic"/>
              <a:cs typeface="Century Gothic"/>
              <a:sym typeface="Century Gothic"/>
            </a:endParaRPr>
          </a:p>
        </p:txBody>
      </p:sp>
      <p:sp>
        <p:nvSpPr>
          <p:cNvPr id="2782" name="Google Shape;2782;p303"/>
          <p:cNvSpPr txBox="1"/>
          <p:nvPr/>
        </p:nvSpPr>
        <p:spPr>
          <a:xfrm>
            <a:off x="3376575" y="3334800"/>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0000"/>
                </a:solidFill>
                <a:latin typeface="Century Gothic"/>
                <a:ea typeface="Century Gothic"/>
                <a:cs typeface="Century Gothic"/>
                <a:sym typeface="Century Gothic"/>
              </a:rPr>
              <a:t>moderate</a:t>
            </a:r>
            <a:endParaRPr sz="2400" b="1">
              <a:solidFill>
                <a:srgbClr val="FF0000"/>
              </a:solidFill>
              <a:latin typeface="Century Gothic"/>
              <a:ea typeface="Century Gothic"/>
              <a:cs typeface="Century Gothic"/>
              <a:sym typeface="Century Gothic"/>
            </a:endParaRPr>
          </a:p>
        </p:txBody>
      </p:sp>
      <p:sp>
        <p:nvSpPr>
          <p:cNvPr id="2783" name="Google Shape;2783;p303"/>
          <p:cNvSpPr txBox="1"/>
          <p:nvPr/>
        </p:nvSpPr>
        <p:spPr>
          <a:xfrm>
            <a:off x="3317325" y="509602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b="1">
                <a:solidFill>
                  <a:srgbClr val="FF0000"/>
                </a:solidFill>
                <a:latin typeface="Century Gothic"/>
                <a:ea typeface="Century Gothic"/>
                <a:cs typeface="Century Gothic"/>
                <a:sym typeface="Century Gothic"/>
              </a:rPr>
              <a:t>weak</a:t>
            </a:r>
            <a:endParaRPr sz="2600" b="1">
              <a:solidFill>
                <a:srgbClr val="FF0000"/>
              </a:solidFill>
              <a:latin typeface="Century Gothic"/>
              <a:ea typeface="Century Gothic"/>
              <a:cs typeface="Century Gothic"/>
              <a:sym typeface="Century Gothic"/>
            </a:endParaRPr>
          </a:p>
        </p:txBody>
      </p:sp>
      <p:sp>
        <p:nvSpPr>
          <p:cNvPr id="2784" name="Google Shape;2784;p303"/>
          <p:cNvSpPr txBox="1"/>
          <p:nvPr/>
        </p:nvSpPr>
        <p:spPr>
          <a:xfrm>
            <a:off x="5126050" y="157357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A few centimetres</a:t>
            </a:r>
            <a:endParaRPr sz="2000" b="1">
              <a:solidFill>
                <a:srgbClr val="FF0000"/>
              </a:solidFill>
              <a:latin typeface="Century Gothic"/>
              <a:ea typeface="Century Gothic"/>
              <a:cs typeface="Century Gothic"/>
              <a:sym typeface="Century Gothic"/>
            </a:endParaRPr>
          </a:p>
        </p:txBody>
      </p:sp>
      <p:sp>
        <p:nvSpPr>
          <p:cNvPr id="2785" name="Google Shape;2785;p303"/>
          <p:cNvSpPr txBox="1"/>
          <p:nvPr/>
        </p:nvSpPr>
        <p:spPr>
          <a:xfrm>
            <a:off x="5126050" y="3405250"/>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A few metres</a:t>
            </a:r>
            <a:endParaRPr sz="2000" b="1">
              <a:solidFill>
                <a:srgbClr val="FF0000"/>
              </a:solidFill>
              <a:latin typeface="Century Gothic"/>
              <a:ea typeface="Century Gothic"/>
              <a:cs typeface="Century Gothic"/>
              <a:sym typeface="Century Gothic"/>
            </a:endParaRPr>
          </a:p>
        </p:txBody>
      </p:sp>
      <p:sp>
        <p:nvSpPr>
          <p:cNvPr id="2786" name="Google Shape;2786;p303"/>
          <p:cNvSpPr txBox="1"/>
          <p:nvPr/>
        </p:nvSpPr>
        <p:spPr>
          <a:xfrm>
            <a:off x="5126050" y="509602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A long distance</a:t>
            </a:r>
            <a:endParaRPr sz="2000" b="1">
              <a:solidFill>
                <a:srgbClr val="FF0000"/>
              </a:solidFill>
              <a:latin typeface="Century Gothic"/>
              <a:ea typeface="Century Gothic"/>
              <a:cs typeface="Century Gothic"/>
              <a:sym typeface="Century Gothic"/>
            </a:endParaRPr>
          </a:p>
        </p:txBody>
      </p:sp>
      <p:sp>
        <p:nvSpPr>
          <p:cNvPr id="2787" name="Google Shape;2787;p303"/>
          <p:cNvSpPr txBox="1"/>
          <p:nvPr/>
        </p:nvSpPr>
        <p:spPr>
          <a:xfrm>
            <a:off x="6875525" y="157357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A sheet of paper</a:t>
            </a:r>
            <a:endParaRPr sz="2000" b="1">
              <a:solidFill>
                <a:srgbClr val="FF0000"/>
              </a:solidFill>
              <a:latin typeface="Century Gothic"/>
              <a:ea typeface="Century Gothic"/>
              <a:cs typeface="Century Gothic"/>
              <a:sym typeface="Century Gothic"/>
            </a:endParaRPr>
          </a:p>
        </p:txBody>
      </p:sp>
      <p:sp>
        <p:nvSpPr>
          <p:cNvPr id="2788" name="Google Shape;2788;p303"/>
          <p:cNvSpPr txBox="1"/>
          <p:nvPr/>
        </p:nvSpPr>
        <p:spPr>
          <a:xfrm>
            <a:off x="1556625" y="3334800"/>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Fast moving electron from the nucleus</a:t>
            </a:r>
            <a:endParaRPr sz="2000" b="1">
              <a:solidFill>
                <a:srgbClr val="FF0000"/>
              </a:solidFill>
              <a:latin typeface="Century Gothic"/>
              <a:ea typeface="Century Gothic"/>
              <a:cs typeface="Century Gothic"/>
              <a:sym typeface="Century Gothic"/>
            </a:endParaRPr>
          </a:p>
        </p:txBody>
      </p:sp>
      <p:sp>
        <p:nvSpPr>
          <p:cNvPr id="2789" name="Google Shape;2789;p303"/>
          <p:cNvSpPr txBox="1"/>
          <p:nvPr/>
        </p:nvSpPr>
        <p:spPr>
          <a:xfrm>
            <a:off x="1456875" y="5096025"/>
            <a:ext cx="18789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600" b="1">
                <a:solidFill>
                  <a:srgbClr val="FF0000"/>
                </a:solidFill>
                <a:latin typeface="Century Gothic"/>
                <a:ea typeface="Century Gothic"/>
                <a:cs typeface="Century Gothic"/>
                <a:sym typeface="Century Gothic"/>
              </a:rPr>
              <a:t>Waves of electromagnetic radiation from the nucleus</a:t>
            </a:r>
            <a:endParaRPr sz="1600" b="1">
              <a:solidFill>
                <a:srgbClr val="FF0000"/>
              </a:solidFill>
              <a:latin typeface="Century Gothic"/>
              <a:ea typeface="Century Gothic"/>
              <a:cs typeface="Century Gothic"/>
              <a:sym typeface="Century Gothic"/>
            </a:endParaRPr>
          </a:p>
        </p:txBody>
      </p:sp>
      <p:sp>
        <p:nvSpPr>
          <p:cNvPr id="2790" name="Google Shape;2790;p303"/>
          <p:cNvSpPr txBox="1"/>
          <p:nvPr/>
        </p:nvSpPr>
        <p:spPr>
          <a:xfrm>
            <a:off x="6875525" y="3405250"/>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A sheet of aluminium</a:t>
            </a:r>
            <a:endParaRPr sz="2000" b="1">
              <a:solidFill>
                <a:srgbClr val="FF0000"/>
              </a:solidFill>
              <a:latin typeface="Century Gothic"/>
              <a:ea typeface="Century Gothic"/>
              <a:cs typeface="Century Gothic"/>
              <a:sym typeface="Century Gothic"/>
            </a:endParaRPr>
          </a:p>
        </p:txBody>
      </p:sp>
      <p:sp>
        <p:nvSpPr>
          <p:cNvPr id="2791" name="Google Shape;2791;p303"/>
          <p:cNvSpPr txBox="1"/>
          <p:nvPr/>
        </p:nvSpPr>
        <p:spPr>
          <a:xfrm>
            <a:off x="6934775" y="5096025"/>
            <a:ext cx="1679400" cy="151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000" b="1">
                <a:solidFill>
                  <a:srgbClr val="FF0000"/>
                </a:solidFill>
                <a:latin typeface="Century Gothic"/>
                <a:ea typeface="Century Gothic"/>
                <a:cs typeface="Century Gothic"/>
                <a:sym typeface="Century Gothic"/>
              </a:rPr>
              <a:t>Thick sheets of lead or metres of concrete</a:t>
            </a:r>
            <a:endParaRPr sz="20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0"/>
                                        </p:tgtEl>
                                        <p:attrNameLst>
                                          <p:attrName>style.visibility</p:attrName>
                                        </p:attrNameLst>
                                      </p:cBhvr>
                                      <p:to>
                                        <p:strVal val="visible"/>
                                      </p:to>
                                    </p:set>
                                    <p:animEffect transition="in" filter="fade">
                                      <p:cBhvr>
                                        <p:cTn id="7" dur="1000"/>
                                        <p:tgtEl>
                                          <p:spTgt spid="27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81"/>
                                        </p:tgtEl>
                                        <p:attrNameLst>
                                          <p:attrName>style.visibility</p:attrName>
                                        </p:attrNameLst>
                                      </p:cBhvr>
                                      <p:to>
                                        <p:strVal val="visible"/>
                                      </p:to>
                                    </p:set>
                                    <p:animEffect transition="in" filter="fade">
                                      <p:cBhvr>
                                        <p:cTn id="12" dur="1000"/>
                                        <p:tgtEl>
                                          <p:spTgt spid="27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84"/>
                                        </p:tgtEl>
                                        <p:attrNameLst>
                                          <p:attrName>style.visibility</p:attrName>
                                        </p:attrNameLst>
                                      </p:cBhvr>
                                      <p:to>
                                        <p:strVal val="visible"/>
                                      </p:to>
                                    </p:set>
                                    <p:animEffect transition="in" filter="fade">
                                      <p:cBhvr>
                                        <p:cTn id="17" dur="1000"/>
                                        <p:tgtEl>
                                          <p:spTgt spid="27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87"/>
                                        </p:tgtEl>
                                        <p:attrNameLst>
                                          <p:attrName>style.visibility</p:attrName>
                                        </p:attrNameLst>
                                      </p:cBhvr>
                                      <p:to>
                                        <p:strVal val="visible"/>
                                      </p:to>
                                    </p:set>
                                    <p:animEffect transition="in" filter="fade">
                                      <p:cBhvr>
                                        <p:cTn id="22" dur="1000"/>
                                        <p:tgtEl>
                                          <p:spTgt spid="27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88"/>
                                        </p:tgtEl>
                                        <p:attrNameLst>
                                          <p:attrName>style.visibility</p:attrName>
                                        </p:attrNameLst>
                                      </p:cBhvr>
                                      <p:to>
                                        <p:strVal val="visible"/>
                                      </p:to>
                                    </p:set>
                                    <p:animEffect transition="in" filter="fade">
                                      <p:cBhvr>
                                        <p:cTn id="27" dur="1000"/>
                                        <p:tgtEl>
                                          <p:spTgt spid="27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82"/>
                                        </p:tgtEl>
                                        <p:attrNameLst>
                                          <p:attrName>style.visibility</p:attrName>
                                        </p:attrNameLst>
                                      </p:cBhvr>
                                      <p:to>
                                        <p:strVal val="visible"/>
                                      </p:to>
                                    </p:set>
                                    <p:animEffect transition="in" filter="fade">
                                      <p:cBhvr>
                                        <p:cTn id="32" dur="1000"/>
                                        <p:tgtEl>
                                          <p:spTgt spid="278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85"/>
                                        </p:tgtEl>
                                        <p:attrNameLst>
                                          <p:attrName>style.visibility</p:attrName>
                                        </p:attrNameLst>
                                      </p:cBhvr>
                                      <p:to>
                                        <p:strVal val="visible"/>
                                      </p:to>
                                    </p:set>
                                    <p:animEffect transition="in" filter="fade">
                                      <p:cBhvr>
                                        <p:cTn id="37" dur="1000"/>
                                        <p:tgtEl>
                                          <p:spTgt spid="278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90"/>
                                        </p:tgtEl>
                                        <p:attrNameLst>
                                          <p:attrName>style.visibility</p:attrName>
                                        </p:attrNameLst>
                                      </p:cBhvr>
                                      <p:to>
                                        <p:strVal val="visible"/>
                                      </p:to>
                                    </p:set>
                                    <p:animEffect transition="in" filter="fade">
                                      <p:cBhvr>
                                        <p:cTn id="42" dur="1000"/>
                                        <p:tgtEl>
                                          <p:spTgt spid="279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789"/>
                                        </p:tgtEl>
                                        <p:attrNameLst>
                                          <p:attrName>style.visibility</p:attrName>
                                        </p:attrNameLst>
                                      </p:cBhvr>
                                      <p:to>
                                        <p:strVal val="visible"/>
                                      </p:to>
                                    </p:set>
                                    <p:animEffect transition="in" filter="fade">
                                      <p:cBhvr>
                                        <p:cTn id="47" dur="1000"/>
                                        <p:tgtEl>
                                          <p:spTgt spid="278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783"/>
                                        </p:tgtEl>
                                        <p:attrNameLst>
                                          <p:attrName>style.visibility</p:attrName>
                                        </p:attrNameLst>
                                      </p:cBhvr>
                                      <p:to>
                                        <p:strVal val="visible"/>
                                      </p:to>
                                    </p:set>
                                    <p:animEffect transition="in" filter="fade">
                                      <p:cBhvr>
                                        <p:cTn id="52" dur="1000"/>
                                        <p:tgtEl>
                                          <p:spTgt spid="278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786"/>
                                        </p:tgtEl>
                                        <p:attrNameLst>
                                          <p:attrName>style.visibility</p:attrName>
                                        </p:attrNameLst>
                                      </p:cBhvr>
                                      <p:to>
                                        <p:strVal val="visible"/>
                                      </p:to>
                                    </p:set>
                                    <p:animEffect transition="in" filter="fade">
                                      <p:cBhvr>
                                        <p:cTn id="57" dur="1000"/>
                                        <p:tgtEl>
                                          <p:spTgt spid="278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91"/>
                                        </p:tgtEl>
                                        <p:attrNameLst>
                                          <p:attrName>style.visibility</p:attrName>
                                        </p:attrNameLst>
                                      </p:cBhvr>
                                      <p:to>
                                        <p:strVal val="visible"/>
                                      </p:to>
                                    </p:set>
                                    <p:animEffect transition="in" filter="fade">
                                      <p:cBhvr>
                                        <p:cTn id="62" dur="1000"/>
                                        <p:tgtEl>
                                          <p:spTgt spid="2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p9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Calculating Gravitational Potential Energy (pg 13)</a:t>
            </a:r>
            <a:endParaRPr sz="3300">
              <a:latin typeface="Century Gothic"/>
              <a:ea typeface="Century Gothic"/>
              <a:cs typeface="Century Gothic"/>
              <a:sym typeface="Century Gothic"/>
            </a:endParaRPr>
          </a:p>
        </p:txBody>
      </p:sp>
      <p:sp>
        <p:nvSpPr>
          <p:cNvPr id="921" name="Google Shape;921;p9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dirty="0">
                <a:latin typeface="Century Gothic"/>
                <a:ea typeface="Century Gothic"/>
                <a:cs typeface="Century Gothic"/>
                <a:sym typeface="Century Gothic"/>
              </a:rPr>
              <a:t>A ball is thrown 10 m into the air. It has a mass of 0.5 kg, what is its maximum gravitational potential energy?</a:t>
            </a:r>
            <a:endParaRPr sz="2500" dirty="0">
              <a:latin typeface="Century Gothic"/>
              <a:ea typeface="Century Gothic"/>
              <a:cs typeface="Century Gothic"/>
              <a:sym typeface="Century Gothic"/>
            </a:endParaRPr>
          </a:p>
          <a:p>
            <a:pPr marL="0" lvl="0" indent="0" algn="l" rtl="0">
              <a:spcBef>
                <a:spcPts val="0"/>
              </a:spcBef>
              <a:spcAft>
                <a:spcPts val="0"/>
              </a:spcAft>
              <a:buNone/>
            </a:pPr>
            <a:r>
              <a:rPr lang="en-GB" sz="25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a:t>
            </a:r>
            <a:r>
              <a:rPr lang="en-GB" sz="2800" b="1" dirty="0" err="1">
                <a:solidFill>
                  <a:srgbClr val="FF0000"/>
                </a:solidFill>
                <a:latin typeface="Century Gothic"/>
                <a:ea typeface="Century Gothic"/>
                <a:cs typeface="Century Gothic"/>
                <a:sym typeface="Century Gothic"/>
              </a:rPr>
              <a:t>mgh</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0.5 x 9.8 x 10 </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49 J</a:t>
            </a:r>
            <a:endParaRPr sz="2800" b="1" dirty="0">
              <a:solidFill>
                <a:srgbClr val="FF0000"/>
              </a:solidFill>
              <a:latin typeface="Century Gothic"/>
              <a:ea typeface="Century Gothic"/>
              <a:cs typeface="Century Gothic"/>
              <a:sym typeface="Century Gothic"/>
            </a:endParaRPr>
          </a:p>
          <a:p>
            <a:pPr marL="527050" lvl="0" indent="-457200" algn="l" rtl="0">
              <a:spcBef>
                <a:spcPts val="0"/>
              </a:spcBef>
              <a:spcAft>
                <a:spcPts val="0"/>
              </a:spcAft>
              <a:buSzPts val="2500"/>
              <a:buFont typeface="+mj-lt"/>
              <a:buAutoNum type="arabicPeriod" startAt="2"/>
            </a:pPr>
            <a:r>
              <a:rPr lang="en-GB" sz="2500" dirty="0">
                <a:latin typeface="Century Gothic"/>
                <a:ea typeface="Century Gothic"/>
                <a:cs typeface="Century Gothic"/>
                <a:sym typeface="Century Gothic"/>
              </a:rPr>
              <a:t>What is the gravitational potential energy store of a 800 g book resting on top of a 6.5 m shelf?</a:t>
            </a:r>
            <a:endParaRPr sz="25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Conversion: 800 g = 0.8 kg</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a:t>
            </a:r>
            <a:r>
              <a:rPr lang="en-GB" sz="2800" b="1" dirty="0" err="1">
                <a:solidFill>
                  <a:srgbClr val="FF0000"/>
                </a:solidFill>
                <a:latin typeface="Century Gothic"/>
                <a:ea typeface="Century Gothic"/>
                <a:cs typeface="Century Gothic"/>
                <a:sym typeface="Century Gothic"/>
              </a:rPr>
              <a:t>mgh</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0.8 x 9.8 x 6.5</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51.0 J (3sf)</a:t>
            </a:r>
            <a:endParaRPr sz="2500" dirty="0">
              <a:latin typeface="Century Gothic"/>
              <a:ea typeface="Century Gothic"/>
              <a:cs typeface="Century Gothic"/>
              <a:sym typeface="Century Gothic"/>
            </a:endParaRPr>
          </a:p>
          <a:p>
            <a:pPr marL="0" lvl="0" indent="0" algn="l" rtl="0">
              <a:spcBef>
                <a:spcPts val="0"/>
              </a:spcBef>
              <a:spcAft>
                <a:spcPts val="0"/>
              </a:spcAft>
              <a:buNone/>
            </a:pPr>
            <a:endParaRPr sz="25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
                                            <p:txEl>
                                              <p:pRg st="0" end="0"/>
                                            </p:txEl>
                                          </p:spTgt>
                                        </p:tgtEl>
                                        <p:attrNameLst>
                                          <p:attrName>style.visibility</p:attrName>
                                        </p:attrNameLst>
                                      </p:cBhvr>
                                      <p:to>
                                        <p:strVal val="visible"/>
                                      </p:to>
                                    </p:set>
                                    <p:animEffect transition="in" filter="fade">
                                      <p:cBhvr>
                                        <p:cTn id="7" dur="1000"/>
                                        <p:tgtEl>
                                          <p:spTgt spid="9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
                                            <p:txEl>
                                              <p:pRg st="1" end="1"/>
                                            </p:txEl>
                                          </p:spTgt>
                                        </p:tgtEl>
                                        <p:attrNameLst>
                                          <p:attrName>style.visibility</p:attrName>
                                        </p:attrNameLst>
                                      </p:cBhvr>
                                      <p:to>
                                        <p:strVal val="visible"/>
                                      </p:to>
                                    </p:set>
                                    <p:animEffect transition="in" filter="fade">
                                      <p:cBhvr>
                                        <p:cTn id="12" dur="1000"/>
                                        <p:tgtEl>
                                          <p:spTgt spid="9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
                                            <p:txEl>
                                              <p:pRg st="2" end="2"/>
                                            </p:txEl>
                                          </p:spTgt>
                                        </p:tgtEl>
                                        <p:attrNameLst>
                                          <p:attrName>style.visibility</p:attrName>
                                        </p:attrNameLst>
                                      </p:cBhvr>
                                      <p:to>
                                        <p:strVal val="visible"/>
                                      </p:to>
                                    </p:set>
                                    <p:animEffect transition="in" filter="fade">
                                      <p:cBhvr>
                                        <p:cTn id="17" dur="1000"/>
                                        <p:tgtEl>
                                          <p:spTgt spid="9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
                                            <p:txEl>
                                              <p:pRg st="3" end="3"/>
                                            </p:txEl>
                                          </p:spTgt>
                                        </p:tgtEl>
                                        <p:attrNameLst>
                                          <p:attrName>style.visibility</p:attrName>
                                        </p:attrNameLst>
                                      </p:cBhvr>
                                      <p:to>
                                        <p:strVal val="visible"/>
                                      </p:to>
                                    </p:set>
                                    <p:animEffect transition="in" filter="fade">
                                      <p:cBhvr>
                                        <p:cTn id="22" dur="1000"/>
                                        <p:tgtEl>
                                          <p:spTgt spid="92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
                                            <p:txEl>
                                              <p:pRg st="4" end="4"/>
                                            </p:txEl>
                                          </p:spTgt>
                                        </p:tgtEl>
                                        <p:attrNameLst>
                                          <p:attrName>style.visibility</p:attrName>
                                        </p:attrNameLst>
                                      </p:cBhvr>
                                      <p:to>
                                        <p:strVal val="visible"/>
                                      </p:to>
                                    </p:set>
                                    <p:animEffect transition="in" filter="fade">
                                      <p:cBhvr>
                                        <p:cTn id="27" dur="1000"/>
                                        <p:tgtEl>
                                          <p:spTgt spid="92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1">
                                            <p:txEl>
                                              <p:pRg st="5" end="5"/>
                                            </p:txEl>
                                          </p:spTgt>
                                        </p:tgtEl>
                                        <p:attrNameLst>
                                          <p:attrName>style.visibility</p:attrName>
                                        </p:attrNameLst>
                                      </p:cBhvr>
                                      <p:to>
                                        <p:strVal val="visible"/>
                                      </p:to>
                                    </p:set>
                                    <p:animEffect transition="in" filter="fade">
                                      <p:cBhvr>
                                        <p:cTn id="32" dur="1000"/>
                                        <p:tgtEl>
                                          <p:spTgt spid="92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1">
                                            <p:txEl>
                                              <p:pRg st="6" end="6"/>
                                            </p:txEl>
                                          </p:spTgt>
                                        </p:tgtEl>
                                        <p:attrNameLst>
                                          <p:attrName>style.visibility</p:attrName>
                                        </p:attrNameLst>
                                      </p:cBhvr>
                                      <p:to>
                                        <p:strVal val="visible"/>
                                      </p:to>
                                    </p:set>
                                    <p:animEffect transition="in" filter="fade">
                                      <p:cBhvr>
                                        <p:cTn id="37" dur="1000"/>
                                        <p:tgtEl>
                                          <p:spTgt spid="92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21">
                                            <p:txEl>
                                              <p:pRg st="7" end="7"/>
                                            </p:txEl>
                                          </p:spTgt>
                                        </p:tgtEl>
                                        <p:attrNameLst>
                                          <p:attrName>style.visibility</p:attrName>
                                        </p:attrNameLst>
                                      </p:cBhvr>
                                      <p:to>
                                        <p:strVal val="visible"/>
                                      </p:to>
                                    </p:set>
                                    <p:animEffect transition="in" filter="fade">
                                      <p:cBhvr>
                                        <p:cTn id="42" dur="1000"/>
                                        <p:tgtEl>
                                          <p:spTgt spid="92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21">
                                            <p:txEl>
                                              <p:pRg st="8" end="8"/>
                                            </p:txEl>
                                          </p:spTgt>
                                        </p:tgtEl>
                                        <p:attrNameLst>
                                          <p:attrName>style.visibility</p:attrName>
                                        </p:attrNameLst>
                                      </p:cBhvr>
                                      <p:to>
                                        <p:strVal val="visible"/>
                                      </p:to>
                                    </p:set>
                                    <p:animEffect transition="in" filter="fade">
                                      <p:cBhvr>
                                        <p:cTn id="47" dur="1000"/>
                                        <p:tgtEl>
                                          <p:spTgt spid="92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21">
                                            <p:txEl>
                                              <p:pRg st="9" end="9"/>
                                            </p:txEl>
                                          </p:spTgt>
                                        </p:tgtEl>
                                        <p:attrNameLst>
                                          <p:attrName>style.visibility</p:attrName>
                                        </p:attrNameLst>
                                      </p:cBhvr>
                                      <p:to>
                                        <p:strVal val="visible"/>
                                      </p:to>
                                    </p:set>
                                    <p:animEffect transition="in" filter="fade">
                                      <p:cBhvr>
                                        <p:cTn id="52" dur="1000"/>
                                        <p:tgtEl>
                                          <p:spTgt spid="92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sp>
        <p:nvSpPr>
          <p:cNvPr id="2796" name="Google Shape;2796;p30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P4: Nuclear radiation</a:t>
            </a:r>
            <a:endParaRPr/>
          </a:p>
        </p:txBody>
      </p:sp>
      <p:sp>
        <p:nvSpPr>
          <p:cNvPr id="2797" name="Google Shape;2797;p30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68-71 of the exam question booklet</a:t>
            </a:r>
            <a:endParaRPr>
              <a:latin typeface="Century Gothic"/>
              <a:ea typeface="Century Gothic"/>
              <a:cs typeface="Century Gothic"/>
              <a:sym typeface="Century Gothic"/>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801"/>
        <p:cNvGrpSpPr/>
        <p:nvPr/>
      </p:nvGrpSpPr>
      <p:grpSpPr>
        <a:xfrm>
          <a:off x="0" y="0"/>
          <a:ext cx="0" cy="0"/>
          <a:chOff x="0" y="0"/>
          <a:chExt cx="0" cy="0"/>
        </a:xfrm>
      </p:grpSpPr>
      <p:sp>
        <p:nvSpPr>
          <p:cNvPr id="2802" name="Google Shape;2802;p305"/>
          <p:cNvSpPr txBox="1"/>
          <p:nvPr/>
        </p:nvSpPr>
        <p:spPr>
          <a:xfrm>
            <a:off x="2161464" y="1397775"/>
            <a:ext cx="6325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803" name="Google Shape;2803;p30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a:latin typeface="Century Gothic"/>
                <a:ea typeface="Century Gothic"/>
                <a:cs typeface="Century Gothic"/>
                <a:sym typeface="Century Gothic"/>
              </a:rPr>
              <a:t>Alpha Radiation (α) (pg 91)</a:t>
            </a:r>
            <a:endParaRPr sz="3200">
              <a:latin typeface="Century Gothic"/>
              <a:ea typeface="Century Gothic"/>
              <a:cs typeface="Century Gothic"/>
              <a:sym typeface="Century Gothic"/>
            </a:endParaRPr>
          </a:p>
        </p:txBody>
      </p:sp>
      <p:sp>
        <p:nvSpPr>
          <p:cNvPr id="2804" name="Google Shape;2804;p305"/>
          <p:cNvSpPr txBox="1">
            <a:spLocks noGrp="1"/>
          </p:cNvSpPr>
          <p:nvPr>
            <p:ph type="body" idx="1"/>
          </p:nvPr>
        </p:nvSpPr>
        <p:spPr>
          <a:xfrm>
            <a:off x="179400" y="901975"/>
            <a:ext cx="8459100" cy="5533200"/>
          </a:xfrm>
          <a:prstGeom prst="rect">
            <a:avLst/>
          </a:prstGeom>
        </p:spPr>
        <p:txBody>
          <a:bodyPr spcFirstLastPara="1" wrap="square" lIns="91425" tIns="91425" rIns="91425" bIns="91425" anchor="t" anchorCtr="0">
            <a:noAutofit/>
          </a:bodyPr>
          <a:lstStyle/>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Alpha decay?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an Alpha particle?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Why is it true to say that an alpha particle is the same as a helium nucleus?</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happens to the atomic number of a nucleus when it emits an alpha particle?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happens to the mass number of a nucleus when it emits an alpha particle?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How can we write the alpha particle in a nuclear equation?</a:t>
            </a:r>
            <a:endParaRPr sz="2900">
              <a:latin typeface="Century Gothic"/>
              <a:ea typeface="Century Gothic"/>
              <a:cs typeface="Century Gothic"/>
              <a:sym typeface="Century Gothic"/>
            </a:endParaRPr>
          </a:p>
        </p:txBody>
      </p:sp>
    </p:spTree>
    <p:custDataLst>
      <p:tags r:id="rId1"/>
    </p:custData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4"/>
                                        </p:tgtEl>
                                        <p:attrNameLst>
                                          <p:attrName>style.visibility</p:attrName>
                                        </p:attrNameLst>
                                      </p:cBhvr>
                                      <p:to>
                                        <p:strVal val="visible"/>
                                      </p:to>
                                    </p:set>
                                    <p:animEffect transition="in" filter="fade">
                                      <p:cBhvr>
                                        <p:cTn id="7" dur="1000"/>
                                        <p:tgtEl>
                                          <p:spTgt spid="2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808"/>
        <p:cNvGrpSpPr/>
        <p:nvPr/>
      </p:nvGrpSpPr>
      <p:grpSpPr>
        <a:xfrm>
          <a:off x="0" y="0"/>
          <a:ext cx="0" cy="0"/>
          <a:chOff x="0" y="0"/>
          <a:chExt cx="0" cy="0"/>
        </a:xfrm>
      </p:grpSpPr>
      <p:sp>
        <p:nvSpPr>
          <p:cNvPr id="2809" name="Google Shape;2809;p306"/>
          <p:cNvSpPr txBox="1"/>
          <p:nvPr/>
        </p:nvSpPr>
        <p:spPr>
          <a:xfrm>
            <a:off x="2161464" y="1397775"/>
            <a:ext cx="6325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810" name="Google Shape;2810;p30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a:latin typeface="Century Gothic"/>
                <a:ea typeface="Century Gothic"/>
                <a:cs typeface="Century Gothic"/>
                <a:sym typeface="Century Gothic"/>
              </a:rPr>
              <a:t>Alpha Radiation (α) (pg 91)</a:t>
            </a:r>
            <a:endParaRPr sz="3200">
              <a:latin typeface="Century Gothic"/>
              <a:ea typeface="Century Gothic"/>
              <a:cs typeface="Century Gothic"/>
              <a:sym typeface="Century Gothic"/>
            </a:endParaRPr>
          </a:p>
        </p:txBody>
      </p:sp>
      <p:sp>
        <p:nvSpPr>
          <p:cNvPr id="2811" name="Google Shape;2811;p306"/>
          <p:cNvSpPr txBox="1">
            <a:spLocks noGrp="1"/>
          </p:cNvSpPr>
          <p:nvPr>
            <p:ph type="body" idx="1"/>
          </p:nvPr>
        </p:nvSpPr>
        <p:spPr>
          <a:xfrm>
            <a:off x="27000" y="749575"/>
            <a:ext cx="9144000" cy="55332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is Alpha decay?</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When an alpha particle is emitted from a radioactive nucleus</a:t>
            </a:r>
            <a:endParaRPr sz="2300" b="1" dirty="0">
              <a:solidFill>
                <a:srgbClr val="FF0000"/>
              </a:solidFill>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is an Alpha particle?</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2 protons and 2 neutrons</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Why is it true to say that an alpha particle is the same as a helium nucleus?</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A helium nucleus is also made of 2 protons and 2 neutrons</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happens to the atomic number of a nucleus when it emits an alpha particle?</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It decreases by 2 (as 2 protons have gone)</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happens to the mass number of a nucleus when it emits an alpha particle?</a:t>
            </a:r>
            <a:br>
              <a:rPr lang="en-GB" sz="19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It decreases by 4 (as 4 particles with mass have gone - 2 protons and 2 neutrons</a:t>
            </a:r>
            <a:r>
              <a:rPr lang="en-GB" sz="1900" dirty="0">
                <a:latin typeface="Century Gothic"/>
                <a:ea typeface="Century Gothic"/>
                <a:cs typeface="Century Gothic"/>
                <a:sym typeface="Century Gothic"/>
              </a:rPr>
              <a:t>)</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How can we write the alpha particle in a nuclear equation?</a:t>
            </a:r>
            <a:endParaRPr sz="1900" dirty="0">
              <a:latin typeface="Century Gothic"/>
              <a:ea typeface="Century Gothic"/>
              <a:cs typeface="Century Gothic"/>
              <a:sym typeface="Century Gothic"/>
            </a:endParaRPr>
          </a:p>
        </p:txBody>
      </p:sp>
      <p:pic>
        <p:nvPicPr>
          <p:cNvPr id="2812" name="Google Shape;2812;p306"/>
          <p:cNvPicPr preferRelativeResize="0"/>
          <p:nvPr/>
        </p:nvPicPr>
        <p:blipFill>
          <a:blip r:embed="rId4">
            <a:alphaModFix/>
          </a:blip>
          <a:stretch>
            <a:fillRect/>
          </a:stretch>
        </p:blipFill>
        <p:spPr>
          <a:xfrm>
            <a:off x="3210863" y="6115050"/>
            <a:ext cx="2181225" cy="742950"/>
          </a:xfrm>
          <a:prstGeom prst="rect">
            <a:avLst/>
          </a:prstGeom>
          <a:noFill/>
          <a:ln w="38100" cap="flat" cmpd="sng">
            <a:solidFill>
              <a:srgbClr val="FF0000"/>
            </a:solidFill>
            <a:prstDash val="solid"/>
            <a:round/>
            <a:headEnd type="none" w="sm" len="sm"/>
            <a:tailEnd type="none" w="sm" len="sm"/>
          </a:ln>
        </p:spPr>
      </p:pic>
    </p:spTree>
    <p:custDataLst>
      <p:tags r:id="rId1"/>
    </p:custData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1"/>
                                        </p:tgtEl>
                                        <p:attrNameLst>
                                          <p:attrName>style.visibility</p:attrName>
                                        </p:attrNameLst>
                                      </p:cBhvr>
                                      <p:to>
                                        <p:strVal val="visible"/>
                                      </p:to>
                                    </p:set>
                                    <p:animEffect transition="in" filter="fade">
                                      <p:cBhvr>
                                        <p:cTn id="7" dur="1000"/>
                                        <p:tgtEl>
                                          <p:spTgt spid="28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12"/>
                                        </p:tgtEl>
                                        <p:attrNameLst>
                                          <p:attrName>style.visibility</p:attrName>
                                        </p:attrNameLst>
                                      </p:cBhvr>
                                      <p:to>
                                        <p:strVal val="visible"/>
                                      </p:to>
                                    </p:set>
                                    <p:animEffect transition="in" filter="fade">
                                      <p:cBhvr>
                                        <p:cTn id="12" dur="1000"/>
                                        <p:tgtEl>
                                          <p:spTgt spid="2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816"/>
        <p:cNvGrpSpPr/>
        <p:nvPr/>
      </p:nvGrpSpPr>
      <p:grpSpPr>
        <a:xfrm>
          <a:off x="0" y="0"/>
          <a:ext cx="0" cy="0"/>
          <a:chOff x="0" y="0"/>
          <a:chExt cx="0" cy="0"/>
        </a:xfrm>
      </p:grpSpPr>
      <p:grpSp>
        <p:nvGrpSpPr>
          <p:cNvPr id="2817" name="Google Shape;2817;p307"/>
          <p:cNvGrpSpPr/>
          <p:nvPr/>
        </p:nvGrpSpPr>
        <p:grpSpPr>
          <a:xfrm>
            <a:off x="481037" y="1463429"/>
            <a:ext cx="8181975" cy="1000125"/>
            <a:chOff x="290" y="3408"/>
            <a:chExt cx="5154" cy="630"/>
          </a:xfrm>
        </p:grpSpPr>
        <p:sp>
          <p:nvSpPr>
            <p:cNvPr id="2818" name="Google Shape;2818;p307"/>
            <p:cNvSpPr txBox="1"/>
            <p:nvPr/>
          </p:nvSpPr>
          <p:spPr>
            <a:xfrm>
              <a:off x="290" y="3417"/>
              <a:ext cx="841" cy="2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a:solidFill>
                    <a:srgbClr val="A50021"/>
                  </a:solidFill>
                  <a:latin typeface="Calibri"/>
                  <a:ea typeface="Calibri"/>
                  <a:cs typeface="Calibri"/>
                  <a:sym typeface="Calibri"/>
                </a:rPr>
                <a:t> </a:t>
              </a:r>
              <a:endParaRPr/>
            </a:p>
          </p:txBody>
        </p:sp>
        <p:sp>
          <p:nvSpPr>
            <p:cNvPr id="2819" name="Google Shape;2819;p307"/>
            <p:cNvSpPr txBox="1"/>
            <p:nvPr/>
          </p:nvSpPr>
          <p:spPr>
            <a:xfrm>
              <a:off x="2543" y="3417"/>
              <a:ext cx="841" cy="2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1800" b="1">
                  <a:solidFill>
                    <a:srgbClr val="A50021"/>
                  </a:solidFill>
                  <a:latin typeface="Calibri"/>
                  <a:ea typeface="Calibri"/>
                  <a:cs typeface="Calibri"/>
                  <a:sym typeface="Calibri"/>
                </a:rPr>
                <a:t> </a:t>
              </a:r>
              <a:endParaRPr/>
            </a:p>
          </p:txBody>
        </p:sp>
        <p:sp>
          <p:nvSpPr>
            <p:cNvPr id="2820" name="Google Shape;2820;p307"/>
            <p:cNvSpPr txBox="1"/>
            <p:nvPr/>
          </p:nvSpPr>
          <p:spPr>
            <a:xfrm>
              <a:off x="3900" y="3507"/>
              <a:ext cx="340" cy="4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821" name="Google Shape;2821;p307"/>
            <p:cNvCxnSpPr/>
            <p:nvPr/>
          </p:nvCxnSpPr>
          <p:spPr>
            <a:xfrm>
              <a:off x="1736" y="3728"/>
              <a:ext cx="420" cy="0"/>
            </a:xfrm>
            <a:prstGeom prst="straightConnector1">
              <a:avLst/>
            </a:prstGeom>
            <a:noFill/>
            <a:ln w="38100" cap="flat" cmpd="sng">
              <a:solidFill>
                <a:srgbClr val="A50021"/>
              </a:solidFill>
              <a:prstDash val="solid"/>
              <a:round/>
              <a:headEnd type="none" w="sm" len="sm"/>
              <a:tailEnd type="triangle" w="med" len="med"/>
            </a:ln>
          </p:spPr>
        </p:cxnSp>
        <p:sp>
          <p:nvSpPr>
            <p:cNvPr id="2822" name="Google Shape;2822;p307"/>
            <p:cNvSpPr txBox="1"/>
            <p:nvPr/>
          </p:nvSpPr>
          <p:spPr>
            <a:xfrm>
              <a:off x="4604" y="3435"/>
              <a:ext cx="840" cy="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He</a:t>
              </a:r>
              <a:endParaRPr/>
            </a:p>
          </p:txBody>
        </p:sp>
        <p:sp>
          <p:nvSpPr>
            <p:cNvPr id="2823" name="Google Shape;2823;p307"/>
            <p:cNvSpPr/>
            <p:nvPr/>
          </p:nvSpPr>
          <p:spPr>
            <a:xfrm>
              <a:off x="4556" y="3408"/>
              <a:ext cx="212"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4</a:t>
              </a:r>
              <a:endParaRPr/>
            </a:p>
          </p:txBody>
        </p:sp>
        <p:sp>
          <p:nvSpPr>
            <p:cNvPr id="2824" name="Google Shape;2824;p307"/>
            <p:cNvSpPr/>
            <p:nvPr/>
          </p:nvSpPr>
          <p:spPr>
            <a:xfrm>
              <a:off x="4556" y="3750"/>
              <a:ext cx="212"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a:t>
              </a:r>
              <a:endParaRPr/>
            </a:p>
          </p:txBody>
        </p:sp>
        <p:sp>
          <p:nvSpPr>
            <p:cNvPr id="2825" name="Google Shape;2825;p307"/>
            <p:cNvSpPr txBox="1"/>
            <p:nvPr/>
          </p:nvSpPr>
          <p:spPr>
            <a:xfrm>
              <a:off x="2744" y="3435"/>
              <a:ext cx="840" cy="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Rn</a:t>
              </a:r>
              <a:endParaRPr/>
            </a:p>
          </p:txBody>
        </p:sp>
        <p:sp>
          <p:nvSpPr>
            <p:cNvPr id="2826" name="Google Shape;2826;p307"/>
            <p:cNvSpPr/>
            <p:nvPr/>
          </p:nvSpPr>
          <p:spPr>
            <a:xfrm>
              <a:off x="2472" y="3408"/>
              <a:ext cx="404"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222</a:t>
              </a:r>
              <a:endParaRPr/>
            </a:p>
          </p:txBody>
        </p:sp>
        <p:sp>
          <p:nvSpPr>
            <p:cNvPr id="2827" name="Google Shape;2827;p307"/>
            <p:cNvSpPr/>
            <p:nvPr/>
          </p:nvSpPr>
          <p:spPr>
            <a:xfrm>
              <a:off x="2568" y="3750"/>
              <a:ext cx="308"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86</a:t>
              </a:r>
              <a:endParaRPr/>
            </a:p>
          </p:txBody>
        </p:sp>
        <p:sp>
          <p:nvSpPr>
            <p:cNvPr id="2828" name="Google Shape;2828;p307"/>
            <p:cNvSpPr txBox="1"/>
            <p:nvPr/>
          </p:nvSpPr>
          <p:spPr>
            <a:xfrm>
              <a:off x="580" y="3435"/>
              <a:ext cx="840" cy="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Ra</a:t>
              </a:r>
              <a:endParaRPr/>
            </a:p>
          </p:txBody>
        </p:sp>
        <p:sp>
          <p:nvSpPr>
            <p:cNvPr id="2829" name="Google Shape;2829;p307"/>
            <p:cNvSpPr/>
            <p:nvPr/>
          </p:nvSpPr>
          <p:spPr>
            <a:xfrm>
              <a:off x="316" y="3408"/>
              <a:ext cx="404"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226</a:t>
              </a:r>
              <a:endParaRPr/>
            </a:p>
          </p:txBody>
        </p:sp>
        <p:sp>
          <p:nvSpPr>
            <p:cNvPr id="2830" name="Google Shape;2830;p307"/>
            <p:cNvSpPr/>
            <p:nvPr/>
          </p:nvSpPr>
          <p:spPr>
            <a:xfrm>
              <a:off x="412" y="3750"/>
              <a:ext cx="308"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88</a:t>
              </a:r>
              <a:endParaRPr/>
            </a:p>
          </p:txBody>
        </p:sp>
      </p:grpSp>
      <p:sp>
        <p:nvSpPr>
          <p:cNvPr id="2831" name="Google Shape;2831;p307"/>
          <p:cNvSpPr txBox="1"/>
          <p:nvPr/>
        </p:nvSpPr>
        <p:spPr>
          <a:xfrm>
            <a:off x="2740024" y="4448175"/>
            <a:ext cx="5867400" cy="1338300"/>
          </a:xfrm>
          <a:prstGeom prst="rect">
            <a:avLst/>
          </a:prstGeom>
          <a:noFill/>
          <a:ln>
            <a:noFill/>
          </a:ln>
        </p:spPr>
        <p:txBody>
          <a:bodyPr spcFirstLastPara="1" wrap="square" lIns="91425" tIns="45700" rIns="91425" bIns="45700" anchor="t" anchorCtr="0">
            <a:noAutofit/>
          </a:bodyPr>
          <a:lstStyle/>
          <a:p>
            <a:pPr marL="0" marR="0" lvl="0" indent="0" algn="ctr" rtl="0">
              <a:spcBef>
                <a:spcPts val="900"/>
              </a:spcBef>
              <a:spcAft>
                <a:spcPts val="0"/>
              </a:spcAft>
              <a:buNone/>
            </a:pPr>
            <a:endParaRPr sz="2400" b="1">
              <a:solidFill>
                <a:schemeClr val="dk1"/>
              </a:solidFill>
            </a:endParaRPr>
          </a:p>
        </p:txBody>
      </p:sp>
      <p:sp>
        <p:nvSpPr>
          <p:cNvPr id="2832" name="Google Shape;2832;p30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a:latin typeface="Century Gothic"/>
                <a:ea typeface="Century Gothic"/>
                <a:cs typeface="Century Gothic"/>
                <a:sym typeface="Century Gothic"/>
              </a:rPr>
              <a:t>Examples of Alpha Radiation (α) (pg 91)</a:t>
            </a:r>
            <a:endParaRPr>
              <a:latin typeface="Century Gothic"/>
              <a:ea typeface="Century Gothic"/>
              <a:cs typeface="Century Gothic"/>
              <a:sym typeface="Century Gothic"/>
            </a:endParaRPr>
          </a:p>
        </p:txBody>
      </p:sp>
      <p:sp>
        <p:nvSpPr>
          <p:cNvPr id="2833" name="Google Shape;2833;p307"/>
          <p:cNvSpPr txBox="1"/>
          <p:nvPr/>
        </p:nvSpPr>
        <p:spPr>
          <a:xfrm>
            <a:off x="3964100" y="14633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4" name="Google Shape;2834;p307"/>
          <p:cNvSpPr txBox="1"/>
          <p:nvPr/>
        </p:nvSpPr>
        <p:spPr>
          <a:xfrm>
            <a:off x="3964100" y="19921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5" name="Google Shape;2835;p307"/>
          <p:cNvSpPr txBox="1"/>
          <p:nvPr/>
        </p:nvSpPr>
        <p:spPr>
          <a:xfrm>
            <a:off x="6986225" y="14633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36" name="Google Shape;2836;p307"/>
          <p:cNvSpPr txBox="1"/>
          <p:nvPr/>
        </p:nvSpPr>
        <p:spPr>
          <a:xfrm>
            <a:off x="6986225" y="19921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2837" name="Google Shape;2837;p307"/>
          <p:cNvGrpSpPr/>
          <p:nvPr/>
        </p:nvGrpSpPr>
        <p:grpSpPr>
          <a:xfrm>
            <a:off x="454012" y="2607713"/>
            <a:ext cx="8235950" cy="1028700"/>
            <a:chOff x="220" y="1460"/>
            <a:chExt cx="5188" cy="648"/>
          </a:xfrm>
        </p:grpSpPr>
        <p:sp>
          <p:nvSpPr>
            <p:cNvPr id="2838" name="Google Shape;2838;p307"/>
            <p:cNvSpPr txBox="1"/>
            <p:nvPr/>
          </p:nvSpPr>
          <p:spPr>
            <a:xfrm>
              <a:off x="3804" y="1559"/>
              <a:ext cx="300" cy="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839" name="Google Shape;2839;p307"/>
            <p:cNvCxnSpPr/>
            <p:nvPr/>
          </p:nvCxnSpPr>
          <p:spPr>
            <a:xfrm>
              <a:off x="1640" y="1780"/>
              <a:ext cx="300" cy="0"/>
            </a:xfrm>
            <a:prstGeom prst="straightConnector1">
              <a:avLst/>
            </a:prstGeom>
            <a:noFill/>
            <a:ln w="38100" cap="flat" cmpd="sng">
              <a:solidFill>
                <a:srgbClr val="A50021"/>
              </a:solidFill>
              <a:prstDash val="solid"/>
              <a:round/>
              <a:headEnd type="none" w="sm" len="sm"/>
              <a:tailEnd type="triangle" w="med" len="med"/>
            </a:ln>
          </p:spPr>
        </p:cxnSp>
        <p:sp>
          <p:nvSpPr>
            <p:cNvPr id="2840" name="Google Shape;2840;p307"/>
            <p:cNvSpPr txBox="1"/>
            <p:nvPr/>
          </p:nvSpPr>
          <p:spPr>
            <a:xfrm>
              <a:off x="4508"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He</a:t>
              </a:r>
              <a:endParaRPr/>
            </a:p>
          </p:txBody>
        </p:sp>
        <p:sp>
          <p:nvSpPr>
            <p:cNvPr id="2841" name="Google Shape;2841;p307"/>
            <p:cNvSpPr/>
            <p:nvPr/>
          </p:nvSpPr>
          <p:spPr>
            <a:xfrm>
              <a:off x="4460" y="1460"/>
              <a:ext cx="300" cy="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a:solidFill>
                    <a:srgbClr val="A50021"/>
                  </a:solidFill>
                  <a:latin typeface="Calibri"/>
                  <a:ea typeface="Calibri"/>
                  <a:cs typeface="Calibri"/>
                  <a:sym typeface="Calibri"/>
                </a:rPr>
                <a:t>4</a:t>
              </a:r>
              <a:endParaRPr/>
            </a:p>
          </p:txBody>
        </p:sp>
        <p:sp>
          <p:nvSpPr>
            <p:cNvPr id="2842" name="Google Shape;2842;p307"/>
            <p:cNvSpPr/>
            <p:nvPr/>
          </p:nvSpPr>
          <p:spPr>
            <a:xfrm>
              <a:off x="4460" y="1802"/>
              <a:ext cx="300" cy="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a:solidFill>
                    <a:srgbClr val="A50021"/>
                  </a:solidFill>
                  <a:latin typeface="Calibri"/>
                  <a:ea typeface="Calibri"/>
                  <a:cs typeface="Calibri"/>
                  <a:sym typeface="Calibri"/>
                </a:rPr>
                <a:t>2</a:t>
              </a:r>
              <a:endParaRPr/>
            </a:p>
          </p:txBody>
        </p:sp>
        <p:sp>
          <p:nvSpPr>
            <p:cNvPr id="2843" name="Google Shape;2843;p307"/>
            <p:cNvSpPr txBox="1"/>
            <p:nvPr/>
          </p:nvSpPr>
          <p:spPr>
            <a:xfrm>
              <a:off x="2648"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Ra</a:t>
              </a:r>
              <a:endParaRPr/>
            </a:p>
          </p:txBody>
        </p:sp>
        <p:sp>
          <p:nvSpPr>
            <p:cNvPr id="2844" name="Google Shape;2844;p307"/>
            <p:cNvSpPr/>
            <p:nvPr/>
          </p:nvSpPr>
          <p:spPr>
            <a:xfrm>
              <a:off x="2497" y="146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224</a:t>
              </a:r>
              <a:endParaRPr/>
            </a:p>
          </p:txBody>
        </p:sp>
        <p:sp>
          <p:nvSpPr>
            <p:cNvPr id="2845" name="Google Shape;2845;p307"/>
            <p:cNvSpPr/>
            <p:nvPr/>
          </p:nvSpPr>
          <p:spPr>
            <a:xfrm>
              <a:off x="2540" y="1808"/>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88</a:t>
              </a:r>
              <a:endParaRPr/>
            </a:p>
          </p:txBody>
        </p:sp>
        <p:sp>
          <p:nvSpPr>
            <p:cNvPr id="2846" name="Google Shape;2846;p307"/>
            <p:cNvSpPr txBox="1"/>
            <p:nvPr/>
          </p:nvSpPr>
          <p:spPr>
            <a:xfrm>
              <a:off x="580"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Th</a:t>
              </a:r>
              <a:endParaRPr/>
            </a:p>
          </p:txBody>
        </p:sp>
        <p:sp>
          <p:nvSpPr>
            <p:cNvPr id="2847" name="Google Shape;2847;p307"/>
            <p:cNvSpPr/>
            <p:nvPr/>
          </p:nvSpPr>
          <p:spPr>
            <a:xfrm>
              <a:off x="220" y="146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228</a:t>
              </a:r>
              <a:endParaRPr/>
            </a:p>
          </p:txBody>
        </p:sp>
        <p:sp>
          <p:nvSpPr>
            <p:cNvPr id="2848" name="Google Shape;2848;p307"/>
            <p:cNvSpPr/>
            <p:nvPr/>
          </p:nvSpPr>
          <p:spPr>
            <a:xfrm>
              <a:off x="316" y="1802"/>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90</a:t>
              </a:r>
              <a:endParaRPr/>
            </a:p>
          </p:txBody>
        </p:sp>
      </p:grpSp>
      <p:sp>
        <p:nvSpPr>
          <p:cNvPr id="2849" name="Google Shape;2849;p307"/>
          <p:cNvSpPr txBox="1"/>
          <p:nvPr/>
        </p:nvSpPr>
        <p:spPr>
          <a:xfrm>
            <a:off x="3964100" y="26890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0" name="Google Shape;2850;p307"/>
          <p:cNvSpPr txBox="1"/>
          <p:nvPr/>
        </p:nvSpPr>
        <p:spPr>
          <a:xfrm>
            <a:off x="3964100" y="32073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1" name="Google Shape;2851;p307"/>
          <p:cNvSpPr txBox="1"/>
          <p:nvPr/>
        </p:nvSpPr>
        <p:spPr>
          <a:xfrm>
            <a:off x="6986225" y="26890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2" name="Google Shape;2852;p307"/>
          <p:cNvSpPr txBox="1"/>
          <p:nvPr/>
        </p:nvSpPr>
        <p:spPr>
          <a:xfrm>
            <a:off x="6986225" y="32073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2853" name="Google Shape;2853;p307"/>
          <p:cNvGrpSpPr/>
          <p:nvPr/>
        </p:nvGrpSpPr>
        <p:grpSpPr>
          <a:xfrm>
            <a:off x="454037" y="4049700"/>
            <a:ext cx="8235950" cy="1028700"/>
            <a:chOff x="220" y="1460"/>
            <a:chExt cx="5188" cy="648"/>
          </a:xfrm>
        </p:grpSpPr>
        <p:sp>
          <p:nvSpPr>
            <p:cNvPr id="2854" name="Google Shape;2854;p307"/>
            <p:cNvSpPr txBox="1"/>
            <p:nvPr/>
          </p:nvSpPr>
          <p:spPr>
            <a:xfrm>
              <a:off x="3804" y="1559"/>
              <a:ext cx="300" cy="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855" name="Google Shape;2855;p307"/>
            <p:cNvCxnSpPr/>
            <p:nvPr/>
          </p:nvCxnSpPr>
          <p:spPr>
            <a:xfrm>
              <a:off x="1640" y="1780"/>
              <a:ext cx="300" cy="0"/>
            </a:xfrm>
            <a:prstGeom prst="straightConnector1">
              <a:avLst/>
            </a:prstGeom>
            <a:noFill/>
            <a:ln w="38100" cap="flat" cmpd="sng">
              <a:solidFill>
                <a:srgbClr val="A50021"/>
              </a:solidFill>
              <a:prstDash val="solid"/>
              <a:round/>
              <a:headEnd type="none" w="sm" len="sm"/>
              <a:tailEnd type="triangle" w="med" len="med"/>
            </a:ln>
          </p:spPr>
        </p:cxnSp>
        <p:sp>
          <p:nvSpPr>
            <p:cNvPr id="2856" name="Google Shape;2856;p307"/>
            <p:cNvSpPr txBox="1"/>
            <p:nvPr/>
          </p:nvSpPr>
          <p:spPr>
            <a:xfrm>
              <a:off x="4508"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He</a:t>
              </a:r>
              <a:endParaRPr/>
            </a:p>
          </p:txBody>
        </p:sp>
        <p:sp>
          <p:nvSpPr>
            <p:cNvPr id="2857" name="Google Shape;2857;p307"/>
            <p:cNvSpPr/>
            <p:nvPr/>
          </p:nvSpPr>
          <p:spPr>
            <a:xfrm>
              <a:off x="4460" y="1460"/>
              <a:ext cx="300" cy="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a:solidFill>
                    <a:srgbClr val="A50021"/>
                  </a:solidFill>
                  <a:latin typeface="Calibri"/>
                  <a:ea typeface="Calibri"/>
                  <a:cs typeface="Calibri"/>
                  <a:sym typeface="Calibri"/>
                </a:rPr>
                <a:t>4</a:t>
              </a:r>
              <a:endParaRPr/>
            </a:p>
          </p:txBody>
        </p:sp>
        <p:sp>
          <p:nvSpPr>
            <p:cNvPr id="2858" name="Google Shape;2858;p307"/>
            <p:cNvSpPr/>
            <p:nvPr/>
          </p:nvSpPr>
          <p:spPr>
            <a:xfrm>
              <a:off x="4460" y="1802"/>
              <a:ext cx="300" cy="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a:solidFill>
                    <a:srgbClr val="A50021"/>
                  </a:solidFill>
                  <a:latin typeface="Calibri"/>
                  <a:ea typeface="Calibri"/>
                  <a:cs typeface="Calibri"/>
                  <a:sym typeface="Calibri"/>
                </a:rPr>
                <a:t>2</a:t>
              </a:r>
              <a:endParaRPr/>
            </a:p>
          </p:txBody>
        </p:sp>
        <p:sp>
          <p:nvSpPr>
            <p:cNvPr id="2859" name="Google Shape;2859;p307"/>
            <p:cNvSpPr txBox="1"/>
            <p:nvPr/>
          </p:nvSpPr>
          <p:spPr>
            <a:xfrm>
              <a:off x="2648"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Tl</a:t>
              </a:r>
              <a:endParaRPr/>
            </a:p>
          </p:txBody>
        </p:sp>
        <p:sp>
          <p:nvSpPr>
            <p:cNvPr id="2860" name="Google Shape;2860;p307"/>
            <p:cNvSpPr/>
            <p:nvPr/>
          </p:nvSpPr>
          <p:spPr>
            <a:xfrm>
              <a:off x="2497" y="146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207</a:t>
              </a:r>
              <a:endParaRPr/>
            </a:p>
          </p:txBody>
        </p:sp>
        <p:sp>
          <p:nvSpPr>
            <p:cNvPr id="2861" name="Google Shape;2861;p307"/>
            <p:cNvSpPr/>
            <p:nvPr/>
          </p:nvSpPr>
          <p:spPr>
            <a:xfrm>
              <a:off x="2540" y="1808"/>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81</a:t>
              </a:r>
              <a:endParaRPr/>
            </a:p>
          </p:txBody>
        </p:sp>
        <p:sp>
          <p:nvSpPr>
            <p:cNvPr id="2862" name="Google Shape;2862;p307"/>
            <p:cNvSpPr txBox="1"/>
            <p:nvPr/>
          </p:nvSpPr>
          <p:spPr>
            <a:xfrm>
              <a:off x="580"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Bi</a:t>
              </a:r>
              <a:endParaRPr/>
            </a:p>
          </p:txBody>
        </p:sp>
        <p:sp>
          <p:nvSpPr>
            <p:cNvPr id="2863" name="Google Shape;2863;p307"/>
            <p:cNvSpPr/>
            <p:nvPr/>
          </p:nvSpPr>
          <p:spPr>
            <a:xfrm>
              <a:off x="220" y="146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211</a:t>
              </a:r>
              <a:endParaRPr/>
            </a:p>
          </p:txBody>
        </p:sp>
        <p:sp>
          <p:nvSpPr>
            <p:cNvPr id="2864" name="Google Shape;2864;p307"/>
            <p:cNvSpPr/>
            <p:nvPr/>
          </p:nvSpPr>
          <p:spPr>
            <a:xfrm>
              <a:off x="316" y="1802"/>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83</a:t>
              </a:r>
              <a:endParaRPr/>
            </a:p>
          </p:txBody>
        </p:sp>
      </p:grpSp>
      <p:sp>
        <p:nvSpPr>
          <p:cNvPr id="2865" name="Google Shape;2865;p307"/>
          <p:cNvSpPr txBox="1"/>
          <p:nvPr/>
        </p:nvSpPr>
        <p:spPr>
          <a:xfrm>
            <a:off x="6986225" y="4073063"/>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grpSp>
        <p:nvGrpSpPr>
          <p:cNvPr id="2866" name="Google Shape;2866;p307"/>
          <p:cNvGrpSpPr/>
          <p:nvPr/>
        </p:nvGrpSpPr>
        <p:grpSpPr>
          <a:xfrm>
            <a:off x="454025" y="5304700"/>
            <a:ext cx="8235950" cy="1028700"/>
            <a:chOff x="220" y="1460"/>
            <a:chExt cx="5188" cy="648"/>
          </a:xfrm>
        </p:grpSpPr>
        <p:sp>
          <p:nvSpPr>
            <p:cNvPr id="2867" name="Google Shape;2867;p307"/>
            <p:cNvSpPr txBox="1"/>
            <p:nvPr/>
          </p:nvSpPr>
          <p:spPr>
            <a:xfrm>
              <a:off x="3804" y="1559"/>
              <a:ext cx="300" cy="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868" name="Google Shape;2868;p307"/>
            <p:cNvCxnSpPr/>
            <p:nvPr/>
          </p:nvCxnSpPr>
          <p:spPr>
            <a:xfrm>
              <a:off x="1640" y="1780"/>
              <a:ext cx="300" cy="0"/>
            </a:xfrm>
            <a:prstGeom prst="straightConnector1">
              <a:avLst/>
            </a:prstGeom>
            <a:noFill/>
            <a:ln w="38100" cap="flat" cmpd="sng">
              <a:solidFill>
                <a:srgbClr val="A50021"/>
              </a:solidFill>
              <a:prstDash val="solid"/>
              <a:round/>
              <a:headEnd type="none" w="sm" len="sm"/>
              <a:tailEnd type="triangle" w="med" len="med"/>
            </a:ln>
          </p:spPr>
        </p:cxnSp>
        <p:sp>
          <p:nvSpPr>
            <p:cNvPr id="2869" name="Google Shape;2869;p307"/>
            <p:cNvSpPr txBox="1"/>
            <p:nvPr/>
          </p:nvSpPr>
          <p:spPr>
            <a:xfrm>
              <a:off x="4508"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He</a:t>
              </a:r>
              <a:endParaRPr/>
            </a:p>
          </p:txBody>
        </p:sp>
        <p:sp>
          <p:nvSpPr>
            <p:cNvPr id="2870" name="Google Shape;2870;p307"/>
            <p:cNvSpPr/>
            <p:nvPr/>
          </p:nvSpPr>
          <p:spPr>
            <a:xfrm>
              <a:off x="4460" y="1460"/>
              <a:ext cx="300" cy="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a:solidFill>
                    <a:srgbClr val="A50021"/>
                  </a:solidFill>
                  <a:latin typeface="Calibri"/>
                  <a:ea typeface="Calibri"/>
                  <a:cs typeface="Calibri"/>
                  <a:sym typeface="Calibri"/>
                </a:rPr>
                <a:t>4</a:t>
              </a:r>
              <a:endParaRPr/>
            </a:p>
          </p:txBody>
        </p:sp>
        <p:sp>
          <p:nvSpPr>
            <p:cNvPr id="2871" name="Google Shape;2871;p307"/>
            <p:cNvSpPr/>
            <p:nvPr/>
          </p:nvSpPr>
          <p:spPr>
            <a:xfrm>
              <a:off x="4460" y="1802"/>
              <a:ext cx="300" cy="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GB" sz="1800" b="1">
                  <a:solidFill>
                    <a:srgbClr val="A50021"/>
                  </a:solidFill>
                  <a:latin typeface="Calibri"/>
                  <a:ea typeface="Calibri"/>
                  <a:cs typeface="Calibri"/>
                  <a:sym typeface="Calibri"/>
                </a:rPr>
                <a:t>2</a:t>
              </a:r>
              <a:endParaRPr/>
            </a:p>
          </p:txBody>
        </p:sp>
        <p:sp>
          <p:nvSpPr>
            <p:cNvPr id="2872" name="Google Shape;2872;p307"/>
            <p:cNvSpPr txBox="1"/>
            <p:nvPr/>
          </p:nvSpPr>
          <p:spPr>
            <a:xfrm>
              <a:off x="2648"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Pb</a:t>
              </a:r>
              <a:endParaRPr/>
            </a:p>
          </p:txBody>
        </p:sp>
        <p:sp>
          <p:nvSpPr>
            <p:cNvPr id="2873" name="Google Shape;2873;p307"/>
            <p:cNvSpPr/>
            <p:nvPr/>
          </p:nvSpPr>
          <p:spPr>
            <a:xfrm>
              <a:off x="2497" y="146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200</a:t>
              </a:r>
              <a:endParaRPr/>
            </a:p>
          </p:txBody>
        </p:sp>
        <p:sp>
          <p:nvSpPr>
            <p:cNvPr id="2874" name="Google Shape;2874;p307"/>
            <p:cNvSpPr/>
            <p:nvPr/>
          </p:nvSpPr>
          <p:spPr>
            <a:xfrm>
              <a:off x="2540" y="1808"/>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82</a:t>
              </a:r>
              <a:endParaRPr/>
            </a:p>
          </p:txBody>
        </p:sp>
        <p:sp>
          <p:nvSpPr>
            <p:cNvPr id="2875" name="Google Shape;2875;p307"/>
            <p:cNvSpPr txBox="1"/>
            <p:nvPr/>
          </p:nvSpPr>
          <p:spPr>
            <a:xfrm>
              <a:off x="580" y="1487"/>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Po</a:t>
              </a:r>
              <a:endParaRPr/>
            </a:p>
          </p:txBody>
        </p:sp>
        <p:sp>
          <p:nvSpPr>
            <p:cNvPr id="2876" name="Google Shape;2876;p307"/>
            <p:cNvSpPr/>
            <p:nvPr/>
          </p:nvSpPr>
          <p:spPr>
            <a:xfrm>
              <a:off x="220" y="1460"/>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204</a:t>
              </a:r>
              <a:endParaRPr/>
            </a:p>
          </p:txBody>
        </p:sp>
        <p:sp>
          <p:nvSpPr>
            <p:cNvPr id="2877" name="Google Shape;2877;p307"/>
            <p:cNvSpPr/>
            <p:nvPr/>
          </p:nvSpPr>
          <p:spPr>
            <a:xfrm>
              <a:off x="316" y="1802"/>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84</a:t>
              </a:r>
              <a:endParaRPr/>
            </a:p>
          </p:txBody>
        </p:sp>
      </p:grpSp>
      <p:sp>
        <p:nvSpPr>
          <p:cNvPr id="2878" name="Google Shape;2878;p307"/>
          <p:cNvSpPr txBox="1"/>
          <p:nvPr/>
        </p:nvSpPr>
        <p:spPr>
          <a:xfrm>
            <a:off x="6986225" y="4529088"/>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79" name="Google Shape;2879;p307"/>
          <p:cNvSpPr txBox="1"/>
          <p:nvPr/>
        </p:nvSpPr>
        <p:spPr>
          <a:xfrm>
            <a:off x="6986225" y="5368463"/>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0" name="Google Shape;2880;p307"/>
          <p:cNvSpPr txBox="1"/>
          <p:nvPr/>
        </p:nvSpPr>
        <p:spPr>
          <a:xfrm>
            <a:off x="6986225" y="5824488"/>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1" name="Google Shape;2881;p307"/>
          <p:cNvSpPr txBox="1"/>
          <p:nvPr/>
        </p:nvSpPr>
        <p:spPr>
          <a:xfrm>
            <a:off x="3964100" y="40606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2" name="Google Shape;2882;p307"/>
          <p:cNvSpPr txBox="1"/>
          <p:nvPr/>
        </p:nvSpPr>
        <p:spPr>
          <a:xfrm>
            <a:off x="3964100" y="4578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3" name="Google Shape;2883;p307"/>
          <p:cNvSpPr txBox="1"/>
          <p:nvPr/>
        </p:nvSpPr>
        <p:spPr>
          <a:xfrm>
            <a:off x="458900" y="53560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84" name="Google Shape;2884;p307"/>
          <p:cNvSpPr txBox="1"/>
          <p:nvPr/>
        </p:nvSpPr>
        <p:spPr>
          <a:xfrm>
            <a:off x="458900" y="58743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ustDataLst>
      <p:tags r:id="rId1"/>
    </p:custData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83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283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28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28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28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28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28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000"/>
                                          </p:stCondLst>
                                        </p:cTn>
                                        <p:tgtEl>
                                          <p:spTgt spid="285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000"/>
                                          </p:stCondLst>
                                        </p:cTn>
                                        <p:tgtEl>
                                          <p:spTgt spid="28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000"/>
                                          </p:stCondLst>
                                        </p:cTn>
                                        <p:tgtEl>
                                          <p:spTgt spid="288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000"/>
                                          </p:stCondLst>
                                        </p:cTn>
                                        <p:tgtEl>
                                          <p:spTgt spid="286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000"/>
                                          </p:stCondLst>
                                        </p:cTn>
                                        <p:tgtEl>
                                          <p:spTgt spid="287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000"/>
                                          </p:stCondLst>
                                        </p:cTn>
                                        <p:tgtEl>
                                          <p:spTgt spid="288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000"/>
                                          </p:stCondLst>
                                        </p:cTn>
                                        <p:tgtEl>
                                          <p:spTgt spid="288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000"/>
                                          </p:stCondLst>
                                        </p:cTn>
                                        <p:tgtEl>
                                          <p:spTgt spid="287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000"/>
                                          </p:stCondLst>
                                        </p:cTn>
                                        <p:tgtEl>
                                          <p:spTgt spid="28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308"/>
          <p:cNvSpPr txBox="1"/>
          <p:nvPr/>
        </p:nvSpPr>
        <p:spPr>
          <a:xfrm>
            <a:off x="2161464" y="1397775"/>
            <a:ext cx="6325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890" name="Google Shape;2890;p30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a:latin typeface="Century Gothic"/>
                <a:ea typeface="Century Gothic"/>
                <a:cs typeface="Century Gothic"/>
                <a:sym typeface="Century Gothic"/>
              </a:rPr>
              <a:t>Beta Radiation (𝛽) (pg 92)</a:t>
            </a:r>
            <a:endParaRPr sz="3200">
              <a:latin typeface="Century Gothic"/>
              <a:ea typeface="Century Gothic"/>
              <a:cs typeface="Century Gothic"/>
              <a:sym typeface="Century Gothic"/>
            </a:endParaRPr>
          </a:p>
        </p:txBody>
      </p:sp>
      <p:sp>
        <p:nvSpPr>
          <p:cNvPr id="2891" name="Google Shape;2891;p308"/>
          <p:cNvSpPr txBox="1">
            <a:spLocks noGrp="1"/>
          </p:cNvSpPr>
          <p:nvPr>
            <p:ph type="body" idx="1"/>
          </p:nvPr>
        </p:nvSpPr>
        <p:spPr>
          <a:xfrm>
            <a:off x="179400" y="901975"/>
            <a:ext cx="8459100" cy="5533200"/>
          </a:xfrm>
          <a:prstGeom prst="rect">
            <a:avLst/>
          </a:prstGeom>
        </p:spPr>
        <p:txBody>
          <a:bodyPr spcFirstLastPara="1" wrap="square" lIns="91425" tIns="91425" rIns="91425" bIns="91425" anchor="t" anchorCtr="0">
            <a:noAutofit/>
          </a:bodyPr>
          <a:lstStyle/>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beta decay?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changes take place in the nucleus during beta decay?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happens to the electron which is made?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happens to the atomic number of a nucleus during beta decay?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happens to the mass number of a nucleus during beta decay?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How can we write the beta particle in a nuclear equation?</a:t>
            </a:r>
            <a:endParaRPr sz="2900">
              <a:latin typeface="Century Gothic"/>
              <a:ea typeface="Century Gothic"/>
              <a:cs typeface="Century Gothic"/>
              <a:sym typeface="Century Gothic"/>
            </a:endParaRPr>
          </a:p>
        </p:txBody>
      </p:sp>
    </p:spTree>
    <p:custDataLst>
      <p:tags r:id="rId1"/>
    </p:custDataLst>
  </p:cSld>
  <p:clrMapOvr>
    <a:masterClrMapping/>
  </p:clrMapOvr>
  <p:transition spd="slow">
    <p:fade thruBlk="1"/>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sp>
        <p:nvSpPr>
          <p:cNvPr id="2896" name="Google Shape;2896;p309"/>
          <p:cNvSpPr txBox="1"/>
          <p:nvPr/>
        </p:nvSpPr>
        <p:spPr>
          <a:xfrm>
            <a:off x="2161464" y="1397775"/>
            <a:ext cx="6325500" cy="6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897" name="Google Shape;2897;p30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200">
                <a:latin typeface="Century Gothic"/>
                <a:ea typeface="Century Gothic"/>
                <a:cs typeface="Century Gothic"/>
                <a:sym typeface="Century Gothic"/>
              </a:rPr>
              <a:t>Beta Radiation (𝛽) (pg 92)</a:t>
            </a:r>
            <a:endParaRPr sz="3200">
              <a:latin typeface="Century Gothic"/>
              <a:ea typeface="Century Gothic"/>
              <a:cs typeface="Century Gothic"/>
              <a:sym typeface="Century Gothic"/>
            </a:endParaRPr>
          </a:p>
        </p:txBody>
      </p:sp>
      <p:sp>
        <p:nvSpPr>
          <p:cNvPr id="2898" name="Google Shape;2898;p309"/>
          <p:cNvSpPr txBox="1">
            <a:spLocks noGrp="1"/>
          </p:cNvSpPr>
          <p:nvPr>
            <p:ph type="body" idx="1"/>
          </p:nvPr>
        </p:nvSpPr>
        <p:spPr>
          <a:xfrm>
            <a:off x="179400" y="901975"/>
            <a:ext cx="8459100" cy="553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What is beta decay?</a:t>
            </a:r>
            <a:br>
              <a:rPr lang="en-GB" sz="18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When a beta particle is emitted from a nucleus</a:t>
            </a:r>
            <a:endParaRPr sz="2200" b="1" dirty="0">
              <a:solidFill>
                <a:srgbClr val="FF0000"/>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What changes take place in the nucleus during beta decay?</a:t>
            </a:r>
            <a:br>
              <a:rPr lang="en-GB" sz="18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A neutron will turn into a proton and an electron. The electron is the particle which is emitted, the proton stays in the nucleus</a:t>
            </a:r>
            <a:endParaRPr sz="2200" b="1" dirty="0">
              <a:solidFill>
                <a:srgbClr val="FF0000"/>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What happens to the electron which is made?</a:t>
            </a:r>
            <a:br>
              <a:rPr lang="en-GB" sz="18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It is emitted as a beta particle</a:t>
            </a:r>
            <a:endParaRPr sz="2200" b="1" dirty="0">
              <a:solidFill>
                <a:srgbClr val="FF0000"/>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What happens to the atomic number of a nucleus during beta decay?</a:t>
            </a:r>
            <a:br>
              <a:rPr lang="en-GB" sz="18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It increases by 1 (the extra proton)</a:t>
            </a:r>
            <a:endParaRPr sz="2200" b="1" dirty="0">
              <a:solidFill>
                <a:srgbClr val="FF0000"/>
              </a:solidFill>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What happens to the mass number of a nucleus during beta decay?</a:t>
            </a:r>
            <a:br>
              <a:rPr lang="en-GB" sz="18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Stays the same (because a neutron and a proton have the same mass</a:t>
            </a:r>
            <a:endParaRPr sz="1800" dirty="0">
              <a:latin typeface="Century Gothic"/>
              <a:ea typeface="Century Gothic"/>
              <a:cs typeface="Century Gothic"/>
              <a:sym typeface="Century Gothic"/>
            </a:endParaRPr>
          </a:p>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How can we write the beta particle in a nuclear equation?</a:t>
            </a:r>
            <a:endParaRPr sz="1800" dirty="0">
              <a:latin typeface="Century Gothic"/>
              <a:ea typeface="Century Gothic"/>
              <a:cs typeface="Century Gothic"/>
              <a:sym typeface="Century Gothic"/>
            </a:endParaRPr>
          </a:p>
        </p:txBody>
      </p:sp>
      <p:pic>
        <p:nvPicPr>
          <p:cNvPr id="2899" name="Google Shape;2899;p309"/>
          <p:cNvPicPr preferRelativeResize="0"/>
          <p:nvPr/>
        </p:nvPicPr>
        <p:blipFill>
          <a:blip r:embed="rId4">
            <a:alphaModFix/>
          </a:blip>
          <a:stretch>
            <a:fillRect/>
          </a:stretch>
        </p:blipFill>
        <p:spPr>
          <a:xfrm>
            <a:off x="3495760" y="5768250"/>
            <a:ext cx="1826375" cy="839350"/>
          </a:xfrm>
          <a:prstGeom prst="rect">
            <a:avLst/>
          </a:prstGeom>
          <a:noFill/>
          <a:ln w="38100" cap="flat" cmpd="sng">
            <a:solidFill>
              <a:srgbClr val="FF0000"/>
            </a:solidFill>
            <a:prstDash val="solid"/>
            <a:round/>
            <a:headEnd type="none" w="sm" len="sm"/>
            <a:tailEnd type="none" w="sm" len="sm"/>
          </a:ln>
        </p:spPr>
      </p:pic>
    </p:spTree>
    <p:custDataLst>
      <p:tags r:id="rId1"/>
    </p:custData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8">
                                            <p:txEl>
                                              <p:pRg st="0" end="0"/>
                                            </p:txEl>
                                          </p:spTgt>
                                        </p:tgtEl>
                                        <p:attrNameLst>
                                          <p:attrName>style.visibility</p:attrName>
                                        </p:attrNameLst>
                                      </p:cBhvr>
                                      <p:to>
                                        <p:strVal val="visible"/>
                                      </p:to>
                                    </p:set>
                                    <p:animEffect transition="in" filter="fade">
                                      <p:cBhvr>
                                        <p:cTn id="7" dur="1000"/>
                                        <p:tgtEl>
                                          <p:spTgt spid="28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98">
                                            <p:txEl>
                                              <p:pRg st="1" end="1"/>
                                            </p:txEl>
                                          </p:spTgt>
                                        </p:tgtEl>
                                        <p:attrNameLst>
                                          <p:attrName>style.visibility</p:attrName>
                                        </p:attrNameLst>
                                      </p:cBhvr>
                                      <p:to>
                                        <p:strVal val="visible"/>
                                      </p:to>
                                    </p:set>
                                    <p:animEffect transition="in" filter="fade">
                                      <p:cBhvr>
                                        <p:cTn id="12" dur="1000"/>
                                        <p:tgtEl>
                                          <p:spTgt spid="28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8">
                                            <p:txEl>
                                              <p:pRg st="2" end="2"/>
                                            </p:txEl>
                                          </p:spTgt>
                                        </p:tgtEl>
                                        <p:attrNameLst>
                                          <p:attrName>style.visibility</p:attrName>
                                        </p:attrNameLst>
                                      </p:cBhvr>
                                      <p:to>
                                        <p:strVal val="visible"/>
                                      </p:to>
                                    </p:set>
                                    <p:animEffect transition="in" filter="fade">
                                      <p:cBhvr>
                                        <p:cTn id="17" dur="1000"/>
                                        <p:tgtEl>
                                          <p:spTgt spid="28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8">
                                            <p:txEl>
                                              <p:pRg st="3" end="3"/>
                                            </p:txEl>
                                          </p:spTgt>
                                        </p:tgtEl>
                                        <p:attrNameLst>
                                          <p:attrName>style.visibility</p:attrName>
                                        </p:attrNameLst>
                                      </p:cBhvr>
                                      <p:to>
                                        <p:strVal val="visible"/>
                                      </p:to>
                                    </p:set>
                                    <p:animEffect transition="in" filter="fade">
                                      <p:cBhvr>
                                        <p:cTn id="22" dur="1000"/>
                                        <p:tgtEl>
                                          <p:spTgt spid="28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98">
                                            <p:txEl>
                                              <p:pRg st="4" end="4"/>
                                            </p:txEl>
                                          </p:spTgt>
                                        </p:tgtEl>
                                        <p:attrNameLst>
                                          <p:attrName>style.visibility</p:attrName>
                                        </p:attrNameLst>
                                      </p:cBhvr>
                                      <p:to>
                                        <p:strVal val="visible"/>
                                      </p:to>
                                    </p:set>
                                    <p:animEffect transition="in" filter="fade">
                                      <p:cBhvr>
                                        <p:cTn id="27" dur="1000"/>
                                        <p:tgtEl>
                                          <p:spTgt spid="28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98">
                                            <p:txEl>
                                              <p:pRg st="5" end="5"/>
                                            </p:txEl>
                                          </p:spTgt>
                                        </p:tgtEl>
                                        <p:attrNameLst>
                                          <p:attrName>style.visibility</p:attrName>
                                        </p:attrNameLst>
                                      </p:cBhvr>
                                      <p:to>
                                        <p:strVal val="visible"/>
                                      </p:to>
                                    </p:set>
                                    <p:animEffect transition="in" filter="fade">
                                      <p:cBhvr>
                                        <p:cTn id="32" dur="1000"/>
                                        <p:tgtEl>
                                          <p:spTgt spid="289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99"/>
                                        </p:tgtEl>
                                        <p:attrNameLst>
                                          <p:attrName>style.visibility</p:attrName>
                                        </p:attrNameLst>
                                      </p:cBhvr>
                                      <p:to>
                                        <p:strVal val="visible"/>
                                      </p:to>
                                    </p:set>
                                    <p:animEffect transition="in" filter="fade">
                                      <p:cBhvr>
                                        <p:cTn id="37" dur="1000"/>
                                        <p:tgtEl>
                                          <p:spTgt spid="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903"/>
        <p:cNvGrpSpPr/>
        <p:nvPr/>
      </p:nvGrpSpPr>
      <p:grpSpPr>
        <a:xfrm>
          <a:off x="0" y="0"/>
          <a:ext cx="0" cy="0"/>
          <a:chOff x="0" y="0"/>
          <a:chExt cx="0" cy="0"/>
        </a:xfrm>
      </p:grpSpPr>
      <p:grpSp>
        <p:nvGrpSpPr>
          <p:cNvPr id="2904" name="Google Shape;2904;p310"/>
          <p:cNvGrpSpPr/>
          <p:nvPr/>
        </p:nvGrpSpPr>
        <p:grpSpPr>
          <a:xfrm>
            <a:off x="898518" y="1307609"/>
            <a:ext cx="7346950" cy="1000125"/>
            <a:chOff x="580" y="3043"/>
            <a:chExt cx="4628" cy="630"/>
          </a:xfrm>
        </p:grpSpPr>
        <p:sp>
          <p:nvSpPr>
            <p:cNvPr id="2905" name="Google Shape;2905;p310"/>
            <p:cNvSpPr txBox="1"/>
            <p:nvPr/>
          </p:nvSpPr>
          <p:spPr>
            <a:xfrm>
              <a:off x="3738" y="3142"/>
              <a:ext cx="340" cy="44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sp>
          <p:nvSpPr>
            <p:cNvPr id="2906" name="Google Shape;2906;p310"/>
            <p:cNvSpPr txBox="1"/>
            <p:nvPr/>
          </p:nvSpPr>
          <p:spPr>
            <a:xfrm>
              <a:off x="4368" y="3049"/>
              <a:ext cx="840" cy="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e</a:t>
              </a:r>
              <a:endParaRPr/>
            </a:p>
          </p:txBody>
        </p:sp>
        <p:sp>
          <p:nvSpPr>
            <p:cNvPr id="2907" name="Google Shape;2907;p310"/>
            <p:cNvSpPr/>
            <p:nvPr/>
          </p:nvSpPr>
          <p:spPr>
            <a:xfrm>
              <a:off x="4432" y="3043"/>
              <a:ext cx="212"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0</a:t>
              </a:r>
              <a:endParaRPr/>
            </a:p>
          </p:txBody>
        </p:sp>
        <p:sp>
          <p:nvSpPr>
            <p:cNvPr id="2908" name="Google Shape;2908;p310"/>
            <p:cNvSpPr/>
            <p:nvPr/>
          </p:nvSpPr>
          <p:spPr>
            <a:xfrm>
              <a:off x="4368" y="3385"/>
              <a:ext cx="276"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a:t>
              </a:r>
              <a:endParaRPr/>
            </a:p>
          </p:txBody>
        </p:sp>
        <p:sp>
          <p:nvSpPr>
            <p:cNvPr id="2909" name="Google Shape;2909;p310"/>
            <p:cNvSpPr txBox="1"/>
            <p:nvPr/>
          </p:nvSpPr>
          <p:spPr>
            <a:xfrm>
              <a:off x="2608" y="3049"/>
              <a:ext cx="840" cy="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N</a:t>
              </a:r>
              <a:endParaRPr/>
            </a:p>
          </p:txBody>
        </p:sp>
        <p:sp>
          <p:nvSpPr>
            <p:cNvPr id="2910" name="Google Shape;2910;p310"/>
            <p:cNvSpPr/>
            <p:nvPr/>
          </p:nvSpPr>
          <p:spPr>
            <a:xfrm>
              <a:off x="2488" y="3043"/>
              <a:ext cx="308"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14</a:t>
              </a:r>
              <a:endParaRPr/>
            </a:p>
          </p:txBody>
        </p:sp>
        <p:sp>
          <p:nvSpPr>
            <p:cNvPr id="2911" name="Google Shape;2911;p310"/>
            <p:cNvSpPr/>
            <p:nvPr/>
          </p:nvSpPr>
          <p:spPr>
            <a:xfrm>
              <a:off x="2584" y="3385"/>
              <a:ext cx="212"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7</a:t>
              </a:r>
              <a:endParaRPr/>
            </a:p>
          </p:txBody>
        </p:sp>
        <p:sp>
          <p:nvSpPr>
            <p:cNvPr id="2912" name="Google Shape;2912;p310"/>
            <p:cNvSpPr txBox="1"/>
            <p:nvPr/>
          </p:nvSpPr>
          <p:spPr>
            <a:xfrm>
              <a:off x="648" y="3049"/>
              <a:ext cx="840" cy="57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C</a:t>
              </a:r>
              <a:endParaRPr/>
            </a:p>
          </p:txBody>
        </p:sp>
        <p:sp>
          <p:nvSpPr>
            <p:cNvPr id="2913" name="Google Shape;2913;p310"/>
            <p:cNvSpPr/>
            <p:nvPr/>
          </p:nvSpPr>
          <p:spPr>
            <a:xfrm>
              <a:off x="580" y="3043"/>
              <a:ext cx="308"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14</a:t>
              </a:r>
              <a:endParaRPr/>
            </a:p>
          </p:txBody>
        </p:sp>
        <p:sp>
          <p:nvSpPr>
            <p:cNvPr id="2914" name="Google Shape;2914;p310"/>
            <p:cNvSpPr/>
            <p:nvPr/>
          </p:nvSpPr>
          <p:spPr>
            <a:xfrm>
              <a:off x="676" y="3385"/>
              <a:ext cx="212" cy="2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6</a:t>
              </a:r>
              <a:endParaRPr/>
            </a:p>
          </p:txBody>
        </p:sp>
      </p:grpSp>
      <p:sp>
        <p:nvSpPr>
          <p:cNvPr id="2915" name="Google Shape;2915;p31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Examples of Beta Radiation (β) (pg 92)</a:t>
            </a:r>
            <a:endParaRPr>
              <a:latin typeface="Century Gothic"/>
              <a:ea typeface="Century Gothic"/>
              <a:cs typeface="Century Gothic"/>
              <a:sym typeface="Century Gothic"/>
            </a:endParaRPr>
          </a:p>
        </p:txBody>
      </p:sp>
      <p:grpSp>
        <p:nvGrpSpPr>
          <p:cNvPr id="2916" name="Google Shape;2916;p310"/>
          <p:cNvGrpSpPr/>
          <p:nvPr/>
        </p:nvGrpSpPr>
        <p:grpSpPr>
          <a:xfrm>
            <a:off x="850893" y="2402984"/>
            <a:ext cx="7442200" cy="1019175"/>
            <a:chOff x="580" y="3043"/>
            <a:chExt cx="4688" cy="642"/>
          </a:xfrm>
        </p:grpSpPr>
        <p:sp>
          <p:nvSpPr>
            <p:cNvPr id="2917" name="Google Shape;2917;p310"/>
            <p:cNvSpPr txBox="1"/>
            <p:nvPr/>
          </p:nvSpPr>
          <p:spPr>
            <a:xfrm>
              <a:off x="3738" y="3142"/>
              <a:ext cx="300" cy="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918" name="Google Shape;2918;p310"/>
            <p:cNvCxnSpPr/>
            <p:nvPr/>
          </p:nvCxnSpPr>
          <p:spPr>
            <a:xfrm>
              <a:off x="1778" y="3363"/>
              <a:ext cx="300" cy="0"/>
            </a:xfrm>
            <a:prstGeom prst="straightConnector1">
              <a:avLst/>
            </a:prstGeom>
            <a:noFill/>
            <a:ln w="38100" cap="flat" cmpd="sng">
              <a:solidFill>
                <a:srgbClr val="A50021"/>
              </a:solidFill>
              <a:prstDash val="solid"/>
              <a:round/>
              <a:headEnd type="none" w="sm" len="sm"/>
              <a:tailEnd type="triangle" w="med" len="med"/>
            </a:ln>
          </p:spPr>
        </p:cxnSp>
        <p:sp>
          <p:nvSpPr>
            <p:cNvPr id="2919" name="Google Shape;2919;p310"/>
            <p:cNvSpPr txBox="1"/>
            <p:nvPr/>
          </p:nvSpPr>
          <p:spPr>
            <a:xfrm>
              <a:off x="436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e</a:t>
              </a:r>
              <a:endParaRPr/>
            </a:p>
          </p:txBody>
        </p:sp>
        <p:sp>
          <p:nvSpPr>
            <p:cNvPr id="2920" name="Google Shape;2920;p310"/>
            <p:cNvSpPr/>
            <p:nvPr/>
          </p:nvSpPr>
          <p:spPr>
            <a:xfrm>
              <a:off x="4432" y="3043"/>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0</a:t>
              </a:r>
              <a:endParaRPr/>
            </a:p>
          </p:txBody>
        </p:sp>
        <p:sp>
          <p:nvSpPr>
            <p:cNvPr id="2921" name="Google Shape;2921;p310"/>
            <p:cNvSpPr/>
            <p:nvPr/>
          </p:nvSpPr>
          <p:spPr>
            <a:xfrm>
              <a:off x="4368"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a:t>
              </a:r>
              <a:endParaRPr/>
            </a:p>
          </p:txBody>
        </p:sp>
        <p:sp>
          <p:nvSpPr>
            <p:cNvPr id="2922" name="Google Shape;2922;p310"/>
            <p:cNvSpPr txBox="1"/>
            <p:nvPr/>
          </p:nvSpPr>
          <p:spPr>
            <a:xfrm>
              <a:off x="260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F</a:t>
              </a:r>
              <a:endParaRPr/>
            </a:p>
          </p:txBody>
        </p:sp>
        <p:sp>
          <p:nvSpPr>
            <p:cNvPr id="2923" name="Google Shape;2923;p310"/>
            <p:cNvSpPr/>
            <p:nvPr/>
          </p:nvSpPr>
          <p:spPr>
            <a:xfrm>
              <a:off x="2488" y="3043"/>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18</a:t>
              </a:r>
              <a:endParaRPr/>
            </a:p>
          </p:txBody>
        </p:sp>
        <p:sp>
          <p:nvSpPr>
            <p:cNvPr id="2924" name="Google Shape;2924;p310"/>
            <p:cNvSpPr/>
            <p:nvPr/>
          </p:nvSpPr>
          <p:spPr>
            <a:xfrm>
              <a:off x="2584"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9</a:t>
              </a:r>
              <a:endParaRPr/>
            </a:p>
          </p:txBody>
        </p:sp>
        <p:sp>
          <p:nvSpPr>
            <p:cNvPr id="2925" name="Google Shape;2925;p310"/>
            <p:cNvSpPr txBox="1"/>
            <p:nvPr/>
          </p:nvSpPr>
          <p:spPr>
            <a:xfrm>
              <a:off x="64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O</a:t>
              </a:r>
              <a:endParaRPr/>
            </a:p>
          </p:txBody>
        </p:sp>
        <p:sp>
          <p:nvSpPr>
            <p:cNvPr id="2926" name="Google Shape;2926;p310"/>
            <p:cNvSpPr/>
            <p:nvPr/>
          </p:nvSpPr>
          <p:spPr>
            <a:xfrm>
              <a:off x="580" y="3043"/>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18</a:t>
              </a:r>
              <a:endParaRPr/>
            </a:p>
          </p:txBody>
        </p:sp>
        <p:sp>
          <p:nvSpPr>
            <p:cNvPr id="2927" name="Google Shape;2927;p310"/>
            <p:cNvSpPr/>
            <p:nvPr/>
          </p:nvSpPr>
          <p:spPr>
            <a:xfrm>
              <a:off x="676"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a:t>
              </a:r>
              <a:endParaRPr/>
            </a:p>
          </p:txBody>
        </p:sp>
      </p:grpSp>
      <p:grpSp>
        <p:nvGrpSpPr>
          <p:cNvPr id="2928" name="Google Shape;2928;p310"/>
          <p:cNvGrpSpPr/>
          <p:nvPr/>
        </p:nvGrpSpPr>
        <p:grpSpPr>
          <a:xfrm>
            <a:off x="904868" y="3536459"/>
            <a:ext cx="7334250" cy="1047750"/>
            <a:chOff x="648" y="3025"/>
            <a:chExt cx="4620" cy="660"/>
          </a:xfrm>
        </p:grpSpPr>
        <p:sp>
          <p:nvSpPr>
            <p:cNvPr id="2929" name="Google Shape;2929;p310"/>
            <p:cNvSpPr txBox="1"/>
            <p:nvPr/>
          </p:nvSpPr>
          <p:spPr>
            <a:xfrm>
              <a:off x="3738" y="3142"/>
              <a:ext cx="300" cy="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930" name="Google Shape;2930;p310"/>
            <p:cNvCxnSpPr/>
            <p:nvPr/>
          </p:nvCxnSpPr>
          <p:spPr>
            <a:xfrm>
              <a:off x="1778" y="3363"/>
              <a:ext cx="300" cy="0"/>
            </a:xfrm>
            <a:prstGeom prst="straightConnector1">
              <a:avLst/>
            </a:prstGeom>
            <a:noFill/>
            <a:ln w="38100" cap="flat" cmpd="sng">
              <a:solidFill>
                <a:srgbClr val="A50021"/>
              </a:solidFill>
              <a:prstDash val="solid"/>
              <a:round/>
              <a:headEnd type="none" w="sm" len="sm"/>
              <a:tailEnd type="triangle" w="med" len="med"/>
            </a:ln>
          </p:spPr>
        </p:cxnSp>
        <p:sp>
          <p:nvSpPr>
            <p:cNvPr id="2931" name="Google Shape;2931;p310"/>
            <p:cNvSpPr txBox="1"/>
            <p:nvPr/>
          </p:nvSpPr>
          <p:spPr>
            <a:xfrm>
              <a:off x="436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e</a:t>
              </a:r>
              <a:endParaRPr/>
            </a:p>
          </p:txBody>
        </p:sp>
        <p:sp>
          <p:nvSpPr>
            <p:cNvPr id="2932" name="Google Shape;2932;p310"/>
            <p:cNvSpPr/>
            <p:nvPr/>
          </p:nvSpPr>
          <p:spPr>
            <a:xfrm>
              <a:off x="4432" y="3043"/>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0</a:t>
              </a:r>
              <a:endParaRPr/>
            </a:p>
          </p:txBody>
        </p:sp>
        <p:sp>
          <p:nvSpPr>
            <p:cNvPr id="2933" name="Google Shape;2933;p310"/>
            <p:cNvSpPr/>
            <p:nvPr/>
          </p:nvSpPr>
          <p:spPr>
            <a:xfrm>
              <a:off x="4368"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a:t>
              </a:r>
              <a:endParaRPr/>
            </a:p>
          </p:txBody>
        </p:sp>
        <p:sp>
          <p:nvSpPr>
            <p:cNvPr id="2934" name="Google Shape;2934;p310"/>
            <p:cNvSpPr txBox="1"/>
            <p:nvPr/>
          </p:nvSpPr>
          <p:spPr>
            <a:xfrm>
              <a:off x="260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He</a:t>
              </a:r>
              <a:endParaRPr/>
            </a:p>
          </p:txBody>
        </p:sp>
        <p:sp>
          <p:nvSpPr>
            <p:cNvPr id="2935" name="Google Shape;2935;p310"/>
            <p:cNvSpPr/>
            <p:nvPr/>
          </p:nvSpPr>
          <p:spPr>
            <a:xfrm>
              <a:off x="2488" y="3043"/>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3</a:t>
              </a:r>
              <a:endParaRPr/>
            </a:p>
          </p:txBody>
        </p:sp>
        <p:sp>
          <p:nvSpPr>
            <p:cNvPr id="2936" name="Google Shape;2936;p310"/>
            <p:cNvSpPr/>
            <p:nvPr/>
          </p:nvSpPr>
          <p:spPr>
            <a:xfrm>
              <a:off x="2584"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a:t>
              </a:r>
              <a:endParaRPr/>
            </a:p>
          </p:txBody>
        </p:sp>
        <p:sp>
          <p:nvSpPr>
            <p:cNvPr id="2937" name="Google Shape;2937;p310"/>
            <p:cNvSpPr txBox="1"/>
            <p:nvPr/>
          </p:nvSpPr>
          <p:spPr>
            <a:xfrm>
              <a:off x="64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H</a:t>
              </a:r>
              <a:endParaRPr/>
            </a:p>
          </p:txBody>
        </p:sp>
        <p:sp>
          <p:nvSpPr>
            <p:cNvPr id="2938" name="Google Shape;2938;p310"/>
            <p:cNvSpPr/>
            <p:nvPr/>
          </p:nvSpPr>
          <p:spPr>
            <a:xfrm>
              <a:off x="648" y="302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3</a:t>
              </a:r>
              <a:endParaRPr/>
            </a:p>
          </p:txBody>
        </p:sp>
        <p:sp>
          <p:nvSpPr>
            <p:cNvPr id="2939" name="Google Shape;2939;p310"/>
            <p:cNvSpPr/>
            <p:nvPr/>
          </p:nvSpPr>
          <p:spPr>
            <a:xfrm>
              <a:off x="676"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a:t>
              </a:r>
              <a:endParaRPr/>
            </a:p>
          </p:txBody>
        </p:sp>
      </p:grpSp>
      <p:grpSp>
        <p:nvGrpSpPr>
          <p:cNvPr id="2940" name="Google Shape;2940;p310"/>
          <p:cNvGrpSpPr/>
          <p:nvPr/>
        </p:nvGrpSpPr>
        <p:grpSpPr>
          <a:xfrm>
            <a:off x="850909" y="4698501"/>
            <a:ext cx="7442184" cy="1085858"/>
            <a:chOff x="580" y="3001"/>
            <a:chExt cx="4688" cy="684"/>
          </a:xfrm>
        </p:grpSpPr>
        <p:sp>
          <p:nvSpPr>
            <p:cNvPr id="2941" name="Google Shape;2941;p310"/>
            <p:cNvSpPr txBox="1"/>
            <p:nvPr/>
          </p:nvSpPr>
          <p:spPr>
            <a:xfrm>
              <a:off x="3738" y="3142"/>
              <a:ext cx="300" cy="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4000" b="1">
                  <a:solidFill>
                    <a:srgbClr val="A50021"/>
                  </a:solidFill>
                  <a:latin typeface="Calibri"/>
                  <a:ea typeface="Calibri"/>
                  <a:cs typeface="Calibri"/>
                  <a:sym typeface="Calibri"/>
                </a:rPr>
                <a:t>+</a:t>
              </a:r>
              <a:endParaRPr sz="4000" b="1">
                <a:solidFill>
                  <a:srgbClr val="A50021"/>
                </a:solidFill>
                <a:latin typeface="Calibri"/>
                <a:ea typeface="Calibri"/>
                <a:cs typeface="Calibri"/>
                <a:sym typeface="Calibri"/>
              </a:endParaRPr>
            </a:p>
          </p:txBody>
        </p:sp>
        <p:cxnSp>
          <p:nvCxnSpPr>
            <p:cNvPr id="2942" name="Google Shape;2942;p310"/>
            <p:cNvCxnSpPr/>
            <p:nvPr/>
          </p:nvCxnSpPr>
          <p:spPr>
            <a:xfrm>
              <a:off x="1778" y="3363"/>
              <a:ext cx="300" cy="0"/>
            </a:xfrm>
            <a:prstGeom prst="straightConnector1">
              <a:avLst/>
            </a:prstGeom>
            <a:noFill/>
            <a:ln w="38100" cap="flat" cmpd="sng">
              <a:solidFill>
                <a:srgbClr val="A50021"/>
              </a:solidFill>
              <a:prstDash val="solid"/>
              <a:round/>
              <a:headEnd type="none" w="sm" len="sm"/>
              <a:tailEnd type="triangle" w="med" len="med"/>
            </a:ln>
          </p:spPr>
        </p:cxnSp>
        <p:sp>
          <p:nvSpPr>
            <p:cNvPr id="2943" name="Google Shape;2943;p310"/>
            <p:cNvSpPr txBox="1"/>
            <p:nvPr/>
          </p:nvSpPr>
          <p:spPr>
            <a:xfrm>
              <a:off x="436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e</a:t>
              </a:r>
              <a:endParaRPr/>
            </a:p>
          </p:txBody>
        </p:sp>
        <p:sp>
          <p:nvSpPr>
            <p:cNvPr id="2944" name="Google Shape;2944;p310"/>
            <p:cNvSpPr/>
            <p:nvPr/>
          </p:nvSpPr>
          <p:spPr>
            <a:xfrm>
              <a:off x="4432" y="3043"/>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0</a:t>
              </a:r>
              <a:endParaRPr/>
            </a:p>
          </p:txBody>
        </p:sp>
        <p:sp>
          <p:nvSpPr>
            <p:cNvPr id="2945" name="Google Shape;2945;p310"/>
            <p:cNvSpPr/>
            <p:nvPr/>
          </p:nvSpPr>
          <p:spPr>
            <a:xfrm>
              <a:off x="4368"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-1</a:t>
              </a:r>
              <a:endParaRPr/>
            </a:p>
          </p:txBody>
        </p:sp>
        <p:sp>
          <p:nvSpPr>
            <p:cNvPr id="2946" name="Google Shape;2946;p310"/>
            <p:cNvSpPr txBox="1"/>
            <p:nvPr/>
          </p:nvSpPr>
          <p:spPr>
            <a:xfrm>
              <a:off x="260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Bi</a:t>
              </a:r>
              <a:endParaRPr/>
            </a:p>
          </p:txBody>
        </p:sp>
        <p:sp>
          <p:nvSpPr>
            <p:cNvPr id="2947" name="Google Shape;2947;p310"/>
            <p:cNvSpPr/>
            <p:nvPr/>
          </p:nvSpPr>
          <p:spPr>
            <a:xfrm>
              <a:off x="2554" y="3043"/>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209</a:t>
              </a:r>
              <a:endParaRPr/>
            </a:p>
          </p:txBody>
        </p:sp>
        <p:sp>
          <p:nvSpPr>
            <p:cNvPr id="2948" name="Google Shape;2948;p310"/>
            <p:cNvSpPr/>
            <p:nvPr/>
          </p:nvSpPr>
          <p:spPr>
            <a:xfrm>
              <a:off x="2584"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83</a:t>
              </a:r>
              <a:endParaRPr/>
            </a:p>
          </p:txBody>
        </p:sp>
        <p:sp>
          <p:nvSpPr>
            <p:cNvPr id="2949" name="Google Shape;2949;p310"/>
            <p:cNvSpPr txBox="1"/>
            <p:nvPr/>
          </p:nvSpPr>
          <p:spPr>
            <a:xfrm>
              <a:off x="648" y="3049"/>
              <a:ext cx="900" cy="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5400" b="1">
                  <a:solidFill>
                    <a:srgbClr val="A50021"/>
                  </a:solidFill>
                  <a:latin typeface="Calibri"/>
                  <a:ea typeface="Calibri"/>
                  <a:cs typeface="Calibri"/>
                  <a:sym typeface="Calibri"/>
                </a:rPr>
                <a:t>Pb</a:t>
              </a:r>
              <a:endParaRPr/>
            </a:p>
          </p:txBody>
        </p:sp>
        <p:sp>
          <p:nvSpPr>
            <p:cNvPr id="2950" name="Google Shape;2950;p310"/>
            <p:cNvSpPr/>
            <p:nvPr/>
          </p:nvSpPr>
          <p:spPr>
            <a:xfrm>
              <a:off x="580" y="3001"/>
              <a:ext cx="6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209</a:t>
              </a:r>
              <a:endParaRPr/>
            </a:p>
          </p:txBody>
        </p:sp>
        <p:sp>
          <p:nvSpPr>
            <p:cNvPr id="2951" name="Google Shape;2951;p310"/>
            <p:cNvSpPr/>
            <p:nvPr/>
          </p:nvSpPr>
          <p:spPr>
            <a:xfrm>
              <a:off x="628" y="3385"/>
              <a:ext cx="300" cy="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800" b="1">
                  <a:solidFill>
                    <a:srgbClr val="A50021"/>
                  </a:solidFill>
                  <a:latin typeface="Calibri"/>
                  <a:ea typeface="Calibri"/>
                  <a:cs typeface="Calibri"/>
                  <a:sym typeface="Calibri"/>
                </a:rPr>
                <a:t>82</a:t>
              </a:r>
              <a:endParaRPr/>
            </a:p>
          </p:txBody>
        </p:sp>
      </p:grpSp>
      <p:sp>
        <p:nvSpPr>
          <p:cNvPr id="2952" name="Google Shape;2952;p310"/>
          <p:cNvSpPr txBox="1"/>
          <p:nvPr/>
        </p:nvSpPr>
        <p:spPr>
          <a:xfrm>
            <a:off x="3735500" y="1310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3" name="Google Shape;2953;p310"/>
          <p:cNvSpPr txBox="1"/>
          <p:nvPr/>
        </p:nvSpPr>
        <p:spPr>
          <a:xfrm>
            <a:off x="3735500" y="18397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4" name="Google Shape;2954;p310"/>
          <p:cNvSpPr txBox="1"/>
          <p:nvPr/>
        </p:nvSpPr>
        <p:spPr>
          <a:xfrm>
            <a:off x="6681425" y="1310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5" name="Google Shape;2955;p310"/>
          <p:cNvSpPr txBox="1"/>
          <p:nvPr/>
        </p:nvSpPr>
        <p:spPr>
          <a:xfrm>
            <a:off x="6681425" y="18397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6" name="Google Shape;2956;p310"/>
          <p:cNvSpPr txBox="1"/>
          <p:nvPr/>
        </p:nvSpPr>
        <p:spPr>
          <a:xfrm>
            <a:off x="3735500" y="2453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7" name="Google Shape;2957;p310"/>
          <p:cNvSpPr txBox="1"/>
          <p:nvPr/>
        </p:nvSpPr>
        <p:spPr>
          <a:xfrm>
            <a:off x="3735500" y="29827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8" name="Google Shape;2958;p310"/>
          <p:cNvSpPr txBox="1"/>
          <p:nvPr/>
        </p:nvSpPr>
        <p:spPr>
          <a:xfrm>
            <a:off x="6681425" y="2453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9" name="Google Shape;2959;p310"/>
          <p:cNvSpPr txBox="1"/>
          <p:nvPr/>
        </p:nvSpPr>
        <p:spPr>
          <a:xfrm>
            <a:off x="6681425" y="29827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0" name="Google Shape;2960;p310"/>
          <p:cNvSpPr txBox="1"/>
          <p:nvPr/>
        </p:nvSpPr>
        <p:spPr>
          <a:xfrm>
            <a:off x="3659300" y="3596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1" name="Google Shape;2961;p310"/>
          <p:cNvSpPr txBox="1"/>
          <p:nvPr/>
        </p:nvSpPr>
        <p:spPr>
          <a:xfrm>
            <a:off x="3659300" y="41257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2" name="Google Shape;2962;p310"/>
          <p:cNvSpPr txBox="1"/>
          <p:nvPr/>
        </p:nvSpPr>
        <p:spPr>
          <a:xfrm>
            <a:off x="6681425" y="35969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3" name="Google Shape;2963;p310"/>
          <p:cNvSpPr txBox="1"/>
          <p:nvPr/>
        </p:nvSpPr>
        <p:spPr>
          <a:xfrm>
            <a:off x="6681425" y="41257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4" name="Google Shape;2964;p310"/>
          <p:cNvSpPr txBox="1"/>
          <p:nvPr/>
        </p:nvSpPr>
        <p:spPr>
          <a:xfrm>
            <a:off x="646590" y="48161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5" name="Google Shape;2965;p310"/>
          <p:cNvSpPr txBox="1"/>
          <p:nvPr/>
        </p:nvSpPr>
        <p:spPr>
          <a:xfrm>
            <a:off x="646590" y="53449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6" name="Google Shape;2966;p310"/>
          <p:cNvSpPr txBox="1"/>
          <p:nvPr/>
        </p:nvSpPr>
        <p:spPr>
          <a:xfrm>
            <a:off x="6669682" y="4816125"/>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7" name="Google Shape;2967;p310"/>
          <p:cNvSpPr txBox="1"/>
          <p:nvPr/>
        </p:nvSpPr>
        <p:spPr>
          <a:xfrm>
            <a:off x="6669682" y="5344950"/>
            <a:ext cx="623400" cy="3999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2968" name="Google Shape;2968;p310"/>
          <p:cNvCxnSpPr/>
          <p:nvPr/>
        </p:nvCxnSpPr>
        <p:spPr>
          <a:xfrm>
            <a:off x="2744368" y="1807671"/>
            <a:ext cx="476400" cy="0"/>
          </a:xfrm>
          <a:prstGeom prst="straightConnector1">
            <a:avLst/>
          </a:prstGeom>
          <a:noFill/>
          <a:ln w="38100" cap="flat" cmpd="sng">
            <a:solidFill>
              <a:srgbClr val="A50021"/>
            </a:solidFill>
            <a:prstDash val="solid"/>
            <a:round/>
            <a:headEnd type="none" w="sm" len="sm"/>
            <a:tailEnd type="triangle" w="med" len="med"/>
          </a:ln>
        </p:spPr>
      </p:cxn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295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295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295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295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29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295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29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000"/>
                                          </p:stCondLst>
                                        </p:cTn>
                                        <p:tgtEl>
                                          <p:spTgt spid="295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000"/>
                                          </p:stCondLst>
                                        </p:cTn>
                                        <p:tgtEl>
                                          <p:spTgt spid="29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000"/>
                                          </p:stCondLst>
                                        </p:cTn>
                                        <p:tgtEl>
                                          <p:spTgt spid="296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000"/>
                                          </p:stCondLst>
                                        </p:cTn>
                                        <p:tgtEl>
                                          <p:spTgt spid="296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000"/>
                                          </p:stCondLst>
                                        </p:cTn>
                                        <p:tgtEl>
                                          <p:spTgt spid="296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000"/>
                                          </p:stCondLst>
                                        </p:cTn>
                                        <p:tgtEl>
                                          <p:spTgt spid="296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000"/>
                                          </p:stCondLst>
                                        </p:cTn>
                                        <p:tgtEl>
                                          <p:spTgt spid="296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1000"/>
                                          </p:stCondLst>
                                        </p:cTn>
                                        <p:tgtEl>
                                          <p:spTgt spid="296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1000"/>
                                          </p:stCondLst>
                                        </p:cTn>
                                        <p:tgtEl>
                                          <p:spTgt spid="29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972"/>
        <p:cNvGrpSpPr/>
        <p:nvPr/>
      </p:nvGrpSpPr>
      <p:grpSpPr>
        <a:xfrm>
          <a:off x="0" y="0"/>
          <a:ext cx="0" cy="0"/>
          <a:chOff x="0" y="0"/>
          <a:chExt cx="0" cy="0"/>
        </a:xfrm>
      </p:grpSpPr>
      <p:sp>
        <p:nvSpPr>
          <p:cNvPr id="2973" name="Google Shape;2973;p31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Half Life (pg 93)</a:t>
            </a:r>
            <a:endParaRPr/>
          </a:p>
        </p:txBody>
      </p:sp>
      <p:sp>
        <p:nvSpPr>
          <p:cNvPr id="2974" name="Google Shape;2974;p31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meant by the ‘activity’ of the source?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equipment is needed to measure the activity?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the count-rate of a sample?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unit do we use to measure activity?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Nuclear decay is random. What does this mean for predicting which nuclei will decay?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the ‘half-life’ of a sample?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The half life of one sample of carbon-14 is 5700 years. What would the half life of a different sample be?</a:t>
            </a:r>
            <a:endParaRPr sz="29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79" name="Google Shape;2979;p31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Half Life (pg 93)</a:t>
            </a:r>
            <a:endParaRPr sz="3600">
              <a:latin typeface="Century Gothic"/>
              <a:ea typeface="Century Gothic"/>
              <a:cs typeface="Century Gothic"/>
              <a:sym typeface="Century Gothic"/>
            </a:endParaRPr>
          </a:p>
        </p:txBody>
      </p:sp>
      <p:sp>
        <p:nvSpPr>
          <p:cNvPr id="2980" name="Google Shape;2980;p31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What is meant by the ‘activity’ of the source?</a:t>
            </a:r>
            <a:br>
              <a:rPr lang="en-GB" sz="24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rate at which it decays - how many unstable nuclei decay every second</a:t>
            </a:r>
            <a:endParaRPr sz="2800" b="1" dirty="0">
              <a:solidFill>
                <a:srgbClr val="FF0000"/>
              </a:solidFill>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What equipment is needed to measure the activity?</a:t>
            </a:r>
            <a:br>
              <a:rPr lang="en-GB" sz="24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A Geiger-Muller tube</a:t>
            </a:r>
            <a:endParaRPr sz="2400" dirty="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What is the count-rate of a sample?</a:t>
            </a:r>
            <a:br>
              <a:rPr lang="en-GB" sz="24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number of decays measured every second</a:t>
            </a:r>
            <a:endParaRPr sz="2400" dirty="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What unit do we use to measure activity?</a:t>
            </a:r>
            <a:endParaRPr sz="2400"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err="1">
                <a:solidFill>
                  <a:srgbClr val="FF0000"/>
                </a:solidFill>
                <a:latin typeface="Century Gothic"/>
                <a:ea typeface="Century Gothic"/>
                <a:cs typeface="Century Gothic"/>
                <a:sym typeface="Century Gothic"/>
              </a:rPr>
              <a:t>Becquerels</a:t>
            </a:r>
            <a:r>
              <a:rPr lang="en-GB" sz="2800" b="1" dirty="0">
                <a:solidFill>
                  <a:srgbClr val="FF0000"/>
                </a:solidFill>
                <a:latin typeface="Century Gothic"/>
                <a:ea typeface="Century Gothic"/>
                <a:cs typeface="Century Gothic"/>
                <a:sym typeface="Century Gothic"/>
              </a:rPr>
              <a:t> (</a:t>
            </a:r>
            <a:r>
              <a:rPr lang="en-GB" sz="2800" b="1" dirty="0" err="1">
                <a:solidFill>
                  <a:srgbClr val="FF0000"/>
                </a:solidFill>
                <a:latin typeface="Century Gothic"/>
                <a:ea typeface="Century Gothic"/>
                <a:cs typeface="Century Gothic"/>
                <a:sym typeface="Century Gothic"/>
              </a:rPr>
              <a:t>Bq</a:t>
            </a:r>
            <a:r>
              <a:rPr lang="en-GB" sz="2800" b="1" dirty="0">
                <a:solidFill>
                  <a:srgbClr val="FF0000"/>
                </a:solidFill>
                <a:latin typeface="Century Gothic"/>
                <a:ea typeface="Century Gothic"/>
                <a:cs typeface="Century Gothic"/>
                <a:sym typeface="Century Gothic"/>
              </a:rPr>
              <a:t>)</a:t>
            </a:r>
            <a:endParaRPr sz="2400" dirty="0">
              <a:latin typeface="Century Gothic"/>
              <a:ea typeface="Century Gothic"/>
              <a:cs typeface="Century Gothic"/>
              <a:sym typeface="Century Gothic"/>
            </a:endParaRPr>
          </a:p>
          <a:p>
            <a:pPr marL="0" lvl="0" indent="0" algn="l" rtl="0">
              <a:spcBef>
                <a:spcPts val="0"/>
              </a:spcBef>
              <a:spcAft>
                <a:spcPts val="0"/>
              </a:spcAft>
              <a:buNone/>
            </a:pPr>
            <a:endParaRPr sz="24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4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0">
                                            <p:txEl>
                                              <p:pRg st="0" end="0"/>
                                            </p:txEl>
                                          </p:spTgt>
                                        </p:tgtEl>
                                        <p:attrNameLst>
                                          <p:attrName>style.visibility</p:attrName>
                                        </p:attrNameLst>
                                      </p:cBhvr>
                                      <p:to>
                                        <p:strVal val="visible"/>
                                      </p:to>
                                    </p:set>
                                    <p:animEffect transition="in" filter="fade">
                                      <p:cBhvr>
                                        <p:cTn id="7" dur="1000"/>
                                        <p:tgtEl>
                                          <p:spTgt spid="29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0">
                                            <p:txEl>
                                              <p:pRg st="1" end="1"/>
                                            </p:txEl>
                                          </p:spTgt>
                                        </p:tgtEl>
                                        <p:attrNameLst>
                                          <p:attrName>style.visibility</p:attrName>
                                        </p:attrNameLst>
                                      </p:cBhvr>
                                      <p:to>
                                        <p:strVal val="visible"/>
                                      </p:to>
                                    </p:set>
                                    <p:animEffect transition="in" filter="fade">
                                      <p:cBhvr>
                                        <p:cTn id="12" dur="1000"/>
                                        <p:tgtEl>
                                          <p:spTgt spid="29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0">
                                            <p:txEl>
                                              <p:pRg st="2" end="2"/>
                                            </p:txEl>
                                          </p:spTgt>
                                        </p:tgtEl>
                                        <p:attrNameLst>
                                          <p:attrName>style.visibility</p:attrName>
                                        </p:attrNameLst>
                                      </p:cBhvr>
                                      <p:to>
                                        <p:strVal val="visible"/>
                                      </p:to>
                                    </p:set>
                                    <p:animEffect transition="in" filter="fade">
                                      <p:cBhvr>
                                        <p:cTn id="17" dur="1000"/>
                                        <p:tgtEl>
                                          <p:spTgt spid="29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80">
                                            <p:txEl>
                                              <p:pRg st="3" end="3"/>
                                            </p:txEl>
                                          </p:spTgt>
                                        </p:tgtEl>
                                        <p:attrNameLst>
                                          <p:attrName>style.visibility</p:attrName>
                                        </p:attrNameLst>
                                      </p:cBhvr>
                                      <p:to>
                                        <p:strVal val="visible"/>
                                      </p:to>
                                    </p:set>
                                    <p:animEffect transition="in" filter="fade">
                                      <p:cBhvr>
                                        <p:cTn id="22" dur="1000"/>
                                        <p:tgtEl>
                                          <p:spTgt spid="29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0">
                                            <p:txEl>
                                              <p:pRg st="4" end="4"/>
                                            </p:txEl>
                                          </p:spTgt>
                                        </p:tgtEl>
                                        <p:attrNameLst>
                                          <p:attrName>style.visibility</p:attrName>
                                        </p:attrNameLst>
                                      </p:cBhvr>
                                      <p:to>
                                        <p:strVal val="visible"/>
                                      </p:to>
                                    </p:set>
                                    <p:animEffect transition="in" filter="fade">
                                      <p:cBhvr>
                                        <p:cTn id="27" dur="1000"/>
                                        <p:tgtEl>
                                          <p:spTgt spid="298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984"/>
        <p:cNvGrpSpPr/>
        <p:nvPr/>
      </p:nvGrpSpPr>
      <p:grpSpPr>
        <a:xfrm>
          <a:off x="0" y="0"/>
          <a:ext cx="0" cy="0"/>
          <a:chOff x="0" y="0"/>
          <a:chExt cx="0" cy="0"/>
        </a:xfrm>
      </p:grpSpPr>
      <p:sp>
        <p:nvSpPr>
          <p:cNvPr id="2985" name="Google Shape;2985;p31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Half Life (pg 93)</a:t>
            </a:r>
            <a:endParaRPr sz="3600">
              <a:latin typeface="Century Gothic"/>
              <a:ea typeface="Century Gothic"/>
              <a:cs typeface="Century Gothic"/>
              <a:sym typeface="Century Gothic"/>
            </a:endParaRPr>
          </a:p>
        </p:txBody>
      </p:sp>
      <p:sp>
        <p:nvSpPr>
          <p:cNvPr id="2986" name="Google Shape;2986;p31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startAt="5"/>
            </a:pPr>
            <a:r>
              <a:rPr lang="en-GB" sz="2400" dirty="0">
                <a:latin typeface="Century Gothic"/>
                <a:ea typeface="Century Gothic"/>
                <a:cs typeface="Century Gothic"/>
                <a:sym typeface="Century Gothic"/>
              </a:rPr>
              <a:t>Nuclear decay is random. What does this mean for predicting which nuclei will decay?</a:t>
            </a:r>
            <a:br>
              <a:rPr lang="en-GB" sz="24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It means it is impossible to predict exactly which nucleus will decay next</a:t>
            </a:r>
            <a:endParaRPr sz="2800" b="1" dirty="0">
              <a:solidFill>
                <a:srgbClr val="FF0000"/>
              </a:solidFill>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startAt="5"/>
            </a:pPr>
            <a:r>
              <a:rPr lang="en-GB" sz="2400" dirty="0">
                <a:latin typeface="Century Gothic"/>
                <a:ea typeface="Century Gothic"/>
                <a:cs typeface="Century Gothic"/>
                <a:sym typeface="Century Gothic"/>
              </a:rPr>
              <a:t>What is the ‘half-life’ of a sample?</a:t>
            </a:r>
            <a:br>
              <a:rPr lang="en-GB" sz="2400" dirty="0">
                <a:latin typeface="Century Gothic"/>
                <a:ea typeface="Century Gothic"/>
                <a:cs typeface="Century Gothic"/>
                <a:sym typeface="Century Gothic"/>
              </a:rPr>
            </a:br>
            <a:r>
              <a:rPr lang="en-GB" sz="2800" b="1" dirty="0">
                <a:solidFill>
                  <a:srgbClr val="FF0000"/>
                </a:solidFill>
                <a:latin typeface="Century Gothic"/>
                <a:ea typeface="Century Gothic"/>
                <a:cs typeface="Century Gothic"/>
                <a:sym typeface="Century Gothic"/>
              </a:rPr>
              <a:t>The time taken for the number of radioactive nuclei in a sample to halve</a:t>
            </a:r>
            <a:endParaRPr sz="2400" dirty="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startAt="5"/>
            </a:pPr>
            <a:r>
              <a:rPr lang="en-GB" sz="2400" dirty="0">
                <a:latin typeface="Century Gothic"/>
                <a:ea typeface="Century Gothic"/>
                <a:cs typeface="Century Gothic"/>
                <a:sym typeface="Century Gothic"/>
              </a:rPr>
              <a:t>The half life of one sample of carbon-14 is 5700 years. What would the half life of a different sample be?</a:t>
            </a:r>
            <a:endParaRPr sz="2400" dirty="0">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5700 years. The half life is the same for different samples made of the same material</a:t>
            </a:r>
            <a:endParaRPr sz="24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4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86">
                                            <p:txEl>
                                              <p:pRg st="0" end="0"/>
                                            </p:txEl>
                                          </p:spTgt>
                                        </p:tgtEl>
                                        <p:attrNameLst>
                                          <p:attrName>style.visibility</p:attrName>
                                        </p:attrNameLst>
                                      </p:cBhvr>
                                      <p:to>
                                        <p:strVal val="visible"/>
                                      </p:to>
                                    </p:set>
                                    <p:animEffect transition="in" filter="fade">
                                      <p:cBhvr>
                                        <p:cTn id="7" dur="1000"/>
                                        <p:tgtEl>
                                          <p:spTgt spid="29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86">
                                            <p:txEl>
                                              <p:pRg st="1" end="1"/>
                                            </p:txEl>
                                          </p:spTgt>
                                        </p:tgtEl>
                                        <p:attrNameLst>
                                          <p:attrName>style.visibility</p:attrName>
                                        </p:attrNameLst>
                                      </p:cBhvr>
                                      <p:to>
                                        <p:strVal val="visible"/>
                                      </p:to>
                                    </p:set>
                                    <p:animEffect transition="in" filter="fade">
                                      <p:cBhvr>
                                        <p:cTn id="12" dur="1000"/>
                                        <p:tgtEl>
                                          <p:spTgt spid="29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86">
                                            <p:txEl>
                                              <p:pRg st="2" end="2"/>
                                            </p:txEl>
                                          </p:spTgt>
                                        </p:tgtEl>
                                        <p:attrNameLst>
                                          <p:attrName>style.visibility</p:attrName>
                                        </p:attrNameLst>
                                      </p:cBhvr>
                                      <p:to>
                                        <p:strVal val="visible"/>
                                      </p:to>
                                    </p:set>
                                    <p:animEffect transition="in" filter="fade">
                                      <p:cBhvr>
                                        <p:cTn id="17" dur="1000"/>
                                        <p:tgtEl>
                                          <p:spTgt spid="29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86">
                                            <p:txEl>
                                              <p:pRg st="3" end="3"/>
                                            </p:txEl>
                                          </p:spTgt>
                                        </p:tgtEl>
                                        <p:attrNameLst>
                                          <p:attrName>style.visibility</p:attrName>
                                        </p:attrNameLst>
                                      </p:cBhvr>
                                      <p:to>
                                        <p:strVal val="visible"/>
                                      </p:to>
                                    </p:set>
                                    <p:animEffect transition="in" filter="fade">
                                      <p:cBhvr>
                                        <p:cTn id="22" dur="1000"/>
                                        <p:tgtEl>
                                          <p:spTgt spid="29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Calculating Gravitational Potential Energy (pg 13)</a:t>
            </a:r>
            <a:endParaRPr sz="3300">
              <a:latin typeface="Century Gothic"/>
              <a:ea typeface="Century Gothic"/>
              <a:cs typeface="Century Gothic"/>
              <a:sym typeface="Century Gothic"/>
            </a:endParaRPr>
          </a:p>
        </p:txBody>
      </p:sp>
      <p:sp>
        <p:nvSpPr>
          <p:cNvPr id="927" name="Google Shape;927;p9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startAt="3"/>
            </a:pPr>
            <a:r>
              <a:rPr lang="en-GB" sz="2500" dirty="0">
                <a:latin typeface="Century Gothic"/>
                <a:ea typeface="Century Gothic"/>
                <a:cs typeface="Century Gothic"/>
                <a:sym typeface="Century Gothic"/>
              </a:rPr>
              <a:t>What is the mass of a bowling ball that is stationary at the top of a 450 m hill, with a gravitational potential energy store of 10,000 J?</a:t>
            </a:r>
            <a:endParaRPr sz="2500" dirty="0">
              <a:latin typeface="Century Gothic"/>
              <a:ea typeface="Century Gothic"/>
              <a:cs typeface="Century Gothic"/>
              <a:sym typeface="Century Gothic"/>
            </a:endParaRPr>
          </a:p>
          <a:p>
            <a:pPr marL="457200" lvl="0" indent="0" algn="l" rtl="0">
              <a:spcBef>
                <a:spcPts val="0"/>
              </a:spcBef>
              <a:spcAft>
                <a:spcPts val="0"/>
              </a:spcAft>
              <a:buNone/>
            </a:pPr>
            <a:r>
              <a:rPr lang="en-GB" sz="25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m =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(g x h)</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m = 10000 ÷ (9.8 x 450)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m = 2.3 kg (3sf)</a:t>
            </a:r>
            <a:endParaRPr sz="2800" b="1" dirty="0">
              <a:solidFill>
                <a:srgbClr val="FF0000"/>
              </a:solidFill>
              <a:latin typeface="Century Gothic"/>
              <a:ea typeface="Century Gothic"/>
              <a:cs typeface="Century Gothic"/>
              <a:sym typeface="Century Gothic"/>
            </a:endParaRPr>
          </a:p>
          <a:p>
            <a:pPr marL="527050" lvl="0" indent="-457200" algn="l" rtl="0">
              <a:spcBef>
                <a:spcPts val="0"/>
              </a:spcBef>
              <a:spcAft>
                <a:spcPts val="0"/>
              </a:spcAft>
              <a:buSzPts val="2500"/>
              <a:buFont typeface="+mj-lt"/>
              <a:buAutoNum type="arabicPeriod" startAt="4"/>
            </a:pPr>
            <a:r>
              <a:rPr lang="en-GB" sz="2500" dirty="0">
                <a:latin typeface="Century Gothic"/>
                <a:ea typeface="Century Gothic"/>
                <a:cs typeface="Century Gothic"/>
                <a:sym typeface="Century Gothic"/>
              </a:rPr>
              <a:t>A space rover has landed on a 100 m high hill on Mars. It has a mass of 210 kg and a store of 77700 J of gravitational potential energy. What is the gravitational field strength on this planet?</a:t>
            </a:r>
            <a:endParaRPr sz="2500" dirty="0">
              <a:latin typeface="Century Gothic"/>
              <a:ea typeface="Century Gothic"/>
              <a:cs typeface="Century Gothic"/>
              <a:sym typeface="Century Gothic"/>
            </a:endParaRPr>
          </a:p>
          <a:p>
            <a:pPr marL="457200" lvl="0" indent="0" algn="l" rtl="0">
              <a:spcBef>
                <a:spcPts val="0"/>
              </a:spcBef>
              <a:spcAft>
                <a:spcPts val="0"/>
              </a:spcAft>
              <a:buNone/>
            </a:pPr>
            <a:r>
              <a:rPr lang="en-GB" sz="25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g =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(m x h)</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			g = 77700 ÷ (210 x 100)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			g = 3.7 N/kg </a:t>
            </a:r>
            <a:endParaRPr sz="2500" dirty="0">
              <a:latin typeface="Century Gothic"/>
              <a:ea typeface="Century Gothic"/>
              <a:cs typeface="Century Gothic"/>
              <a:sym typeface="Century Gothic"/>
            </a:endParaRPr>
          </a:p>
          <a:p>
            <a:pPr marL="0" lvl="0" indent="0" algn="l" rtl="0">
              <a:spcBef>
                <a:spcPts val="0"/>
              </a:spcBef>
              <a:spcAft>
                <a:spcPts val="0"/>
              </a:spcAft>
              <a:buNone/>
            </a:pPr>
            <a:endParaRPr sz="2500" dirty="0">
              <a:latin typeface="Century Gothic"/>
              <a:ea typeface="Century Gothic"/>
              <a:cs typeface="Century Gothic"/>
              <a:sym typeface="Century Gothic"/>
            </a:endParaRPr>
          </a:p>
          <a:p>
            <a:pPr marL="0" lvl="0" indent="0" algn="l" rtl="0">
              <a:spcBef>
                <a:spcPts val="0"/>
              </a:spcBef>
              <a:spcAft>
                <a:spcPts val="0"/>
              </a:spcAft>
              <a:buNone/>
            </a:pPr>
            <a:endParaRPr sz="25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7">
                                            <p:txEl>
                                              <p:pRg st="0" end="0"/>
                                            </p:txEl>
                                          </p:spTgt>
                                        </p:tgtEl>
                                        <p:attrNameLst>
                                          <p:attrName>style.visibility</p:attrName>
                                        </p:attrNameLst>
                                      </p:cBhvr>
                                      <p:to>
                                        <p:strVal val="visible"/>
                                      </p:to>
                                    </p:set>
                                    <p:animEffect transition="in" filter="fade">
                                      <p:cBhvr>
                                        <p:cTn id="7" dur="1000"/>
                                        <p:tgtEl>
                                          <p:spTgt spid="9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7">
                                            <p:txEl>
                                              <p:pRg st="1" end="1"/>
                                            </p:txEl>
                                          </p:spTgt>
                                        </p:tgtEl>
                                        <p:attrNameLst>
                                          <p:attrName>style.visibility</p:attrName>
                                        </p:attrNameLst>
                                      </p:cBhvr>
                                      <p:to>
                                        <p:strVal val="visible"/>
                                      </p:to>
                                    </p:set>
                                    <p:animEffect transition="in" filter="fade">
                                      <p:cBhvr>
                                        <p:cTn id="12" dur="1000"/>
                                        <p:tgtEl>
                                          <p:spTgt spid="9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7">
                                            <p:txEl>
                                              <p:pRg st="2" end="2"/>
                                            </p:txEl>
                                          </p:spTgt>
                                        </p:tgtEl>
                                        <p:attrNameLst>
                                          <p:attrName>style.visibility</p:attrName>
                                        </p:attrNameLst>
                                      </p:cBhvr>
                                      <p:to>
                                        <p:strVal val="visible"/>
                                      </p:to>
                                    </p:set>
                                    <p:animEffect transition="in" filter="fade">
                                      <p:cBhvr>
                                        <p:cTn id="17" dur="1000"/>
                                        <p:tgtEl>
                                          <p:spTgt spid="9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7">
                                            <p:txEl>
                                              <p:pRg st="3" end="3"/>
                                            </p:txEl>
                                          </p:spTgt>
                                        </p:tgtEl>
                                        <p:attrNameLst>
                                          <p:attrName>style.visibility</p:attrName>
                                        </p:attrNameLst>
                                      </p:cBhvr>
                                      <p:to>
                                        <p:strVal val="visible"/>
                                      </p:to>
                                    </p:set>
                                    <p:animEffect transition="in" filter="fade">
                                      <p:cBhvr>
                                        <p:cTn id="22" dur="1000"/>
                                        <p:tgtEl>
                                          <p:spTgt spid="9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7">
                                            <p:txEl>
                                              <p:pRg st="4" end="4"/>
                                            </p:txEl>
                                          </p:spTgt>
                                        </p:tgtEl>
                                        <p:attrNameLst>
                                          <p:attrName>style.visibility</p:attrName>
                                        </p:attrNameLst>
                                      </p:cBhvr>
                                      <p:to>
                                        <p:strVal val="visible"/>
                                      </p:to>
                                    </p:set>
                                    <p:animEffect transition="in" filter="fade">
                                      <p:cBhvr>
                                        <p:cTn id="27" dur="1000"/>
                                        <p:tgtEl>
                                          <p:spTgt spid="9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27">
                                            <p:txEl>
                                              <p:pRg st="5" end="5"/>
                                            </p:txEl>
                                          </p:spTgt>
                                        </p:tgtEl>
                                        <p:attrNameLst>
                                          <p:attrName>style.visibility</p:attrName>
                                        </p:attrNameLst>
                                      </p:cBhvr>
                                      <p:to>
                                        <p:strVal val="visible"/>
                                      </p:to>
                                    </p:set>
                                    <p:animEffect transition="in" filter="fade">
                                      <p:cBhvr>
                                        <p:cTn id="32" dur="1000"/>
                                        <p:tgtEl>
                                          <p:spTgt spid="9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27">
                                            <p:txEl>
                                              <p:pRg st="6" end="6"/>
                                            </p:txEl>
                                          </p:spTgt>
                                        </p:tgtEl>
                                        <p:attrNameLst>
                                          <p:attrName>style.visibility</p:attrName>
                                        </p:attrNameLst>
                                      </p:cBhvr>
                                      <p:to>
                                        <p:strVal val="visible"/>
                                      </p:to>
                                    </p:set>
                                    <p:animEffect transition="in" filter="fade">
                                      <p:cBhvr>
                                        <p:cTn id="37" dur="1000"/>
                                        <p:tgtEl>
                                          <p:spTgt spid="9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27">
                                            <p:txEl>
                                              <p:pRg st="7" end="7"/>
                                            </p:txEl>
                                          </p:spTgt>
                                        </p:tgtEl>
                                        <p:attrNameLst>
                                          <p:attrName>style.visibility</p:attrName>
                                        </p:attrNameLst>
                                      </p:cBhvr>
                                      <p:to>
                                        <p:strVal val="visible"/>
                                      </p:to>
                                    </p:set>
                                    <p:animEffect transition="in" filter="fade">
                                      <p:cBhvr>
                                        <p:cTn id="42" dur="1000"/>
                                        <p:tgtEl>
                                          <p:spTgt spid="9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27">
                                            <p:txEl>
                                              <p:pRg st="8" end="8"/>
                                            </p:txEl>
                                          </p:spTgt>
                                        </p:tgtEl>
                                        <p:attrNameLst>
                                          <p:attrName>style.visibility</p:attrName>
                                        </p:attrNameLst>
                                      </p:cBhvr>
                                      <p:to>
                                        <p:strVal val="visible"/>
                                      </p:to>
                                    </p:set>
                                    <p:animEffect transition="in" filter="fade">
                                      <p:cBhvr>
                                        <p:cTn id="47" dur="1000"/>
                                        <p:tgtEl>
                                          <p:spTgt spid="92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27">
                                            <p:txEl>
                                              <p:pRg st="9" end="9"/>
                                            </p:txEl>
                                          </p:spTgt>
                                        </p:tgtEl>
                                        <p:attrNameLst>
                                          <p:attrName>style.visibility</p:attrName>
                                        </p:attrNameLst>
                                      </p:cBhvr>
                                      <p:to>
                                        <p:strVal val="visible"/>
                                      </p:to>
                                    </p:set>
                                    <p:animEffect transition="in" filter="fade">
                                      <p:cBhvr>
                                        <p:cTn id="52" dur="1000"/>
                                        <p:tgtEl>
                                          <p:spTgt spid="92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990"/>
        <p:cNvGrpSpPr/>
        <p:nvPr/>
      </p:nvGrpSpPr>
      <p:grpSpPr>
        <a:xfrm>
          <a:off x="0" y="0"/>
          <a:ext cx="0" cy="0"/>
          <a:chOff x="0" y="0"/>
          <a:chExt cx="0" cy="0"/>
        </a:xfrm>
      </p:grpSpPr>
      <p:sp>
        <p:nvSpPr>
          <p:cNvPr id="2991" name="Google Shape;2991;p31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Calculating Half Life (pg 94)</a:t>
            </a:r>
            <a:endParaRPr/>
          </a:p>
        </p:txBody>
      </p:sp>
      <p:sp>
        <p:nvSpPr>
          <p:cNvPr id="2992" name="Google Shape;2992;p314"/>
          <p:cNvSpPr txBox="1">
            <a:spLocks noGrp="1"/>
          </p:cNvSpPr>
          <p:nvPr>
            <p:ph type="body" idx="1"/>
          </p:nvPr>
        </p:nvSpPr>
        <p:spPr>
          <a:xfrm>
            <a:off x="159750" y="3234950"/>
            <a:ext cx="88245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latin typeface="Century Gothic"/>
                <a:ea typeface="Century Gothic"/>
                <a:cs typeface="Century Gothic"/>
                <a:sym typeface="Century Gothic"/>
              </a:rPr>
              <a:t>Use the graphs to calculate the half lives of each sample.</a:t>
            </a:r>
            <a:endParaRPr sz="2400">
              <a:latin typeface="Century Gothic"/>
              <a:ea typeface="Century Gothic"/>
              <a:cs typeface="Century Gothic"/>
              <a:sym typeface="Century Gothic"/>
            </a:endParaRPr>
          </a:p>
        </p:txBody>
      </p:sp>
      <p:pic>
        <p:nvPicPr>
          <p:cNvPr id="2993" name="Google Shape;2993;p314"/>
          <p:cNvPicPr preferRelativeResize="0"/>
          <p:nvPr/>
        </p:nvPicPr>
        <p:blipFill>
          <a:blip r:embed="rId3">
            <a:alphaModFix/>
          </a:blip>
          <a:stretch>
            <a:fillRect/>
          </a:stretch>
        </p:blipFill>
        <p:spPr>
          <a:xfrm>
            <a:off x="152400" y="908100"/>
            <a:ext cx="8839200" cy="2326841"/>
          </a:xfrm>
          <a:prstGeom prst="rect">
            <a:avLst/>
          </a:prstGeom>
          <a:noFill/>
          <a:ln>
            <a:noFill/>
          </a:ln>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sp>
        <p:nvSpPr>
          <p:cNvPr id="2998" name="Google Shape;2998;p31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Half Life from Graphs (pg 94)</a:t>
            </a:r>
            <a:endParaRPr/>
          </a:p>
        </p:txBody>
      </p:sp>
      <p:sp>
        <p:nvSpPr>
          <p:cNvPr id="2999" name="Google Shape;2999;p315"/>
          <p:cNvSpPr txBox="1">
            <a:spLocks noGrp="1"/>
          </p:cNvSpPr>
          <p:nvPr>
            <p:ph type="body" idx="1"/>
          </p:nvPr>
        </p:nvSpPr>
        <p:spPr>
          <a:xfrm>
            <a:off x="159750" y="904825"/>
            <a:ext cx="88245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latin typeface="Century Gothic"/>
                <a:ea typeface="Century Gothic"/>
                <a:cs typeface="Century Gothic"/>
                <a:sym typeface="Century Gothic"/>
              </a:rPr>
              <a:t>Use the graph to calculate the half life of the sample.</a:t>
            </a:r>
            <a:endParaRPr sz="2400">
              <a:latin typeface="Century Gothic"/>
              <a:ea typeface="Century Gothic"/>
              <a:cs typeface="Century Gothic"/>
              <a:sym typeface="Century Gothic"/>
            </a:endParaRPr>
          </a:p>
        </p:txBody>
      </p:sp>
      <p:pic>
        <p:nvPicPr>
          <p:cNvPr id="3000" name="Google Shape;3000;p315"/>
          <p:cNvPicPr preferRelativeResize="0"/>
          <p:nvPr/>
        </p:nvPicPr>
        <p:blipFill>
          <a:blip r:embed="rId3">
            <a:alphaModFix/>
          </a:blip>
          <a:stretch>
            <a:fillRect/>
          </a:stretch>
        </p:blipFill>
        <p:spPr>
          <a:xfrm>
            <a:off x="548425" y="1542975"/>
            <a:ext cx="8047150" cy="5139650"/>
          </a:xfrm>
          <a:prstGeom prst="rect">
            <a:avLst/>
          </a:prstGeom>
          <a:noFill/>
          <a:ln>
            <a:noFill/>
          </a:ln>
        </p:spPr>
      </p:pic>
      <p:cxnSp>
        <p:nvCxnSpPr>
          <p:cNvPr id="3001" name="Google Shape;3001;p315"/>
          <p:cNvCxnSpPr/>
          <p:nvPr/>
        </p:nvCxnSpPr>
        <p:spPr>
          <a:xfrm>
            <a:off x="1630675" y="4282661"/>
            <a:ext cx="469800" cy="3000"/>
          </a:xfrm>
          <a:prstGeom prst="straightConnector1">
            <a:avLst/>
          </a:prstGeom>
          <a:noFill/>
          <a:ln w="28575" cap="flat" cmpd="sng">
            <a:solidFill>
              <a:srgbClr val="FF0000"/>
            </a:solidFill>
            <a:prstDash val="solid"/>
            <a:round/>
            <a:headEnd type="none" w="med" len="med"/>
            <a:tailEnd type="none" w="med" len="med"/>
          </a:ln>
        </p:spPr>
      </p:cxnSp>
      <p:cxnSp>
        <p:nvCxnSpPr>
          <p:cNvPr id="3002" name="Google Shape;3002;p315"/>
          <p:cNvCxnSpPr/>
          <p:nvPr/>
        </p:nvCxnSpPr>
        <p:spPr>
          <a:xfrm>
            <a:off x="2097450" y="4273864"/>
            <a:ext cx="6000" cy="1464000"/>
          </a:xfrm>
          <a:prstGeom prst="straightConnector1">
            <a:avLst/>
          </a:prstGeom>
          <a:noFill/>
          <a:ln w="28575" cap="flat" cmpd="sng">
            <a:solidFill>
              <a:srgbClr val="FF0000"/>
            </a:solidFill>
            <a:prstDash val="solid"/>
            <a:round/>
            <a:headEnd type="none" w="med" len="med"/>
            <a:tailEnd type="none" w="med" len="med"/>
          </a:ln>
        </p:spPr>
      </p:cxnSp>
      <p:grpSp>
        <p:nvGrpSpPr>
          <p:cNvPr id="3003" name="Google Shape;3003;p315"/>
          <p:cNvGrpSpPr/>
          <p:nvPr/>
        </p:nvGrpSpPr>
        <p:grpSpPr>
          <a:xfrm>
            <a:off x="2131925" y="4145325"/>
            <a:ext cx="4356725" cy="1690900"/>
            <a:chOff x="2131925" y="4145325"/>
            <a:chExt cx="4356725" cy="1690900"/>
          </a:xfrm>
        </p:grpSpPr>
        <p:sp>
          <p:nvSpPr>
            <p:cNvPr id="3004" name="Google Shape;3004;p315"/>
            <p:cNvSpPr txBox="1"/>
            <p:nvPr/>
          </p:nvSpPr>
          <p:spPr>
            <a:xfrm>
              <a:off x="3200650" y="4145325"/>
              <a:ext cx="3288000" cy="4932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latin typeface="Century Gothic"/>
                  <a:ea typeface="Century Gothic"/>
                  <a:cs typeface="Century Gothic"/>
                  <a:sym typeface="Century Gothic"/>
                </a:rPr>
                <a:t>Half life = 10 seconds</a:t>
              </a:r>
              <a:endParaRPr sz="2400" b="1">
                <a:solidFill>
                  <a:srgbClr val="FFFFFF"/>
                </a:solidFill>
                <a:latin typeface="Century Gothic"/>
                <a:ea typeface="Century Gothic"/>
                <a:cs typeface="Century Gothic"/>
                <a:sym typeface="Century Gothic"/>
              </a:endParaRPr>
            </a:p>
          </p:txBody>
        </p:sp>
        <p:cxnSp>
          <p:nvCxnSpPr>
            <p:cNvPr id="3005" name="Google Shape;3005;p315"/>
            <p:cNvCxnSpPr/>
            <p:nvPr/>
          </p:nvCxnSpPr>
          <p:spPr>
            <a:xfrm flipH="1">
              <a:off x="2131925" y="4662025"/>
              <a:ext cx="1115700" cy="1174200"/>
            </a:xfrm>
            <a:prstGeom prst="straightConnector1">
              <a:avLst/>
            </a:prstGeom>
            <a:noFill/>
            <a:ln w="28575" cap="flat" cmpd="sng">
              <a:solidFill>
                <a:srgbClr val="FF0000"/>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1"/>
                                        </p:tgtEl>
                                        <p:attrNameLst>
                                          <p:attrName>style.visibility</p:attrName>
                                        </p:attrNameLst>
                                      </p:cBhvr>
                                      <p:to>
                                        <p:strVal val="visible"/>
                                      </p:to>
                                    </p:set>
                                    <p:animEffect transition="in" filter="fade">
                                      <p:cBhvr>
                                        <p:cTn id="7" dur="1000"/>
                                        <p:tgtEl>
                                          <p:spTgt spid="30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02"/>
                                        </p:tgtEl>
                                        <p:attrNameLst>
                                          <p:attrName>style.visibility</p:attrName>
                                        </p:attrNameLst>
                                      </p:cBhvr>
                                      <p:to>
                                        <p:strVal val="visible"/>
                                      </p:to>
                                    </p:set>
                                    <p:animEffect transition="in" filter="fade">
                                      <p:cBhvr>
                                        <p:cTn id="12" dur="1000"/>
                                        <p:tgtEl>
                                          <p:spTgt spid="30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03"/>
                                        </p:tgtEl>
                                        <p:attrNameLst>
                                          <p:attrName>style.visibility</p:attrName>
                                        </p:attrNameLst>
                                      </p:cBhvr>
                                      <p:to>
                                        <p:strVal val="visible"/>
                                      </p:to>
                                    </p:set>
                                    <p:animEffect transition="in" filter="fade">
                                      <p:cBhvr>
                                        <p:cTn id="17" dur="1000"/>
                                        <p:tgtEl>
                                          <p:spTgt spid="3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3009"/>
        <p:cNvGrpSpPr/>
        <p:nvPr/>
      </p:nvGrpSpPr>
      <p:grpSpPr>
        <a:xfrm>
          <a:off x="0" y="0"/>
          <a:ext cx="0" cy="0"/>
          <a:chOff x="0" y="0"/>
          <a:chExt cx="0" cy="0"/>
        </a:xfrm>
      </p:grpSpPr>
      <p:sp>
        <p:nvSpPr>
          <p:cNvPr id="3010" name="Google Shape;3010;p31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Half Life from Graphs (pg 95)</a:t>
            </a:r>
            <a:endParaRPr/>
          </a:p>
        </p:txBody>
      </p:sp>
      <p:sp>
        <p:nvSpPr>
          <p:cNvPr id="3011" name="Google Shape;3011;p316"/>
          <p:cNvSpPr txBox="1">
            <a:spLocks noGrp="1"/>
          </p:cNvSpPr>
          <p:nvPr>
            <p:ph type="body" idx="1"/>
          </p:nvPr>
        </p:nvSpPr>
        <p:spPr>
          <a:xfrm>
            <a:off x="159750" y="904825"/>
            <a:ext cx="88245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latin typeface="Century Gothic"/>
                <a:ea typeface="Century Gothic"/>
                <a:cs typeface="Century Gothic"/>
                <a:sym typeface="Century Gothic"/>
              </a:rPr>
              <a:t>Use the graph to calculate the half life of the sample.</a:t>
            </a:r>
            <a:endParaRPr sz="2400">
              <a:latin typeface="Century Gothic"/>
              <a:ea typeface="Century Gothic"/>
              <a:cs typeface="Century Gothic"/>
              <a:sym typeface="Century Gothic"/>
            </a:endParaRPr>
          </a:p>
        </p:txBody>
      </p:sp>
      <p:pic>
        <p:nvPicPr>
          <p:cNvPr id="3012" name="Google Shape;3012;p316"/>
          <p:cNvPicPr preferRelativeResize="0"/>
          <p:nvPr/>
        </p:nvPicPr>
        <p:blipFill>
          <a:blip r:embed="rId3">
            <a:alphaModFix/>
          </a:blip>
          <a:stretch>
            <a:fillRect/>
          </a:stretch>
        </p:blipFill>
        <p:spPr>
          <a:xfrm>
            <a:off x="397850" y="1546600"/>
            <a:ext cx="8348300" cy="5156650"/>
          </a:xfrm>
          <a:prstGeom prst="rect">
            <a:avLst/>
          </a:prstGeom>
          <a:noFill/>
          <a:ln>
            <a:noFill/>
          </a:ln>
        </p:spPr>
      </p:pic>
      <p:grpSp>
        <p:nvGrpSpPr>
          <p:cNvPr id="3013" name="Google Shape;3013;p316"/>
          <p:cNvGrpSpPr/>
          <p:nvPr/>
        </p:nvGrpSpPr>
        <p:grpSpPr>
          <a:xfrm>
            <a:off x="2372225" y="4145325"/>
            <a:ext cx="4116425" cy="1704700"/>
            <a:chOff x="2372225" y="4145325"/>
            <a:chExt cx="4116425" cy="1704700"/>
          </a:xfrm>
        </p:grpSpPr>
        <p:sp>
          <p:nvSpPr>
            <p:cNvPr id="3014" name="Google Shape;3014;p316"/>
            <p:cNvSpPr txBox="1"/>
            <p:nvPr/>
          </p:nvSpPr>
          <p:spPr>
            <a:xfrm>
              <a:off x="3200650" y="4145325"/>
              <a:ext cx="3288000" cy="4932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latin typeface="Century Gothic"/>
                  <a:ea typeface="Century Gothic"/>
                  <a:cs typeface="Century Gothic"/>
                  <a:sym typeface="Century Gothic"/>
                </a:rPr>
                <a:t>Half life = 60 seconds</a:t>
              </a:r>
              <a:endParaRPr sz="2400" b="1">
                <a:solidFill>
                  <a:srgbClr val="FFFFFF"/>
                </a:solidFill>
                <a:latin typeface="Century Gothic"/>
                <a:ea typeface="Century Gothic"/>
                <a:cs typeface="Century Gothic"/>
                <a:sym typeface="Century Gothic"/>
              </a:endParaRPr>
            </a:p>
          </p:txBody>
        </p:sp>
        <p:cxnSp>
          <p:nvCxnSpPr>
            <p:cNvPr id="3015" name="Google Shape;3015;p316"/>
            <p:cNvCxnSpPr/>
            <p:nvPr/>
          </p:nvCxnSpPr>
          <p:spPr>
            <a:xfrm flipH="1">
              <a:off x="2372225" y="4662025"/>
              <a:ext cx="875400" cy="1188000"/>
            </a:xfrm>
            <a:prstGeom prst="straightConnector1">
              <a:avLst/>
            </a:prstGeom>
            <a:noFill/>
            <a:ln w="28575" cap="flat" cmpd="sng">
              <a:solidFill>
                <a:srgbClr val="FF0000"/>
              </a:solidFill>
              <a:prstDash val="solid"/>
              <a:round/>
              <a:headEnd type="none" w="med" len="med"/>
              <a:tailEnd type="triangle" w="med" len="med"/>
            </a:ln>
          </p:spPr>
        </p:cxnSp>
      </p:grpSp>
      <p:cxnSp>
        <p:nvCxnSpPr>
          <p:cNvPr id="3016" name="Google Shape;3016;p316"/>
          <p:cNvCxnSpPr/>
          <p:nvPr/>
        </p:nvCxnSpPr>
        <p:spPr>
          <a:xfrm>
            <a:off x="1685150" y="4352800"/>
            <a:ext cx="614100" cy="3900"/>
          </a:xfrm>
          <a:prstGeom prst="straightConnector1">
            <a:avLst/>
          </a:prstGeom>
          <a:noFill/>
          <a:ln w="28575" cap="flat" cmpd="sng">
            <a:solidFill>
              <a:srgbClr val="FF0000"/>
            </a:solidFill>
            <a:prstDash val="solid"/>
            <a:round/>
            <a:headEnd type="none" w="med" len="med"/>
            <a:tailEnd type="none" w="med" len="med"/>
          </a:ln>
        </p:spPr>
      </p:cxnSp>
      <p:cxnSp>
        <p:nvCxnSpPr>
          <p:cNvPr id="3017" name="Google Shape;3017;p316"/>
          <p:cNvCxnSpPr/>
          <p:nvPr/>
        </p:nvCxnSpPr>
        <p:spPr>
          <a:xfrm>
            <a:off x="2293175" y="4362575"/>
            <a:ext cx="6000" cy="13506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6"/>
                                        </p:tgtEl>
                                        <p:attrNameLst>
                                          <p:attrName>style.visibility</p:attrName>
                                        </p:attrNameLst>
                                      </p:cBhvr>
                                      <p:to>
                                        <p:strVal val="visible"/>
                                      </p:to>
                                    </p:set>
                                    <p:animEffect transition="in" filter="fade">
                                      <p:cBhvr>
                                        <p:cTn id="7" dur="1000"/>
                                        <p:tgtEl>
                                          <p:spTgt spid="30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7"/>
                                        </p:tgtEl>
                                        <p:attrNameLst>
                                          <p:attrName>style.visibility</p:attrName>
                                        </p:attrNameLst>
                                      </p:cBhvr>
                                      <p:to>
                                        <p:strVal val="visible"/>
                                      </p:to>
                                    </p:set>
                                    <p:animEffect transition="in" filter="fade">
                                      <p:cBhvr>
                                        <p:cTn id="12" dur="1000"/>
                                        <p:tgtEl>
                                          <p:spTgt spid="30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3"/>
                                        </p:tgtEl>
                                        <p:attrNameLst>
                                          <p:attrName>style.visibility</p:attrName>
                                        </p:attrNameLst>
                                      </p:cBhvr>
                                      <p:to>
                                        <p:strVal val="visible"/>
                                      </p:to>
                                    </p:set>
                                    <p:animEffect transition="in" filter="fade">
                                      <p:cBhvr>
                                        <p:cTn id="17" dur="1000"/>
                                        <p:tgtEl>
                                          <p:spTgt spid="30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3021"/>
        <p:cNvGrpSpPr/>
        <p:nvPr/>
      </p:nvGrpSpPr>
      <p:grpSpPr>
        <a:xfrm>
          <a:off x="0" y="0"/>
          <a:ext cx="0" cy="0"/>
          <a:chOff x="0" y="0"/>
          <a:chExt cx="0" cy="0"/>
        </a:xfrm>
      </p:grpSpPr>
      <p:sp>
        <p:nvSpPr>
          <p:cNvPr id="3022" name="Google Shape;3022;p31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Half Life from Graphs (pg 95)</a:t>
            </a:r>
            <a:endParaRPr/>
          </a:p>
        </p:txBody>
      </p:sp>
      <p:sp>
        <p:nvSpPr>
          <p:cNvPr id="3023" name="Google Shape;3023;p317"/>
          <p:cNvSpPr txBox="1">
            <a:spLocks noGrp="1"/>
          </p:cNvSpPr>
          <p:nvPr>
            <p:ph type="body" idx="1"/>
          </p:nvPr>
        </p:nvSpPr>
        <p:spPr>
          <a:xfrm>
            <a:off x="159750" y="904825"/>
            <a:ext cx="88245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400">
                <a:latin typeface="Century Gothic"/>
                <a:ea typeface="Century Gothic"/>
                <a:cs typeface="Century Gothic"/>
                <a:sym typeface="Century Gothic"/>
              </a:rPr>
              <a:t>Use the graph to calculate the half life of the sample.</a:t>
            </a:r>
            <a:endParaRPr sz="2400">
              <a:latin typeface="Century Gothic"/>
              <a:ea typeface="Century Gothic"/>
              <a:cs typeface="Century Gothic"/>
              <a:sym typeface="Century Gothic"/>
            </a:endParaRPr>
          </a:p>
        </p:txBody>
      </p:sp>
      <p:pic>
        <p:nvPicPr>
          <p:cNvPr id="3024" name="Google Shape;3024;p317"/>
          <p:cNvPicPr preferRelativeResize="0"/>
          <p:nvPr/>
        </p:nvPicPr>
        <p:blipFill>
          <a:blip r:embed="rId3">
            <a:alphaModFix/>
          </a:blip>
          <a:stretch>
            <a:fillRect/>
          </a:stretch>
        </p:blipFill>
        <p:spPr>
          <a:xfrm>
            <a:off x="488763" y="1486525"/>
            <a:ext cx="8166475" cy="5090949"/>
          </a:xfrm>
          <a:prstGeom prst="rect">
            <a:avLst/>
          </a:prstGeom>
          <a:noFill/>
          <a:ln>
            <a:noFill/>
          </a:ln>
        </p:spPr>
      </p:pic>
      <p:grpSp>
        <p:nvGrpSpPr>
          <p:cNvPr id="3025" name="Google Shape;3025;p317"/>
          <p:cNvGrpSpPr/>
          <p:nvPr/>
        </p:nvGrpSpPr>
        <p:grpSpPr>
          <a:xfrm>
            <a:off x="2310025" y="4145325"/>
            <a:ext cx="4391925" cy="1657775"/>
            <a:chOff x="2310025" y="4145325"/>
            <a:chExt cx="4391925" cy="1657775"/>
          </a:xfrm>
        </p:grpSpPr>
        <p:sp>
          <p:nvSpPr>
            <p:cNvPr id="3026" name="Google Shape;3026;p317"/>
            <p:cNvSpPr txBox="1"/>
            <p:nvPr/>
          </p:nvSpPr>
          <p:spPr>
            <a:xfrm>
              <a:off x="3200650" y="4145325"/>
              <a:ext cx="3501300" cy="4932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FFFFFF"/>
                  </a:solidFill>
                  <a:latin typeface="Century Gothic"/>
                  <a:ea typeface="Century Gothic"/>
                  <a:cs typeface="Century Gothic"/>
                  <a:sym typeface="Century Gothic"/>
                </a:rPr>
                <a:t>Half life = 60 000 years </a:t>
              </a:r>
              <a:endParaRPr sz="2400" b="1">
                <a:solidFill>
                  <a:srgbClr val="FFFFFF"/>
                </a:solidFill>
                <a:latin typeface="Century Gothic"/>
                <a:ea typeface="Century Gothic"/>
                <a:cs typeface="Century Gothic"/>
                <a:sym typeface="Century Gothic"/>
              </a:endParaRPr>
            </a:p>
          </p:txBody>
        </p:sp>
        <p:cxnSp>
          <p:nvCxnSpPr>
            <p:cNvPr id="3027" name="Google Shape;3027;p317"/>
            <p:cNvCxnSpPr/>
            <p:nvPr/>
          </p:nvCxnSpPr>
          <p:spPr>
            <a:xfrm flipH="1">
              <a:off x="2310025" y="4596800"/>
              <a:ext cx="992400" cy="1206300"/>
            </a:xfrm>
            <a:prstGeom prst="straightConnector1">
              <a:avLst/>
            </a:prstGeom>
            <a:noFill/>
            <a:ln w="28575" cap="flat" cmpd="sng">
              <a:solidFill>
                <a:srgbClr val="FF0000"/>
              </a:solidFill>
              <a:prstDash val="solid"/>
              <a:round/>
              <a:headEnd type="none" w="med" len="med"/>
              <a:tailEnd type="triangle" w="med" len="med"/>
            </a:ln>
          </p:spPr>
        </p:cxnSp>
      </p:grpSp>
      <p:cxnSp>
        <p:nvCxnSpPr>
          <p:cNvPr id="3028" name="Google Shape;3028;p317"/>
          <p:cNvCxnSpPr/>
          <p:nvPr/>
        </p:nvCxnSpPr>
        <p:spPr>
          <a:xfrm rot="10800000" flipH="1">
            <a:off x="1925875" y="4205875"/>
            <a:ext cx="354900" cy="6000"/>
          </a:xfrm>
          <a:prstGeom prst="straightConnector1">
            <a:avLst/>
          </a:prstGeom>
          <a:noFill/>
          <a:ln w="28575" cap="flat" cmpd="sng">
            <a:solidFill>
              <a:srgbClr val="FF0000"/>
            </a:solidFill>
            <a:prstDash val="solid"/>
            <a:round/>
            <a:headEnd type="none" w="med" len="med"/>
            <a:tailEnd type="none" w="med" len="med"/>
          </a:ln>
        </p:spPr>
      </p:cxnSp>
      <p:cxnSp>
        <p:nvCxnSpPr>
          <p:cNvPr id="3029" name="Google Shape;3029;p317"/>
          <p:cNvCxnSpPr/>
          <p:nvPr/>
        </p:nvCxnSpPr>
        <p:spPr>
          <a:xfrm>
            <a:off x="2280775" y="4200125"/>
            <a:ext cx="6000" cy="14091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8"/>
                                        </p:tgtEl>
                                        <p:attrNameLst>
                                          <p:attrName>style.visibility</p:attrName>
                                        </p:attrNameLst>
                                      </p:cBhvr>
                                      <p:to>
                                        <p:strVal val="visible"/>
                                      </p:to>
                                    </p:set>
                                    <p:animEffect transition="in" filter="fade">
                                      <p:cBhvr>
                                        <p:cTn id="7" dur="1000"/>
                                        <p:tgtEl>
                                          <p:spTgt spid="3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29"/>
                                        </p:tgtEl>
                                        <p:attrNameLst>
                                          <p:attrName>style.visibility</p:attrName>
                                        </p:attrNameLst>
                                      </p:cBhvr>
                                      <p:to>
                                        <p:strVal val="visible"/>
                                      </p:to>
                                    </p:set>
                                    <p:animEffect transition="in" filter="fade">
                                      <p:cBhvr>
                                        <p:cTn id="12" dur="1000"/>
                                        <p:tgtEl>
                                          <p:spTgt spid="30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25"/>
                                        </p:tgtEl>
                                        <p:attrNameLst>
                                          <p:attrName>style.visibility</p:attrName>
                                        </p:attrNameLst>
                                      </p:cBhvr>
                                      <p:to>
                                        <p:strVal val="visible"/>
                                      </p:to>
                                    </p:set>
                                    <p:animEffect transition="in" filter="fade">
                                      <p:cBhvr>
                                        <p:cTn id="17" dur="1000"/>
                                        <p:tgtEl>
                                          <p:spTgt spid="3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sp>
        <p:nvSpPr>
          <p:cNvPr id="3034" name="Google Shape;3034;p31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Calculating Half Life (pg 96)</a:t>
            </a:r>
            <a:endParaRPr/>
          </a:p>
        </p:txBody>
      </p:sp>
      <p:sp>
        <p:nvSpPr>
          <p:cNvPr id="3035" name="Google Shape;3035;p318"/>
          <p:cNvSpPr txBox="1">
            <a:spLocks noGrp="1"/>
          </p:cNvSpPr>
          <p:nvPr>
            <p:ph type="body" idx="1"/>
          </p:nvPr>
        </p:nvSpPr>
        <p:spPr>
          <a:xfrm>
            <a:off x="67250" y="2844700"/>
            <a:ext cx="8824500" cy="3728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A 50.0 g sample of N-16 decays to 12.5 g in 14 seconds. What’s the half-life?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A sample of strontium-90 has an activity of 5000 Bq. After 120 years the activity has fallen to 625 Bq. What is the half-life of strontium-90?</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A sample of cobalt-60 has an activity of 2000 Bq. What will the activity be after 10 years? Cobalt-60 has a half-life of 5 years. </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How much of a 100.0g sample of Au-198 is left after 8 days if its half-life is 2 days?</a:t>
            </a:r>
            <a:endParaRPr sz="2400">
              <a:latin typeface="Century Gothic"/>
              <a:ea typeface="Century Gothic"/>
              <a:cs typeface="Century Gothic"/>
              <a:sym typeface="Century Gothic"/>
            </a:endParaRPr>
          </a:p>
        </p:txBody>
      </p:sp>
      <p:pic>
        <p:nvPicPr>
          <p:cNvPr id="3036" name="Google Shape;3036;p318"/>
          <p:cNvPicPr preferRelativeResize="0"/>
          <p:nvPr/>
        </p:nvPicPr>
        <p:blipFill>
          <a:blip r:embed="rId3">
            <a:alphaModFix/>
          </a:blip>
          <a:stretch>
            <a:fillRect/>
          </a:stretch>
        </p:blipFill>
        <p:spPr>
          <a:xfrm>
            <a:off x="59900" y="1022375"/>
            <a:ext cx="8839202" cy="1817551"/>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3040"/>
        <p:cNvGrpSpPr/>
        <p:nvPr/>
      </p:nvGrpSpPr>
      <p:grpSpPr>
        <a:xfrm>
          <a:off x="0" y="0"/>
          <a:ext cx="0" cy="0"/>
          <a:chOff x="0" y="0"/>
          <a:chExt cx="0" cy="0"/>
        </a:xfrm>
      </p:grpSpPr>
      <p:sp>
        <p:nvSpPr>
          <p:cNvPr id="3041" name="Google Shape;3041;p31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Calculating Half Life (pg 96)</a:t>
            </a:r>
            <a:endParaRPr/>
          </a:p>
        </p:txBody>
      </p:sp>
      <p:sp>
        <p:nvSpPr>
          <p:cNvPr id="3042" name="Google Shape;3042;p319"/>
          <p:cNvSpPr txBox="1">
            <a:spLocks noGrp="1"/>
          </p:cNvSpPr>
          <p:nvPr>
            <p:ph type="body" idx="1"/>
          </p:nvPr>
        </p:nvSpPr>
        <p:spPr>
          <a:xfrm>
            <a:off x="90750" y="844875"/>
            <a:ext cx="8981400" cy="6013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A 50.0 g sample of N-16 decays to 12.5 g in 14 seconds. What’s the half-life?</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After 1 half life, mass will be 25 g</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After 2 half lives, mass will be 12.5 g</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Half life = total time for decay ÷ number of half lives</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Half life = 14 seconds ÷ 2 </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Half life = 7 seconds</a:t>
            </a:r>
            <a:endParaRPr sz="24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A sample of strontium-90 has an activity of 5000 </a:t>
            </a:r>
            <a:r>
              <a:rPr lang="en-GB" sz="2000" dirty="0" err="1">
                <a:latin typeface="Century Gothic"/>
                <a:ea typeface="Century Gothic"/>
                <a:cs typeface="Century Gothic"/>
                <a:sym typeface="Century Gothic"/>
              </a:rPr>
              <a:t>Bq</a:t>
            </a:r>
            <a:r>
              <a:rPr lang="en-GB" sz="2000" dirty="0">
                <a:latin typeface="Century Gothic"/>
                <a:ea typeface="Century Gothic"/>
                <a:cs typeface="Century Gothic"/>
                <a:sym typeface="Century Gothic"/>
              </a:rPr>
              <a:t>. After 120 years the activity has fallen to 625 </a:t>
            </a:r>
            <a:r>
              <a:rPr lang="en-GB" sz="2000" dirty="0" err="1">
                <a:latin typeface="Century Gothic"/>
                <a:ea typeface="Century Gothic"/>
                <a:cs typeface="Century Gothic"/>
                <a:sym typeface="Century Gothic"/>
              </a:rPr>
              <a:t>Bq</a:t>
            </a:r>
            <a:r>
              <a:rPr lang="en-GB" sz="2000" dirty="0">
                <a:latin typeface="Century Gothic"/>
                <a:ea typeface="Century Gothic"/>
                <a:cs typeface="Century Gothic"/>
                <a:sym typeface="Century Gothic"/>
              </a:rPr>
              <a:t>. What is the half-life of strontium-90?</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After 1 half life, activity will be 2500 </a:t>
            </a:r>
            <a:r>
              <a:rPr lang="en-GB" sz="2400" b="1" dirty="0" err="1">
                <a:solidFill>
                  <a:srgbClr val="FF0000"/>
                </a:solidFill>
                <a:latin typeface="Century Gothic"/>
                <a:ea typeface="Century Gothic"/>
                <a:cs typeface="Century Gothic"/>
                <a:sym typeface="Century Gothic"/>
              </a:rPr>
              <a:t>Bq</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After 2 half lives, activity will be 1250 </a:t>
            </a:r>
            <a:r>
              <a:rPr lang="en-GB" sz="2400" b="1" dirty="0" err="1">
                <a:solidFill>
                  <a:srgbClr val="FF0000"/>
                </a:solidFill>
                <a:latin typeface="Century Gothic"/>
                <a:ea typeface="Century Gothic"/>
                <a:cs typeface="Century Gothic"/>
                <a:sym typeface="Century Gothic"/>
              </a:rPr>
              <a:t>Bq</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After 3 half lives, activity will be 625 </a:t>
            </a:r>
            <a:r>
              <a:rPr lang="en-GB" sz="2400" b="1" dirty="0" err="1">
                <a:solidFill>
                  <a:srgbClr val="FF0000"/>
                </a:solidFill>
                <a:latin typeface="Century Gothic"/>
                <a:ea typeface="Century Gothic"/>
                <a:cs typeface="Century Gothic"/>
                <a:sym typeface="Century Gothic"/>
              </a:rPr>
              <a:t>Bq</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Half life = total time for decay ÷ number of half lives</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Half life = 120 years ÷ 3</a:t>
            </a:r>
            <a:br>
              <a:rPr lang="en-GB" sz="2400" b="1" dirty="0">
                <a:solidFill>
                  <a:srgbClr val="FF0000"/>
                </a:solidFill>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Half life = 40 years</a:t>
            </a:r>
            <a:endParaRPr sz="2000" dirty="0">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2">
                                            <p:txEl>
                                              <p:pRg st="0" end="0"/>
                                            </p:txEl>
                                          </p:spTgt>
                                        </p:tgtEl>
                                        <p:attrNameLst>
                                          <p:attrName>style.visibility</p:attrName>
                                        </p:attrNameLst>
                                      </p:cBhvr>
                                      <p:to>
                                        <p:strVal val="visible"/>
                                      </p:to>
                                    </p:set>
                                    <p:animEffect transition="in" filter="fade">
                                      <p:cBhvr>
                                        <p:cTn id="7" dur="1000"/>
                                        <p:tgtEl>
                                          <p:spTgt spid="3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2">
                                            <p:txEl>
                                              <p:pRg st="1" end="1"/>
                                            </p:txEl>
                                          </p:spTgt>
                                        </p:tgtEl>
                                        <p:attrNameLst>
                                          <p:attrName>style.visibility</p:attrName>
                                        </p:attrNameLst>
                                      </p:cBhvr>
                                      <p:to>
                                        <p:strVal val="visible"/>
                                      </p:to>
                                    </p:set>
                                    <p:animEffect transition="in" filter="fade">
                                      <p:cBhvr>
                                        <p:cTn id="12" dur="1000"/>
                                        <p:tgtEl>
                                          <p:spTgt spid="30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42">
                                            <p:txEl>
                                              <p:pRg st="2" end="2"/>
                                            </p:txEl>
                                          </p:spTgt>
                                        </p:tgtEl>
                                        <p:attrNameLst>
                                          <p:attrName>style.visibility</p:attrName>
                                        </p:attrNameLst>
                                      </p:cBhvr>
                                      <p:to>
                                        <p:strVal val="visible"/>
                                      </p:to>
                                    </p:set>
                                    <p:animEffect transition="in" filter="fade">
                                      <p:cBhvr>
                                        <p:cTn id="17" dur="1000"/>
                                        <p:tgtEl>
                                          <p:spTgt spid="30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3047" name="Google Shape;3047;p32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Calculating Half Life (pg 96)</a:t>
            </a:r>
            <a:endParaRPr sz="3600">
              <a:latin typeface="Century Gothic"/>
              <a:ea typeface="Century Gothic"/>
              <a:cs typeface="Century Gothic"/>
              <a:sym typeface="Century Gothic"/>
            </a:endParaRPr>
          </a:p>
        </p:txBody>
      </p:sp>
      <p:sp>
        <p:nvSpPr>
          <p:cNvPr id="3048" name="Google Shape;3048;p320"/>
          <p:cNvSpPr txBox="1">
            <a:spLocks noGrp="1"/>
          </p:cNvSpPr>
          <p:nvPr>
            <p:ph type="body" idx="1"/>
          </p:nvPr>
        </p:nvSpPr>
        <p:spPr>
          <a:xfrm>
            <a:off x="0" y="755700"/>
            <a:ext cx="9144000" cy="6013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3"/>
            </a:pPr>
            <a:r>
              <a:rPr lang="en-GB" sz="2000" dirty="0">
                <a:latin typeface="Century Gothic"/>
                <a:ea typeface="Century Gothic"/>
                <a:cs typeface="Century Gothic"/>
                <a:sym typeface="Century Gothic"/>
              </a:rPr>
              <a:t>A sample of cobalt-60 has an activity of 2000 </a:t>
            </a:r>
            <a:r>
              <a:rPr lang="en-GB" sz="2000" dirty="0" err="1">
                <a:latin typeface="Century Gothic"/>
                <a:ea typeface="Century Gothic"/>
                <a:cs typeface="Century Gothic"/>
                <a:sym typeface="Century Gothic"/>
              </a:rPr>
              <a:t>Bq</a:t>
            </a:r>
            <a:r>
              <a:rPr lang="en-GB" sz="2000" dirty="0">
                <a:latin typeface="Century Gothic"/>
                <a:ea typeface="Century Gothic"/>
                <a:cs typeface="Century Gothic"/>
                <a:sym typeface="Century Gothic"/>
              </a:rPr>
              <a:t>. What will the activity be after 10 years? Cobalt-60 has a half-life of 5 years. </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1 half life = 5 years</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2 half lives = 10 years. </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After 1 half life, the activity will be half of  2000 </a:t>
            </a:r>
            <a:r>
              <a:rPr lang="en-GB" sz="2300" b="1" dirty="0" err="1">
                <a:solidFill>
                  <a:srgbClr val="FF0000"/>
                </a:solidFill>
                <a:latin typeface="Century Gothic"/>
                <a:ea typeface="Century Gothic"/>
                <a:cs typeface="Century Gothic"/>
                <a:sym typeface="Century Gothic"/>
              </a:rPr>
              <a:t>Bq</a:t>
            </a:r>
            <a:r>
              <a:rPr lang="en-GB" sz="2300" b="1" dirty="0">
                <a:solidFill>
                  <a:srgbClr val="FF0000"/>
                </a:solidFill>
                <a:latin typeface="Century Gothic"/>
                <a:ea typeface="Century Gothic"/>
                <a:cs typeface="Century Gothic"/>
                <a:sym typeface="Century Gothic"/>
              </a:rPr>
              <a:t> = 1000 </a:t>
            </a:r>
            <a:r>
              <a:rPr lang="en-GB" sz="2300" b="1" dirty="0" err="1">
                <a:solidFill>
                  <a:srgbClr val="FF0000"/>
                </a:solidFill>
                <a:latin typeface="Century Gothic"/>
                <a:ea typeface="Century Gothic"/>
                <a:cs typeface="Century Gothic"/>
                <a:sym typeface="Century Gothic"/>
              </a:rPr>
              <a:t>Bq</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After 2 half lives, the activity will be half of  1000 </a:t>
            </a:r>
            <a:r>
              <a:rPr lang="en-GB" sz="2300" b="1" dirty="0" err="1">
                <a:solidFill>
                  <a:srgbClr val="FF0000"/>
                </a:solidFill>
                <a:latin typeface="Century Gothic"/>
                <a:ea typeface="Century Gothic"/>
                <a:cs typeface="Century Gothic"/>
                <a:sym typeface="Century Gothic"/>
              </a:rPr>
              <a:t>Bq</a:t>
            </a:r>
            <a:r>
              <a:rPr lang="en-GB" sz="2300" b="1" dirty="0">
                <a:solidFill>
                  <a:srgbClr val="FF0000"/>
                </a:solidFill>
                <a:latin typeface="Century Gothic"/>
                <a:ea typeface="Century Gothic"/>
                <a:cs typeface="Century Gothic"/>
                <a:sym typeface="Century Gothic"/>
              </a:rPr>
              <a:t> = 500 </a:t>
            </a:r>
            <a:r>
              <a:rPr lang="en-GB" sz="2300" b="1" dirty="0" err="1">
                <a:solidFill>
                  <a:srgbClr val="FF0000"/>
                </a:solidFill>
                <a:latin typeface="Century Gothic"/>
                <a:ea typeface="Century Gothic"/>
                <a:cs typeface="Century Gothic"/>
                <a:sym typeface="Century Gothic"/>
              </a:rPr>
              <a:t>Bq</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So activity after 10 years = 500 </a:t>
            </a:r>
            <a:r>
              <a:rPr lang="en-GB" sz="2300" b="1" dirty="0" err="1">
                <a:solidFill>
                  <a:srgbClr val="FF0000"/>
                </a:solidFill>
                <a:latin typeface="Century Gothic"/>
                <a:ea typeface="Century Gothic"/>
                <a:cs typeface="Century Gothic"/>
                <a:sym typeface="Century Gothic"/>
              </a:rPr>
              <a:t>Bq</a:t>
            </a:r>
            <a:endParaRPr sz="23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endParaRPr sz="2300" b="1" dirty="0">
              <a:solidFill>
                <a:srgbClr val="FF0000"/>
              </a:solidFill>
              <a:latin typeface="Century Gothic"/>
              <a:ea typeface="Century Gothic"/>
              <a:cs typeface="Century Gothic"/>
              <a:sym typeface="Century Gothic"/>
            </a:endParaRPr>
          </a:p>
          <a:p>
            <a:pPr marL="558800" lvl="0" indent="-457200" algn="l" rtl="0">
              <a:spcBef>
                <a:spcPts val="0"/>
              </a:spcBef>
              <a:spcAft>
                <a:spcPts val="0"/>
              </a:spcAft>
              <a:buSzPts val="2000"/>
              <a:buFont typeface="+mj-lt"/>
              <a:buAutoNum type="arabicPeriod" startAt="4"/>
            </a:pPr>
            <a:r>
              <a:rPr lang="en-GB" sz="2000" dirty="0">
                <a:latin typeface="Century Gothic"/>
                <a:ea typeface="Century Gothic"/>
                <a:cs typeface="Century Gothic"/>
                <a:sym typeface="Century Gothic"/>
              </a:rPr>
              <a:t>How much of a 100.0g sample of Au-198 is left after 8 days if its half-life is 2 days?</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1 half life = 2 days, so 4 half lives = 8 days.</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So 4 half lives pass in 8 days</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300" b="1" dirty="0">
                <a:solidFill>
                  <a:srgbClr val="FF0000"/>
                </a:solidFill>
                <a:latin typeface="Century Gothic"/>
                <a:ea typeface="Century Gothic"/>
                <a:cs typeface="Century Gothic"/>
                <a:sym typeface="Century Gothic"/>
              </a:rPr>
              <a:t>After 1 half life - 50 g decay, 50 g are left</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300" b="1" dirty="0">
                <a:solidFill>
                  <a:srgbClr val="FF0000"/>
                </a:solidFill>
                <a:latin typeface="Century Gothic"/>
                <a:ea typeface="Century Gothic"/>
                <a:cs typeface="Century Gothic"/>
                <a:sym typeface="Century Gothic"/>
              </a:rPr>
              <a:t>After 2 half lives - 25 g decay, 25 g are left</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300" b="1" dirty="0">
                <a:solidFill>
                  <a:srgbClr val="FF0000"/>
                </a:solidFill>
                <a:latin typeface="Century Gothic"/>
                <a:ea typeface="Century Gothic"/>
                <a:cs typeface="Century Gothic"/>
                <a:sym typeface="Century Gothic"/>
              </a:rPr>
              <a:t>After 3 half lives - 12.5 g decay, 12.5 g are left</a:t>
            </a: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300" b="1" dirty="0">
                <a:solidFill>
                  <a:srgbClr val="FF0000"/>
                </a:solidFill>
                <a:latin typeface="Century Gothic"/>
                <a:ea typeface="Century Gothic"/>
                <a:cs typeface="Century Gothic"/>
                <a:sym typeface="Century Gothic"/>
              </a:rPr>
              <a:t>After 4 half lives - 6.25 g decay, </a:t>
            </a:r>
            <a:r>
              <a:rPr lang="en-GB" sz="2300" b="1" u="sng" dirty="0">
                <a:solidFill>
                  <a:srgbClr val="FF0000"/>
                </a:solidFill>
                <a:latin typeface="Century Gothic"/>
                <a:ea typeface="Century Gothic"/>
                <a:cs typeface="Century Gothic"/>
                <a:sym typeface="Century Gothic"/>
              </a:rPr>
              <a:t>6.25 g are left</a:t>
            </a:r>
            <a:endParaRPr sz="2300" b="1" u="sng"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3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3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8">
                                            <p:txEl>
                                              <p:pRg st="0" end="0"/>
                                            </p:txEl>
                                          </p:spTgt>
                                        </p:tgtEl>
                                        <p:attrNameLst>
                                          <p:attrName>style.visibility</p:attrName>
                                        </p:attrNameLst>
                                      </p:cBhvr>
                                      <p:to>
                                        <p:strVal val="visible"/>
                                      </p:to>
                                    </p:set>
                                    <p:animEffect transition="in" filter="fade">
                                      <p:cBhvr>
                                        <p:cTn id="7" dur="1000"/>
                                        <p:tgtEl>
                                          <p:spTgt spid="30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48">
                                            <p:txEl>
                                              <p:pRg st="1" end="1"/>
                                            </p:txEl>
                                          </p:spTgt>
                                        </p:tgtEl>
                                        <p:attrNameLst>
                                          <p:attrName>style.visibility</p:attrName>
                                        </p:attrNameLst>
                                      </p:cBhvr>
                                      <p:to>
                                        <p:strVal val="visible"/>
                                      </p:to>
                                    </p:set>
                                    <p:animEffect transition="in" filter="fade">
                                      <p:cBhvr>
                                        <p:cTn id="12" dur="1000"/>
                                        <p:tgtEl>
                                          <p:spTgt spid="30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48">
                                            <p:txEl>
                                              <p:pRg st="2" end="2"/>
                                            </p:txEl>
                                          </p:spTgt>
                                        </p:tgtEl>
                                        <p:attrNameLst>
                                          <p:attrName>style.visibility</p:attrName>
                                        </p:attrNameLst>
                                      </p:cBhvr>
                                      <p:to>
                                        <p:strVal val="visible"/>
                                      </p:to>
                                    </p:set>
                                    <p:animEffect transition="in" filter="fade">
                                      <p:cBhvr>
                                        <p:cTn id="17" dur="1000"/>
                                        <p:tgtEl>
                                          <p:spTgt spid="30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48">
                                            <p:txEl>
                                              <p:pRg st="3" end="3"/>
                                            </p:txEl>
                                          </p:spTgt>
                                        </p:tgtEl>
                                        <p:attrNameLst>
                                          <p:attrName>style.visibility</p:attrName>
                                        </p:attrNameLst>
                                      </p:cBhvr>
                                      <p:to>
                                        <p:strVal val="visible"/>
                                      </p:to>
                                    </p:set>
                                    <p:animEffect transition="in" filter="fade">
                                      <p:cBhvr>
                                        <p:cTn id="22" dur="1000"/>
                                        <p:tgtEl>
                                          <p:spTgt spid="30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48">
                                            <p:txEl>
                                              <p:pRg st="4" end="4"/>
                                            </p:txEl>
                                          </p:spTgt>
                                        </p:tgtEl>
                                        <p:attrNameLst>
                                          <p:attrName>style.visibility</p:attrName>
                                        </p:attrNameLst>
                                      </p:cBhvr>
                                      <p:to>
                                        <p:strVal val="visible"/>
                                      </p:to>
                                    </p:set>
                                    <p:animEffect transition="in" filter="fade">
                                      <p:cBhvr>
                                        <p:cTn id="27" dur="1000"/>
                                        <p:tgtEl>
                                          <p:spTgt spid="304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48">
                                            <p:txEl>
                                              <p:pRg st="5" end="5"/>
                                            </p:txEl>
                                          </p:spTgt>
                                        </p:tgtEl>
                                        <p:attrNameLst>
                                          <p:attrName>style.visibility</p:attrName>
                                        </p:attrNameLst>
                                      </p:cBhvr>
                                      <p:to>
                                        <p:strVal val="visible"/>
                                      </p:to>
                                    </p:set>
                                    <p:animEffect transition="in" filter="fade">
                                      <p:cBhvr>
                                        <p:cTn id="32" dur="1000"/>
                                        <p:tgtEl>
                                          <p:spTgt spid="304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48">
                                            <p:txEl>
                                              <p:pRg st="7" end="7"/>
                                            </p:txEl>
                                          </p:spTgt>
                                        </p:tgtEl>
                                        <p:attrNameLst>
                                          <p:attrName>style.visibility</p:attrName>
                                        </p:attrNameLst>
                                      </p:cBhvr>
                                      <p:to>
                                        <p:strVal val="visible"/>
                                      </p:to>
                                    </p:set>
                                    <p:animEffect transition="in" filter="fade">
                                      <p:cBhvr>
                                        <p:cTn id="37" dur="1000"/>
                                        <p:tgtEl>
                                          <p:spTgt spid="304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48">
                                            <p:txEl>
                                              <p:pRg st="8" end="8"/>
                                            </p:txEl>
                                          </p:spTgt>
                                        </p:tgtEl>
                                        <p:attrNameLst>
                                          <p:attrName>style.visibility</p:attrName>
                                        </p:attrNameLst>
                                      </p:cBhvr>
                                      <p:to>
                                        <p:strVal val="visible"/>
                                      </p:to>
                                    </p:set>
                                    <p:animEffect transition="in" filter="fade">
                                      <p:cBhvr>
                                        <p:cTn id="42" dur="1000"/>
                                        <p:tgtEl>
                                          <p:spTgt spid="304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48">
                                            <p:txEl>
                                              <p:pRg st="9" end="9"/>
                                            </p:txEl>
                                          </p:spTgt>
                                        </p:tgtEl>
                                        <p:attrNameLst>
                                          <p:attrName>style.visibility</p:attrName>
                                        </p:attrNameLst>
                                      </p:cBhvr>
                                      <p:to>
                                        <p:strVal val="visible"/>
                                      </p:to>
                                    </p:set>
                                    <p:animEffect transition="in" filter="fade">
                                      <p:cBhvr>
                                        <p:cTn id="47" dur="1000"/>
                                        <p:tgtEl>
                                          <p:spTgt spid="3048">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48">
                                            <p:txEl>
                                              <p:pRg st="10" end="10"/>
                                            </p:txEl>
                                          </p:spTgt>
                                        </p:tgtEl>
                                        <p:attrNameLst>
                                          <p:attrName>style.visibility</p:attrName>
                                        </p:attrNameLst>
                                      </p:cBhvr>
                                      <p:to>
                                        <p:strVal val="visible"/>
                                      </p:to>
                                    </p:set>
                                    <p:animEffect transition="in" filter="fade">
                                      <p:cBhvr>
                                        <p:cTn id="52" dur="1000"/>
                                        <p:tgtEl>
                                          <p:spTgt spid="3048">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48">
                                            <p:txEl>
                                              <p:pRg st="11" end="11"/>
                                            </p:txEl>
                                          </p:spTgt>
                                        </p:tgtEl>
                                        <p:attrNameLst>
                                          <p:attrName>style.visibility</p:attrName>
                                        </p:attrNameLst>
                                      </p:cBhvr>
                                      <p:to>
                                        <p:strVal val="visible"/>
                                      </p:to>
                                    </p:set>
                                    <p:animEffect transition="in" filter="fade">
                                      <p:cBhvr>
                                        <p:cTn id="57" dur="1000"/>
                                        <p:tgtEl>
                                          <p:spTgt spid="3048">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48">
                                            <p:txEl>
                                              <p:pRg st="12" end="12"/>
                                            </p:txEl>
                                          </p:spTgt>
                                        </p:tgtEl>
                                        <p:attrNameLst>
                                          <p:attrName>style.visibility</p:attrName>
                                        </p:attrNameLst>
                                      </p:cBhvr>
                                      <p:to>
                                        <p:strVal val="visible"/>
                                      </p:to>
                                    </p:set>
                                    <p:animEffect transition="in" filter="fade">
                                      <p:cBhvr>
                                        <p:cTn id="62" dur="1000"/>
                                        <p:tgtEl>
                                          <p:spTgt spid="3048">
                                            <p:txEl>
                                              <p:pRg st="12" end="1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48">
                                            <p:txEl>
                                              <p:pRg st="13" end="13"/>
                                            </p:txEl>
                                          </p:spTgt>
                                        </p:tgtEl>
                                        <p:attrNameLst>
                                          <p:attrName>style.visibility</p:attrName>
                                        </p:attrNameLst>
                                      </p:cBhvr>
                                      <p:to>
                                        <p:strVal val="visible"/>
                                      </p:to>
                                    </p:set>
                                    <p:animEffect transition="in" filter="fade">
                                      <p:cBhvr>
                                        <p:cTn id="67" dur="1000"/>
                                        <p:tgtEl>
                                          <p:spTgt spid="3048">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3052"/>
        <p:cNvGrpSpPr/>
        <p:nvPr/>
      </p:nvGrpSpPr>
      <p:grpSpPr>
        <a:xfrm>
          <a:off x="0" y="0"/>
          <a:ext cx="0" cy="0"/>
          <a:chOff x="0" y="0"/>
          <a:chExt cx="0" cy="0"/>
        </a:xfrm>
      </p:grpSpPr>
      <p:sp>
        <p:nvSpPr>
          <p:cNvPr id="3053" name="Google Shape;3053;p32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P4: Decay equations and half life</a:t>
            </a:r>
            <a:endParaRPr/>
          </a:p>
        </p:txBody>
      </p:sp>
      <p:sp>
        <p:nvSpPr>
          <p:cNvPr id="3054" name="Google Shape;3054;p32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72-80 of the exam question booklet</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3059" name="Google Shape;3059;p32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Contamination and Irradiation (pg 97)</a:t>
            </a:r>
            <a:endParaRPr/>
          </a:p>
        </p:txBody>
      </p:sp>
      <p:sp>
        <p:nvSpPr>
          <p:cNvPr id="3060" name="Google Shape;3060;p32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25450" algn="l" rtl="0">
              <a:spcBef>
                <a:spcPts val="0"/>
              </a:spcBef>
              <a:spcAft>
                <a:spcPts val="0"/>
              </a:spcAft>
              <a:buSzPts val="3100"/>
              <a:buFont typeface="Century Gothic"/>
              <a:buAutoNum type="arabicPeriod"/>
            </a:pPr>
            <a:r>
              <a:rPr lang="en-GB" sz="3100">
                <a:latin typeface="Century Gothic"/>
                <a:ea typeface="Century Gothic"/>
                <a:cs typeface="Century Gothic"/>
                <a:sym typeface="Century Gothic"/>
              </a:rPr>
              <a:t>Why do you need to protect yourself when working with sources of radiation?</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AutoNum type="arabicPeriod"/>
            </a:pPr>
            <a:r>
              <a:rPr lang="en-GB" sz="3100">
                <a:latin typeface="Century Gothic"/>
                <a:ea typeface="Century Gothic"/>
                <a:cs typeface="Century Gothic"/>
                <a:sym typeface="Century Gothic"/>
              </a:rPr>
              <a:t>What does it mean when we say an object has been irradiated?</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AutoNum type="arabicPeriod"/>
            </a:pPr>
            <a:r>
              <a:rPr lang="en-GB" sz="3100">
                <a:latin typeface="Century Gothic"/>
                <a:ea typeface="Century Gothic"/>
                <a:cs typeface="Century Gothic"/>
                <a:sym typeface="Century Gothic"/>
              </a:rPr>
              <a:t>How can you reduce the level of irradiation?</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AutoNum type="arabicPeriod"/>
            </a:pPr>
            <a:r>
              <a:rPr lang="en-GB" sz="3100">
                <a:latin typeface="Century Gothic"/>
                <a:ea typeface="Century Gothic"/>
                <a:cs typeface="Century Gothic"/>
                <a:sym typeface="Century Gothic"/>
              </a:rPr>
              <a:t>What does it mean when we say an object has been contaminated?</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AutoNum type="arabicPeriod"/>
            </a:pPr>
            <a:r>
              <a:rPr lang="en-GB" sz="3100">
                <a:latin typeface="Century Gothic"/>
                <a:ea typeface="Century Gothic"/>
                <a:cs typeface="Century Gothic"/>
                <a:sym typeface="Century Gothic"/>
              </a:rPr>
              <a:t>Why is contamination often more dangerous than irradiation?</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AutoNum type="arabicPeriod"/>
            </a:pPr>
            <a:r>
              <a:rPr lang="en-GB" sz="3100">
                <a:latin typeface="Century Gothic"/>
                <a:ea typeface="Century Gothic"/>
                <a:cs typeface="Century Gothic"/>
                <a:sym typeface="Century Gothic"/>
              </a:rPr>
              <a:t>How can you stop contamination? </a:t>
            </a:r>
            <a:endParaRPr sz="3100">
              <a:latin typeface="Century Gothic"/>
              <a:ea typeface="Century Gothic"/>
              <a:cs typeface="Century Gothic"/>
              <a:sym typeface="Century Gothic"/>
            </a:endParaRPr>
          </a:p>
          <a:p>
            <a:pPr marL="457200" lvl="0" indent="0" algn="l" rtl="0">
              <a:spcBef>
                <a:spcPts val="0"/>
              </a:spcBef>
              <a:spcAft>
                <a:spcPts val="0"/>
              </a:spcAft>
              <a:buNone/>
            </a:pPr>
            <a:endParaRPr sz="3100">
              <a:latin typeface="Century Gothic"/>
              <a:ea typeface="Century Gothic"/>
              <a:cs typeface="Century Gothic"/>
              <a:sym typeface="Century Gothic"/>
            </a:endParaRPr>
          </a:p>
        </p:txBody>
      </p:sp>
    </p:spTree>
    <p:custDataLst>
      <p:tags r:id="rId1"/>
    </p:custData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3064"/>
        <p:cNvGrpSpPr/>
        <p:nvPr/>
      </p:nvGrpSpPr>
      <p:grpSpPr>
        <a:xfrm>
          <a:off x="0" y="0"/>
          <a:ext cx="0" cy="0"/>
          <a:chOff x="0" y="0"/>
          <a:chExt cx="0" cy="0"/>
        </a:xfrm>
      </p:grpSpPr>
      <p:sp>
        <p:nvSpPr>
          <p:cNvPr id="3065" name="Google Shape;3065;p32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Contamination and Irradiation (pg 97)</a:t>
            </a:r>
            <a:endParaRPr sz="3600">
              <a:latin typeface="Century Gothic"/>
              <a:ea typeface="Century Gothic"/>
              <a:cs typeface="Century Gothic"/>
              <a:sym typeface="Century Gothic"/>
            </a:endParaRPr>
          </a:p>
        </p:txBody>
      </p:sp>
      <p:sp>
        <p:nvSpPr>
          <p:cNvPr id="3066" name="Google Shape;3066;p323"/>
          <p:cNvSpPr txBox="1">
            <a:spLocks noGrp="1"/>
          </p:cNvSpPr>
          <p:nvPr>
            <p:ph type="body" idx="1"/>
          </p:nvPr>
        </p:nvSpPr>
        <p:spPr>
          <a:xfrm>
            <a:off x="7425" y="759425"/>
            <a:ext cx="89841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 you need to protect yourself when working with sources of radiation?</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Radiation can enter living cells and ionise the atoms in them. This can damage cells and kill them or cause cancer</a:t>
            </a:r>
            <a:endParaRPr sz="22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does it mean when we say an object has been irradiated?</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Radiation from a radioactive source has hit the object</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How can you reduce the level of irradiation?</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Move away from the radioactive source, store sources in lead lined boxes, stand behind barriers when using radiation.</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does it mean when we say an object has been contaminated</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Radioactive atoms have got onto or into an object</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is contamination often more dangerous than irradiation?</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The radiation can be carried for a longer time so it can do more damage</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How can you stop contamination? </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200" b="1" dirty="0">
                <a:solidFill>
                  <a:srgbClr val="FF0000"/>
                </a:solidFill>
                <a:latin typeface="Century Gothic"/>
                <a:ea typeface="Century Gothic"/>
                <a:cs typeface="Century Gothic"/>
                <a:sym typeface="Century Gothic"/>
              </a:rPr>
              <a:t>Wear gloves and other protective clothing and use tongs to handle the radioactive source</a:t>
            </a:r>
            <a:endParaRPr sz="2000" dirty="0">
              <a:latin typeface="Century Gothic"/>
              <a:ea typeface="Century Gothic"/>
              <a:cs typeface="Century Gothic"/>
              <a:sym typeface="Century Gothic"/>
            </a:endParaRPr>
          </a:p>
          <a:p>
            <a:pPr marL="45720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66">
                                            <p:txEl>
                                              <p:pRg st="0" end="0"/>
                                            </p:txEl>
                                          </p:spTgt>
                                        </p:tgtEl>
                                        <p:attrNameLst>
                                          <p:attrName>style.visibility</p:attrName>
                                        </p:attrNameLst>
                                      </p:cBhvr>
                                      <p:to>
                                        <p:strVal val="visible"/>
                                      </p:to>
                                    </p:set>
                                    <p:animEffect transition="in" filter="fade">
                                      <p:cBhvr>
                                        <p:cTn id="7" dur="1000"/>
                                        <p:tgtEl>
                                          <p:spTgt spid="30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66">
                                            <p:txEl>
                                              <p:pRg st="1" end="1"/>
                                            </p:txEl>
                                          </p:spTgt>
                                        </p:tgtEl>
                                        <p:attrNameLst>
                                          <p:attrName>style.visibility</p:attrName>
                                        </p:attrNameLst>
                                      </p:cBhvr>
                                      <p:to>
                                        <p:strVal val="visible"/>
                                      </p:to>
                                    </p:set>
                                    <p:animEffect transition="in" filter="fade">
                                      <p:cBhvr>
                                        <p:cTn id="12" dur="1000"/>
                                        <p:tgtEl>
                                          <p:spTgt spid="30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66">
                                            <p:txEl>
                                              <p:pRg st="2" end="2"/>
                                            </p:txEl>
                                          </p:spTgt>
                                        </p:tgtEl>
                                        <p:attrNameLst>
                                          <p:attrName>style.visibility</p:attrName>
                                        </p:attrNameLst>
                                      </p:cBhvr>
                                      <p:to>
                                        <p:strVal val="visible"/>
                                      </p:to>
                                    </p:set>
                                    <p:animEffect transition="in" filter="fade">
                                      <p:cBhvr>
                                        <p:cTn id="17" dur="1000"/>
                                        <p:tgtEl>
                                          <p:spTgt spid="30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6">
                                            <p:txEl>
                                              <p:pRg st="3" end="3"/>
                                            </p:txEl>
                                          </p:spTgt>
                                        </p:tgtEl>
                                        <p:attrNameLst>
                                          <p:attrName>style.visibility</p:attrName>
                                        </p:attrNameLst>
                                      </p:cBhvr>
                                      <p:to>
                                        <p:strVal val="visible"/>
                                      </p:to>
                                    </p:set>
                                    <p:animEffect transition="in" filter="fade">
                                      <p:cBhvr>
                                        <p:cTn id="22" dur="1000"/>
                                        <p:tgtEl>
                                          <p:spTgt spid="30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66">
                                            <p:txEl>
                                              <p:pRg st="4" end="4"/>
                                            </p:txEl>
                                          </p:spTgt>
                                        </p:tgtEl>
                                        <p:attrNameLst>
                                          <p:attrName>style.visibility</p:attrName>
                                        </p:attrNameLst>
                                      </p:cBhvr>
                                      <p:to>
                                        <p:strVal val="visible"/>
                                      </p:to>
                                    </p:set>
                                    <p:animEffect transition="in" filter="fade">
                                      <p:cBhvr>
                                        <p:cTn id="27" dur="1000"/>
                                        <p:tgtEl>
                                          <p:spTgt spid="30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66">
                                            <p:txEl>
                                              <p:pRg st="5" end="5"/>
                                            </p:txEl>
                                          </p:spTgt>
                                        </p:tgtEl>
                                        <p:attrNameLst>
                                          <p:attrName>style.visibility</p:attrName>
                                        </p:attrNameLst>
                                      </p:cBhvr>
                                      <p:to>
                                        <p:strVal val="visible"/>
                                      </p:to>
                                    </p:set>
                                    <p:animEffect transition="in" filter="fade">
                                      <p:cBhvr>
                                        <p:cTn id="32" dur="1000"/>
                                        <p:tgtEl>
                                          <p:spTgt spid="30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66">
                                            <p:txEl>
                                              <p:pRg st="6" end="6"/>
                                            </p:txEl>
                                          </p:spTgt>
                                        </p:tgtEl>
                                        <p:attrNameLst>
                                          <p:attrName>style.visibility</p:attrName>
                                        </p:attrNameLst>
                                      </p:cBhvr>
                                      <p:to>
                                        <p:strVal val="visible"/>
                                      </p:to>
                                    </p:set>
                                    <p:animEffect transition="in" filter="fade">
                                      <p:cBhvr>
                                        <p:cTn id="37" dur="1000"/>
                                        <p:tgtEl>
                                          <p:spTgt spid="306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9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900">
                <a:latin typeface="Century Gothic"/>
                <a:ea typeface="Century Gothic"/>
                <a:cs typeface="Century Gothic"/>
                <a:sym typeface="Century Gothic"/>
              </a:rPr>
              <a:t>Calculating Gravitational Potential Energy (pg 13)</a:t>
            </a:r>
            <a:endParaRPr sz="3300">
              <a:latin typeface="Century Gothic"/>
              <a:ea typeface="Century Gothic"/>
              <a:cs typeface="Century Gothic"/>
              <a:sym typeface="Century Gothic"/>
            </a:endParaRPr>
          </a:p>
        </p:txBody>
      </p:sp>
      <p:sp>
        <p:nvSpPr>
          <p:cNvPr id="933" name="Google Shape;933;p9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startAt="5"/>
            </a:pPr>
            <a:r>
              <a:rPr lang="en-GB" sz="2500">
                <a:latin typeface="Century Gothic"/>
                <a:ea typeface="Century Gothic"/>
                <a:cs typeface="Century Gothic"/>
                <a:sym typeface="Century Gothic"/>
              </a:rPr>
              <a:t>A 250 g glass is put onto a table, it has 2.35 J of energy in its gravitational potential store. What is the height of the table?</a:t>
            </a:r>
            <a:endParaRPr sz="2500">
              <a:latin typeface="Century Gothic"/>
              <a:ea typeface="Century Gothic"/>
              <a:cs typeface="Century Gothic"/>
              <a:sym typeface="Century Gothic"/>
            </a:endParaRPr>
          </a:p>
          <a:p>
            <a:pPr marL="457200" lvl="0" indent="0" algn="l" rtl="0">
              <a:spcBef>
                <a:spcPts val="0"/>
              </a:spcBef>
              <a:spcAft>
                <a:spcPts val="0"/>
              </a:spcAft>
              <a:buNone/>
            </a:pPr>
            <a:r>
              <a:rPr lang="en-GB" sz="2500">
                <a:latin typeface="Century Gothic"/>
                <a:ea typeface="Century Gothic"/>
                <a:cs typeface="Century Gothic"/>
                <a:sym typeface="Century Gothic"/>
              </a:rPr>
              <a:t>			</a:t>
            </a:r>
            <a:r>
              <a:rPr lang="en-GB" sz="2800" b="1">
                <a:solidFill>
                  <a:srgbClr val="FF0000"/>
                </a:solidFill>
                <a:latin typeface="Century Gothic"/>
                <a:ea typeface="Century Gothic"/>
                <a:cs typeface="Century Gothic"/>
                <a:sym typeface="Century Gothic"/>
              </a:rPr>
              <a:t>Conversion: 250 d = 0.25 kg</a:t>
            </a:r>
            <a:endParaRPr sz="2500">
              <a:latin typeface="Century Gothic"/>
              <a:ea typeface="Century Gothic"/>
              <a:cs typeface="Century Gothic"/>
              <a:sym typeface="Century Gothic"/>
            </a:endParaRPr>
          </a:p>
          <a:p>
            <a:pPr marL="1371600" lvl="0" indent="457200" algn="l" rtl="0">
              <a:spcBef>
                <a:spcPts val="0"/>
              </a:spcBef>
              <a:spcAft>
                <a:spcPts val="0"/>
              </a:spcAft>
              <a:buNone/>
            </a:pPr>
            <a:r>
              <a:rPr lang="en-GB" sz="2800" b="1">
                <a:solidFill>
                  <a:srgbClr val="FF0000"/>
                </a:solidFill>
                <a:latin typeface="Century Gothic"/>
                <a:ea typeface="Century Gothic"/>
                <a:cs typeface="Century Gothic"/>
                <a:sym typeface="Century Gothic"/>
              </a:rPr>
              <a:t>h = E</a:t>
            </a:r>
            <a:r>
              <a:rPr lang="en-GB" sz="2800" b="1" baseline="-25000">
                <a:solidFill>
                  <a:srgbClr val="FF0000"/>
                </a:solidFill>
                <a:latin typeface="Century Gothic"/>
                <a:ea typeface="Century Gothic"/>
                <a:cs typeface="Century Gothic"/>
                <a:sym typeface="Century Gothic"/>
              </a:rPr>
              <a:t>p</a:t>
            </a:r>
            <a:r>
              <a:rPr lang="en-GB" sz="2800" b="1">
                <a:solidFill>
                  <a:srgbClr val="FF0000"/>
                </a:solidFill>
                <a:latin typeface="Century Gothic"/>
                <a:ea typeface="Century Gothic"/>
                <a:cs typeface="Century Gothic"/>
                <a:sym typeface="Century Gothic"/>
              </a:rPr>
              <a:t> ÷ (m x g)</a:t>
            </a:r>
            <a:endParaRPr sz="2800" b="1">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			h = 2.35 ÷ (0.25 x 9.8)</a:t>
            </a:r>
            <a:endParaRPr sz="2800" b="1">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			h = 0.96 m (2sf)</a:t>
            </a:r>
            <a:endParaRPr sz="2500">
              <a:latin typeface="Century Gothic"/>
              <a:ea typeface="Century Gothic"/>
              <a:cs typeface="Century Gothic"/>
              <a:sym typeface="Century Gothic"/>
            </a:endParaRPr>
          </a:p>
          <a:p>
            <a:pPr marL="0" lvl="0" indent="0" algn="l" rtl="0">
              <a:spcBef>
                <a:spcPts val="0"/>
              </a:spcBef>
              <a:spcAft>
                <a:spcPts val="0"/>
              </a:spcAft>
              <a:buNone/>
            </a:pPr>
            <a:endParaRPr sz="250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xEl>
                                              <p:pRg st="0" end="0"/>
                                            </p:txEl>
                                          </p:spTgt>
                                        </p:tgtEl>
                                        <p:attrNameLst>
                                          <p:attrName>style.visibility</p:attrName>
                                        </p:attrNameLst>
                                      </p:cBhvr>
                                      <p:to>
                                        <p:strVal val="visible"/>
                                      </p:to>
                                    </p:set>
                                    <p:animEffect transition="in" filter="fade">
                                      <p:cBhvr>
                                        <p:cTn id="7" dur="1000"/>
                                        <p:tgtEl>
                                          <p:spTgt spid="9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3">
                                            <p:txEl>
                                              <p:pRg st="1" end="1"/>
                                            </p:txEl>
                                          </p:spTgt>
                                        </p:tgtEl>
                                        <p:attrNameLst>
                                          <p:attrName>style.visibility</p:attrName>
                                        </p:attrNameLst>
                                      </p:cBhvr>
                                      <p:to>
                                        <p:strVal val="visible"/>
                                      </p:to>
                                    </p:set>
                                    <p:animEffect transition="in" filter="fade">
                                      <p:cBhvr>
                                        <p:cTn id="12" dur="1000"/>
                                        <p:tgtEl>
                                          <p:spTgt spid="9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3">
                                            <p:txEl>
                                              <p:pRg st="2" end="2"/>
                                            </p:txEl>
                                          </p:spTgt>
                                        </p:tgtEl>
                                        <p:attrNameLst>
                                          <p:attrName>style.visibility</p:attrName>
                                        </p:attrNameLst>
                                      </p:cBhvr>
                                      <p:to>
                                        <p:strVal val="visible"/>
                                      </p:to>
                                    </p:set>
                                    <p:animEffect transition="in" filter="fade">
                                      <p:cBhvr>
                                        <p:cTn id="17" dur="1000"/>
                                        <p:tgtEl>
                                          <p:spTgt spid="9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33">
                                            <p:txEl>
                                              <p:pRg st="3" end="3"/>
                                            </p:txEl>
                                          </p:spTgt>
                                        </p:tgtEl>
                                        <p:attrNameLst>
                                          <p:attrName>style.visibility</p:attrName>
                                        </p:attrNameLst>
                                      </p:cBhvr>
                                      <p:to>
                                        <p:strVal val="visible"/>
                                      </p:to>
                                    </p:set>
                                    <p:animEffect transition="in" filter="fade">
                                      <p:cBhvr>
                                        <p:cTn id="22" dur="1000"/>
                                        <p:tgtEl>
                                          <p:spTgt spid="9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3">
                                            <p:txEl>
                                              <p:pRg st="4" end="4"/>
                                            </p:txEl>
                                          </p:spTgt>
                                        </p:tgtEl>
                                        <p:attrNameLst>
                                          <p:attrName>style.visibility</p:attrName>
                                        </p:attrNameLst>
                                      </p:cBhvr>
                                      <p:to>
                                        <p:strVal val="visible"/>
                                      </p:to>
                                    </p:set>
                                    <p:animEffect transition="in" filter="fade">
                                      <p:cBhvr>
                                        <p:cTn id="27" dur="1000"/>
                                        <p:tgtEl>
                                          <p:spTgt spid="9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3">
                                            <p:txEl>
                                              <p:pRg st="5" end="5"/>
                                            </p:txEl>
                                          </p:spTgt>
                                        </p:tgtEl>
                                        <p:attrNameLst>
                                          <p:attrName>style.visibility</p:attrName>
                                        </p:attrNameLst>
                                      </p:cBhvr>
                                      <p:to>
                                        <p:strVal val="visible"/>
                                      </p:to>
                                    </p:set>
                                    <p:animEffect transition="in" filter="fade">
                                      <p:cBhvr>
                                        <p:cTn id="32" dur="1000"/>
                                        <p:tgtEl>
                                          <p:spTgt spid="9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3070"/>
        <p:cNvGrpSpPr/>
        <p:nvPr/>
      </p:nvGrpSpPr>
      <p:grpSpPr>
        <a:xfrm>
          <a:off x="0" y="0"/>
          <a:ext cx="0" cy="0"/>
          <a:chOff x="0" y="0"/>
          <a:chExt cx="0" cy="0"/>
        </a:xfrm>
      </p:grpSpPr>
      <p:sp>
        <p:nvSpPr>
          <p:cNvPr id="3071" name="Google Shape;3071;p32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Contamination and Irradiation (pg 98)</a:t>
            </a:r>
            <a:endParaRPr sz="3600">
              <a:latin typeface="Century Gothic"/>
              <a:ea typeface="Century Gothic"/>
              <a:cs typeface="Century Gothic"/>
              <a:sym typeface="Century Gothic"/>
            </a:endParaRPr>
          </a:p>
        </p:txBody>
      </p:sp>
      <p:sp>
        <p:nvSpPr>
          <p:cNvPr id="3072" name="Google Shape;3072;p32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100">
                <a:latin typeface="Century Gothic"/>
                <a:ea typeface="Century Gothic"/>
                <a:cs typeface="Century Gothic"/>
                <a:sym typeface="Century Gothic"/>
              </a:rPr>
              <a:t>Justify which is the most dangerous type of radiation. In your answer, consider the following:</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Char char="●"/>
            </a:pPr>
            <a:r>
              <a:rPr lang="en-GB" sz="3100">
                <a:latin typeface="Century Gothic"/>
                <a:ea typeface="Century Gothic"/>
                <a:cs typeface="Century Gothic"/>
                <a:sym typeface="Century Gothic"/>
              </a:rPr>
              <a:t>How far can each type of radiation travel?</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Char char="●"/>
            </a:pPr>
            <a:r>
              <a:rPr lang="en-GB" sz="3100">
                <a:latin typeface="Century Gothic"/>
                <a:ea typeface="Century Gothic"/>
                <a:cs typeface="Century Gothic"/>
                <a:sym typeface="Century Gothic"/>
              </a:rPr>
              <a:t>How easy is it to stop?</a:t>
            </a:r>
            <a:endParaRPr sz="3100">
              <a:latin typeface="Century Gothic"/>
              <a:ea typeface="Century Gothic"/>
              <a:cs typeface="Century Gothic"/>
              <a:sym typeface="Century Gothic"/>
            </a:endParaRPr>
          </a:p>
          <a:p>
            <a:pPr marL="457200" lvl="0" indent="-425450" algn="l" rtl="0">
              <a:spcBef>
                <a:spcPts val="0"/>
              </a:spcBef>
              <a:spcAft>
                <a:spcPts val="0"/>
              </a:spcAft>
              <a:buSzPts val="3100"/>
              <a:buFont typeface="Century Gothic"/>
              <a:buChar char="●"/>
            </a:pPr>
            <a:r>
              <a:rPr lang="en-GB" sz="3100">
                <a:latin typeface="Century Gothic"/>
                <a:ea typeface="Century Gothic"/>
                <a:cs typeface="Century Gothic"/>
                <a:sym typeface="Century Gothic"/>
              </a:rPr>
              <a:t>Does it matter whether the radiation source is inside or outside the body?</a:t>
            </a:r>
            <a:endParaRPr sz="3100">
              <a:latin typeface="Century Gothic"/>
              <a:ea typeface="Century Gothic"/>
              <a:cs typeface="Century Gothic"/>
              <a:sym typeface="Century Gothic"/>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3076"/>
        <p:cNvGrpSpPr/>
        <p:nvPr/>
      </p:nvGrpSpPr>
      <p:grpSpPr>
        <a:xfrm>
          <a:off x="0" y="0"/>
          <a:ext cx="0" cy="0"/>
          <a:chOff x="0" y="0"/>
          <a:chExt cx="0" cy="0"/>
        </a:xfrm>
      </p:grpSpPr>
      <p:sp>
        <p:nvSpPr>
          <p:cNvPr id="3077" name="Google Shape;3077;p325"/>
          <p:cNvSpPr txBox="1">
            <a:spLocks noGrp="1"/>
          </p:cNvSpPr>
          <p:nvPr>
            <p:ph type="title"/>
          </p:nvPr>
        </p:nvSpPr>
        <p:spPr>
          <a:xfrm>
            <a:off x="0" y="0"/>
            <a:ext cx="9144000" cy="75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GB" sz="2700" u="none">
                <a:latin typeface="Century Gothic"/>
                <a:ea typeface="Century Gothic"/>
                <a:cs typeface="Century Gothic"/>
                <a:sym typeface="Century Gothic"/>
              </a:rPr>
              <a:t>Justify which is the most dangerous type of radiation: </a:t>
            </a:r>
            <a:endParaRPr sz="4300">
              <a:latin typeface="Century Gothic"/>
              <a:ea typeface="Century Gothic"/>
              <a:cs typeface="Century Gothic"/>
              <a:sym typeface="Century Gothic"/>
            </a:endParaRPr>
          </a:p>
        </p:txBody>
      </p:sp>
      <p:sp>
        <p:nvSpPr>
          <p:cNvPr id="3078" name="Google Shape;3078;p325"/>
          <p:cNvSpPr txBox="1">
            <a:spLocks noGrp="1"/>
          </p:cNvSpPr>
          <p:nvPr>
            <p:ph type="body" idx="1"/>
          </p:nvPr>
        </p:nvSpPr>
        <p:spPr>
          <a:xfrm>
            <a:off x="0" y="849650"/>
            <a:ext cx="9144000" cy="600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2100" b="1">
                <a:solidFill>
                  <a:srgbClr val="FF0000"/>
                </a:solidFill>
                <a:latin typeface="Century Gothic"/>
                <a:ea typeface="Century Gothic"/>
                <a:cs typeface="Century Gothic"/>
                <a:sym typeface="Century Gothic"/>
              </a:rPr>
              <a:t>In many ways, alpha particles are the least dangerous type of radiation as they cannot penetrate the skin to damage internal cells and organs. Even a few centimetres of air can stop alpha particles. If alpha particles are ingested though and contaminate the body, they are the most damaging radiation as they are the most ionising.</a:t>
            </a:r>
            <a:endParaRPr sz="21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1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100" b="1">
                <a:solidFill>
                  <a:srgbClr val="FF0000"/>
                </a:solidFill>
                <a:latin typeface="Century Gothic"/>
                <a:ea typeface="Century Gothic"/>
                <a:cs typeface="Century Gothic"/>
                <a:sym typeface="Century Gothic"/>
              </a:rPr>
              <a:t>Gamma radiation can penetrate the body most easily to reach internal organs as it is difficult to stop. However, a lot of radiation will pass through the body without being absorbed and it is the least likely radiation to cause damage as it is the least ionising.  </a:t>
            </a:r>
            <a:endParaRPr sz="21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1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100" b="1">
                <a:solidFill>
                  <a:srgbClr val="FF0000"/>
                </a:solidFill>
                <a:latin typeface="Century Gothic"/>
                <a:ea typeface="Century Gothic"/>
                <a:cs typeface="Century Gothic"/>
                <a:sym typeface="Century Gothic"/>
              </a:rPr>
              <a:t>Beta radiation is able to penetrate the body and is more likely than gamma to be absorbed by internal organs and cells. It is also moderately ionising so can cause more damage than gamma rays.</a:t>
            </a:r>
            <a:endParaRPr sz="21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100" b="1">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100" b="1">
                <a:solidFill>
                  <a:srgbClr val="FF0000"/>
                </a:solidFill>
                <a:latin typeface="Century Gothic"/>
                <a:ea typeface="Century Gothic"/>
                <a:cs typeface="Century Gothic"/>
                <a:sym typeface="Century Gothic"/>
              </a:rPr>
              <a:t>In conclusion, I think that beta particles are the most dangerous as, even though they are not as damaging as alpha particles, they are able to penetrate inside the body to reach internal organs. </a:t>
            </a:r>
            <a:endParaRPr sz="21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3082"/>
        <p:cNvGrpSpPr/>
        <p:nvPr/>
      </p:nvGrpSpPr>
      <p:grpSpPr>
        <a:xfrm>
          <a:off x="0" y="0"/>
          <a:ext cx="0" cy="0"/>
          <a:chOff x="0" y="0"/>
          <a:chExt cx="0" cy="0"/>
        </a:xfrm>
      </p:grpSpPr>
      <p:sp>
        <p:nvSpPr>
          <p:cNvPr id="3083" name="Google Shape;3083;p32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P4: Contamination and irradiation</a:t>
            </a:r>
            <a:endParaRPr/>
          </a:p>
        </p:txBody>
      </p:sp>
      <p:sp>
        <p:nvSpPr>
          <p:cNvPr id="3084" name="Google Shape;3084;p32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81-86 of the exam question booklet</a:t>
            </a:r>
            <a:endParaRPr>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100"/>
          <p:cNvPicPr preferRelativeResize="0"/>
          <p:nvPr/>
        </p:nvPicPr>
        <p:blipFill>
          <a:blip r:embed="rId3">
            <a:alphaModFix/>
          </a:blip>
          <a:stretch>
            <a:fillRect/>
          </a:stretch>
        </p:blipFill>
        <p:spPr>
          <a:xfrm>
            <a:off x="6264629" y="3439406"/>
            <a:ext cx="2689300" cy="2708156"/>
          </a:xfrm>
          <a:prstGeom prst="rect">
            <a:avLst/>
          </a:prstGeom>
          <a:noFill/>
          <a:ln>
            <a:noFill/>
          </a:ln>
        </p:spPr>
      </p:pic>
      <p:pic>
        <p:nvPicPr>
          <p:cNvPr id="939" name="Google Shape;939;p100"/>
          <p:cNvPicPr preferRelativeResize="0"/>
          <p:nvPr/>
        </p:nvPicPr>
        <p:blipFill>
          <a:blip r:embed="rId4">
            <a:alphaModFix/>
          </a:blip>
          <a:stretch>
            <a:fillRect/>
          </a:stretch>
        </p:blipFill>
        <p:spPr>
          <a:xfrm>
            <a:off x="195250" y="3226300"/>
            <a:ext cx="5854600" cy="3134375"/>
          </a:xfrm>
          <a:prstGeom prst="rect">
            <a:avLst/>
          </a:prstGeom>
          <a:noFill/>
          <a:ln>
            <a:noFill/>
          </a:ln>
        </p:spPr>
      </p:pic>
      <p:sp>
        <p:nvSpPr>
          <p:cNvPr id="940" name="Google Shape;940;p10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Elastic Energy (pg 14)</a:t>
            </a:r>
            <a:endParaRPr sz="2600">
              <a:latin typeface="Century Gothic"/>
              <a:ea typeface="Century Gothic"/>
              <a:cs typeface="Century Gothic"/>
              <a:sym typeface="Century Gothic"/>
            </a:endParaRPr>
          </a:p>
        </p:txBody>
      </p:sp>
      <p:sp>
        <p:nvSpPr>
          <p:cNvPr id="941" name="Google Shape;941;p100"/>
          <p:cNvSpPr txBox="1">
            <a:spLocks noGrp="1"/>
          </p:cNvSpPr>
          <p:nvPr>
            <p:ph type="body" idx="1"/>
          </p:nvPr>
        </p:nvSpPr>
        <p:spPr>
          <a:xfrm>
            <a:off x="404850" y="1008825"/>
            <a:ext cx="83343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Elastic Potential Energy = ½ x spring constant x extension</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942" name="Google Shape;942;p100"/>
          <p:cNvSpPr txBox="1">
            <a:spLocks noGrp="1"/>
          </p:cNvSpPr>
          <p:nvPr>
            <p:ph type="body" idx="1"/>
          </p:nvPr>
        </p:nvSpPr>
        <p:spPr>
          <a:xfrm>
            <a:off x="3409950" y="2017650"/>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e</a:t>
            </a:r>
            <a:r>
              <a:rPr lang="en-GB" sz="3000">
                <a:solidFill>
                  <a:srgbClr val="FFFFFF"/>
                </a:solidFill>
                <a:latin typeface="Oswald"/>
                <a:ea typeface="Oswald"/>
                <a:cs typeface="Oswald"/>
                <a:sym typeface="Oswald"/>
              </a:rPr>
              <a:t> = 1/2 ke</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943" name="Google Shape;943;p100"/>
          <p:cNvSpPr txBox="1">
            <a:spLocks noGrp="1"/>
          </p:cNvSpPr>
          <p:nvPr>
            <p:ph type="body" idx="1"/>
          </p:nvPr>
        </p:nvSpPr>
        <p:spPr>
          <a:xfrm>
            <a:off x="7348263" y="4187725"/>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e</a:t>
            </a:r>
            <a:endParaRPr sz="3000">
              <a:solidFill>
                <a:srgbClr val="FFFFFF"/>
              </a:solidFill>
              <a:latin typeface="Oswald"/>
              <a:ea typeface="Oswald"/>
              <a:cs typeface="Oswald"/>
              <a:sym typeface="Oswald"/>
            </a:endParaRPr>
          </a:p>
        </p:txBody>
      </p:sp>
      <p:sp>
        <p:nvSpPr>
          <p:cNvPr id="944" name="Google Shape;944;p100"/>
          <p:cNvSpPr txBox="1">
            <a:spLocks noGrp="1"/>
          </p:cNvSpPr>
          <p:nvPr>
            <p:ph type="body" idx="1"/>
          </p:nvPr>
        </p:nvSpPr>
        <p:spPr>
          <a:xfrm>
            <a:off x="73947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k</a:t>
            </a:r>
            <a:endParaRPr sz="3000">
              <a:solidFill>
                <a:srgbClr val="FFFFFF"/>
              </a:solidFill>
              <a:latin typeface="Oswald"/>
              <a:ea typeface="Oswald"/>
              <a:cs typeface="Oswald"/>
              <a:sym typeface="Oswald"/>
            </a:endParaRPr>
          </a:p>
        </p:txBody>
      </p:sp>
      <p:sp>
        <p:nvSpPr>
          <p:cNvPr id="945" name="Google Shape;945;p100"/>
          <p:cNvSpPr txBox="1">
            <a:spLocks noGrp="1"/>
          </p:cNvSpPr>
          <p:nvPr>
            <p:ph type="body" idx="1"/>
          </p:nvPr>
        </p:nvSpPr>
        <p:spPr>
          <a:xfrm>
            <a:off x="80935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r>
              <a:rPr lang="en-GB" sz="3000" baseline="30000">
                <a:solidFill>
                  <a:srgbClr val="FFFFFF"/>
                </a:solidFill>
                <a:latin typeface="Oswald"/>
                <a:ea typeface="Oswald"/>
                <a:cs typeface="Oswald"/>
                <a:sym typeface="Oswald"/>
              </a:rPr>
              <a:t>2</a:t>
            </a:r>
            <a:endParaRPr sz="3000">
              <a:solidFill>
                <a:srgbClr val="FFFFFF"/>
              </a:solidFill>
              <a:latin typeface="Oswald"/>
              <a:ea typeface="Oswald"/>
              <a:cs typeface="Oswald"/>
              <a:sym typeface="Oswald"/>
            </a:endParaRPr>
          </a:p>
        </p:txBody>
      </p:sp>
      <p:sp>
        <p:nvSpPr>
          <p:cNvPr id="946" name="Google Shape;946;p100"/>
          <p:cNvSpPr txBox="1"/>
          <p:nvPr/>
        </p:nvSpPr>
        <p:spPr>
          <a:xfrm>
            <a:off x="331525" y="3805475"/>
            <a:ext cx="1878600" cy="7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a:latin typeface="Oswald"/>
                <a:ea typeface="Oswald"/>
                <a:cs typeface="Oswald"/>
                <a:sym typeface="Oswald"/>
              </a:rPr>
              <a:t>Elastic Potential Energy</a:t>
            </a:r>
            <a:endParaRPr sz="2200">
              <a:latin typeface="Oswald"/>
              <a:ea typeface="Oswald"/>
              <a:cs typeface="Oswald"/>
              <a:sym typeface="Oswald"/>
            </a:endParaRPr>
          </a:p>
        </p:txBody>
      </p:sp>
      <p:sp>
        <p:nvSpPr>
          <p:cNvPr id="947" name="Google Shape;947;p100"/>
          <p:cNvSpPr txBox="1"/>
          <p:nvPr/>
        </p:nvSpPr>
        <p:spPr>
          <a:xfrm>
            <a:off x="331525" y="4653275"/>
            <a:ext cx="1878600" cy="7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600">
                <a:latin typeface="Oswald"/>
                <a:ea typeface="Oswald"/>
                <a:cs typeface="Oswald"/>
                <a:sym typeface="Oswald"/>
              </a:rPr>
              <a:t>Spring Constant</a:t>
            </a:r>
            <a:endParaRPr sz="2600">
              <a:latin typeface="Oswald"/>
              <a:ea typeface="Oswald"/>
              <a:cs typeface="Oswald"/>
              <a:sym typeface="Oswald"/>
            </a:endParaRPr>
          </a:p>
        </p:txBody>
      </p:sp>
      <p:sp>
        <p:nvSpPr>
          <p:cNvPr id="948" name="Google Shape;948;p100"/>
          <p:cNvSpPr txBox="1"/>
          <p:nvPr/>
        </p:nvSpPr>
        <p:spPr>
          <a:xfrm>
            <a:off x="331525" y="5501050"/>
            <a:ext cx="1878600" cy="75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200">
                <a:latin typeface="Oswald"/>
                <a:ea typeface="Oswald"/>
                <a:cs typeface="Oswald"/>
                <a:sym typeface="Oswald"/>
              </a:rPr>
              <a:t>extension</a:t>
            </a:r>
            <a:endParaRPr sz="3200">
              <a:latin typeface="Oswald"/>
              <a:ea typeface="Oswald"/>
              <a:cs typeface="Oswald"/>
              <a:sym typeface="Oswald"/>
            </a:endParaRPr>
          </a:p>
        </p:txBody>
      </p:sp>
      <p:sp>
        <p:nvSpPr>
          <p:cNvPr id="949" name="Google Shape;949;p100"/>
          <p:cNvSpPr txBox="1"/>
          <p:nvPr/>
        </p:nvSpPr>
        <p:spPr>
          <a:xfrm>
            <a:off x="2361125" y="3805475"/>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E</a:t>
            </a:r>
            <a:r>
              <a:rPr lang="en-GB" sz="3000" baseline="-25000">
                <a:solidFill>
                  <a:srgbClr val="FFFFFF"/>
                </a:solidFill>
                <a:latin typeface="Oswald"/>
                <a:ea typeface="Oswald"/>
                <a:cs typeface="Oswald"/>
                <a:sym typeface="Oswald"/>
              </a:rPr>
              <a:t>e</a:t>
            </a:r>
            <a:endParaRPr sz="3000">
              <a:solidFill>
                <a:srgbClr val="FFFFFF"/>
              </a:solidFill>
              <a:latin typeface="Oswald"/>
              <a:ea typeface="Oswald"/>
              <a:cs typeface="Oswald"/>
              <a:sym typeface="Oswald"/>
            </a:endParaRPr>
          </a:p>
        </p:txBody>
      </p:sp>
      <p:sp>
        <p:nvSpPr>
          <p:cNvPr id="950" name="Google Shape;950;p100"/>
          <p:cNvSpPr txBox="1"/>
          <p:nvPr/>
        </p:nvSpPr>
        <p:spPr>
          <a:xfrm>
            <a:off x="2350393" y="4653265"/>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k</a:t>
            </a:r>
            <a:endParaRPr sz="3000">
              <a:solidFill>
                <a:srgbClr val="FFFFFF"/>
              </a:solidFill>
              <a:latin typeface="Oswald"/>
              <a:ea typeface="Oswald"/>
              <a:cs typeface="Oswald"/>
              <a:sym typeface="Oswald"/>
            </a:endParaRPr>
          </a:p>
        </p:txBody>
      </p:sp>
      <p:sp>
        <p:nvSpPr>
          <p:cNvPr id="951" name="Google Shape;951;p100"/>
          <p:cNvSpPr txBox="1"/>
          <p:nvPr/>
        </p:nvSpPr>
        <p:spPr>
          <a:xfrm>
            <a:off x="2355759" y="5501055"/>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e</a:t>
            </a:r>
            <a:endParaRPr sz="3000">
              <a:solidFill>
                <a:srgbClr val="FFFFFF"/>
              </a:solidFill>
              <a:latin typeface="Oswald"/>
              <a:ea typeface="Oswald"/>
              <a:cs typeface="Oswald"/>
              <a:sym typeface="Oswald"/>
            </a:endParaRPr>
          </a:p>
        </p:txBody>
      </p:sp>
      <p:sp>
        <p:nvSpPr>
          <p:cNvPr id="952" name="Google Shape;952;p100"/>
          <p:cNvSpPr txBox="1"/>
          <p:nvPr/>
        </p:nvSpPr>
        <p:spPr>
          <a:xfrm>
            <a:off x="5045100" y="3805488"/>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J</a:t>
            </a:r>
            <a:endParaRPr sz="3000">
              <a:solidFill>
                <a:srgbClr val="FFFFFF"/>
              </a:solidFill>
              <a:latin typeface="Oswald"/>
              <a:ea typeface="Oswald"/>
              <a:cs typeface="Oswald"/>
              <a:sym typeface="Oswald"/>
            </a:endParaRPr>
          </a:p>
        </p:txBody>
      </p:sp>
      <p:sp>
        <p:nvSpPr>
          <p:cNvPr id="953" name="Google Shape;953;p100"/>
          <p:cNvSpPr txBox="1"/>
          <p:nvPr/>
        </p:nvSpPr>
        <p:spPr>
          <a:xfrm>
            <a:off x="5034368" y="4653277"/>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N/m</a:t>
            </a:r>
            <a:endParaRPr sz="3000">
              <a:solidFill>
                <a:srgbClr val="FFFFFF"/>
              </a:solidFill>
              <a:latin typeface="Oswald"/>
              <a:ea typeface="Oswald"/>
              <a:cs typeface="Oswald"/>
              <a:sym typeface="Oswald"/>
            </a:endParaRPr>
          </a:p>
        </p:txBody>
      </p:sp>
      <p:sp>
        <p:nvSpPr>
          <p:cNvPr id="954" name="Google Shape;954;p100"/>
          <p:cNvSpPr txBox="1"/>
          <p:nvPr/>
        </p:nvSpPr>
        <p:spPr>
          <a:xfrm>
            <a:off x="5039734" y="5501067"/>
            <a:ext cx="8694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955" name="Google Shape;955;p100"/>
          <p:cNvSpPr txBox="1"/>
          <p:nvPr/>
        </p:nvSpPr>
        <p:spPr>
          <a:xfrm>
            <a:off x="3327813" y="3805500"/>
            <a:ext cx="1620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joules</a:t>
            </a:r>
            <a:endParaRPr sz="3000">
              <a:solidFill>
                <a:srgbClr val="FFFFFF"/>
              </a:solidFill>
              <a:latin typeface="Oswald"/>
              <a:ea typeface="Oswald"/>
              <a:cs typeface="Oswald"/>
              <a:sym typeface="Oswald"/>
            </a:endParaRPr>
          </a:p>
        </p:txBody>
      </p:sp>
      <p:sp>
        <p:nvSpPr>
          <p:cNvPr id="956" name="Google Shape;956;p100"/>
          <p:cNvSpPr txBox="1"/>
          <p:nvPr/>
        </p:nvSpPr>
        <p:spPr>
          <a:xfrm>
            <a:off x="3327813" y="4653275"/>
            <a:ext cx="1620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300">
                <a:solidFill>
                  <a:srgbClr val="FFFFFF"/>
                </a:solidFill>
                <a:latin typeface="Oswald"/>
                <a:ea typeface="Oswald"/>
                <a:cs typeface="Oswald"/>
                <a:sym typeface="Oswald"/>
              </a:rPr>
              <a:t>newtons per metre</a:t>
            </a:r>
            <a:endParaRPr sz="2300">
              <a:solidFill>
                <a:srgbClr val="FFFFFF"/>
              </a:solidFill>
              <a:latin typeface="Oswald"/>
              <a:ea typeface="Oswald"/>
              <a:cs typeface="Oswald"/>
              <a:sym typeface="Oswald"/>
            </a:endParaRPr>
          </a:p>
        </p:txBody>
      </p:sp>
      <p:sp>
        <p:nvSpPr>
          <p:cNvPr id="957" name="Google Shape;957;p100"/>
          <p:cNvSpPr txBox="1"/>
          <p:nvPr/>
        </p:nvSpPr>
        <p:spPr>
          <a:xfrm>
            <a:off x="3322425" y="5501050"/>
            <a:ext cx="1620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000">
                <a:solidFill>
                  <a:srgbClr val="FFFFFF"/>
                </a:solidFill>
                <a:latin typeface="Oswald"/>
                <a:ea typeface="Oswald"/>
                <a:cs typeface="Oswald"/>
                <a:sym typeface="Oswald"/>
              </a:rPr>
              <a:t>metres</a:t>
            </a:r>
            <a:endParaRPr sz="3000">
              <a:solidFill>
                <a:srgbClr val="FFFFFF"/>
              </a:solidFill>
              <a:latin typeface="Oswald"/>
              <a:ea typeface="Oswald"/>
              <a:cs typeface="Oswald"/>
              <a:sym typeface="Oswald"/>
            </a:endParaRPr>
          </a:p>
        </p:txBody>
      </p:sp>
      <p:sp>
        <p:nvSpPr>
          <p:cNvPr id="958" name="Google Shape;958;p100"/>
          <p:cNvSpPr txBox="1">
            <a:spLocks noGrp="1"/>
          </p:cNvSpPr>
          <p:nvPr>
            <p:ph type="body" idx="1"/>
          </p:nvPr>
        </p:nvSpPr>
        <p:spPr>
          <a:xfrm>
            <a:off x="6702226"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½ </a:t>
            </a:r>
            <a:endParaRPr sz="30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2"/>
                                        </p:tgtEl>
                                        <p:attrNameLst>
                                          <p:attrName>style.visibility</p:attrName>
                                        </p:attrNameLst>
                                      </p:cBhvr>
                                      <p:to>
                                        <p:strVal val="visible"/>
                                      </p:to>
                                    </p:set>
                                    <p:animEffect transition="in" filter="fade">
                                      <p:cBhvr>
                                        <p:cTn id="7" dur="1000"/>
                                        <p:tgtEl>
                                          <p:spTgt spid="9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43"/>
                                        </p:tgtEl>
                                        <p:attrNameLst>
                                          <p:attrName>style.visibility</p:attrName>
                                        </p:attrNameLst>
                                      </p:cBhvr>
                                      <p:to>
                                        <p:strVal val="visible"/>
                                      </p:to>
                                    </p:set>
                                    <p:animEffect transition="in" filter="fade">
                                      <p:cBhvr>
                                        <p:cTn id="12" dur="1000"/>
                                        <p:tgtEl>
                                          <p:spTgt spid="9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58"/>
                                        </p:tgtEl>
                                        <p:attrNameLst>
                                          <p:attrName>style.visibility</p:attrName>
                                        </p:attrNameLst>
                                      </p:cBhvr>
                                      <p:to>
                                        <p:strVal val="visible"/>
                                      </p:to>
                                    </p:set>
                                    <p:animEffect transition="in" filter="fade">
                                      <p:cBhvr>
                                        <p:cTn id="17" dur="1000"/>
                                        <p:tgtEl>
                                          <p:spTgt spid="9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44"/>
                                        </p:tgtEl>
                                        <p:attrNameLst>
                                          <p:attrName>style.visibility</p:attrName>
                                        </p:attrNameLst>
                                      </p:cBhvr>
                                      <p:to>
                                        <p:strVal val="visible"/>
                                      </p:to>
                                    </p:set>
                                    <p:animEffect transition="in" filter="fade">
                                      <p:cBhvr>
                                        <p:cTn id="22" dur="1000"/>
                                        <p:tgtEl>
                                          <p:spTgt spid="9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45"/>
                                        </p:tgtEl>
                                        <p:attrNameLst>
                                          <p:attrName>style.visibility</p:attrName>
                                        </p:attrNameLst>
                                      </p:cBhvr>
                                      <p:to>
                                        <p:strVal val="visible"/>
                                      </p:to>
                                    </p:set>
                                    <p:animEffect transition="in" filter="fade">
                                      <p:cBhvr>
                                        <p:cTn id="27" dur="1000"/>
                                        <p:tgtEl>
                                          <p:spTgt spid="9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49"/>
                                        </p:tgtEl>
                                        <p:attrNameLst>
                                          <p:attrName>style.visibility</p:attrName>
                                        </p:attrNameLst>
                                      </p:cBhvr>
                                      <p:to>
                                        <p:strVal val="visible"/>
                                      </p:to>
                                    </p:set>
                                    <p:animEffect transition="in" filter="fade">
                                      <p:cBhvr>
                                        <p:cTn id="32" dur="1000"/>
                                        <p:tgtEl>
                                          <p:spTgt spid="9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55"/>
                                        </p:tgtEl>
                                        <p:attrNameLst>
                                          <p:attrName>style.visibility</p:attrName>
                                        </p:attrNameLst>
                                      </p:cBhvr>
                                      <p:to>
                                        <p:strVal val="visible"/>
                                      </p:to>
                                    </p:set>
                                    <p:animEffect transition="in" filter="fade">
                                      <p:cBhvr>
                                        <p:cTn id="37" dur="1000"/>
                                        <p:tgtEl>
                                          <p:spTgt spid="9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52"/>
                                        </p:tgtEl>
                                        <p:attrNameLst>
                                          <p:attrName>style.visibility</p:attrName>
                                        </p:attrNameLst>
                                      </p:cBhvr>
                                      <p:to>
                                        <p:strVal val="visible"/>
                                      </p:to>
                                    </p:set>
                                    <p:animEffect transition="in" filter="fade">
                                      <p:cBhvr>
                                        <p:cTn id="42" dur="1000"/>
                                        <p:tgtEl>
                                          <p:spTgt spid="95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50"/>
                                        </p:tgtEl>
                                        <p:attrNameLst>
                                          <p:attrName>style.visibility</p:attrName>
                                        </p:attrNameLst>
                                      </p:cBhvr>
                                      <p:to>
                                        <p:strVal val="visible"/>
                                      </p:to>
                                    </p:set>
                                    <p:animEffect transition="in" filter="fade">
                                      <p:cBhvr>
                                        <p:cTn id="47" dur="1000"/>
                                        <p:tgtEl>
                                          <p:spTgt spid="95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56"/>
                                        </p:tgtEl>
                                        <p:attrNameLst>
                                          <p:attrName>style.visibility</p:attrName>
                                        </p:attrNameLst>
                                      </p:cBhvr>
                                      <p:to>
                                        <p:strVal val="visible"/>
                                      </p:to>
                                    </p:set>
                                    <p:animEffect transition="in" filter="fade">
                                      <p:cBhvr>
                                        <p:cTn id="52" dur="1000"/>
                                        <p:tgtEl>
                                          <p:spTgt spid="95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53"/>
                                        </p:tgtEl>
                                        <p:attrNameLst>
                                          <p:attrName>style.visibility</p:attrName>
                                        </p:attrNameLst>
                                      </p:cBhvr>
                                      <p:to>
                                        <p:strVal val="visible"/>
                                      </p:to>
                                    </p:set>
                                    <p:animEffect transition="in" filter="fade">
                                      <p:cBhvr>
                                        <p:cTn id="57" dur="1000"/>
                                        <p:tgtEl>
                                          <p:spTgt spid="95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51"/>
                                        </p:tgtEl>
                                        <p:attrNameLst>
                                          <p:attrName>style.visibility</p:attrName>
                                        </p:attrNameLst>
                                      </p:cBhvr>
                                      <p:to>
                                        <p:strVal val="visible"/>
                                      </p:to>
                                    </p:set>
                                    <p:animEffect transition="in" filter="fade">
                                      <p:cBhvr>
                                        <p:cTn id="62" dur="1000"/>
                                        <p:tgtEl>
                                          <p:spTgt spid="95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957"/>
                                        </p:tgtEl>
                                        <p:attrNameLst>
                                          <p:attrName>style.visibility</p:attrName>
                                        </p:attrNameLst>
                                      </p:cBhvr>
                                      <p:to>
                                        <p:strVal val="visible"/>
                                      </p:to>
                                    </p:set>
                                    <p:animEffect transition="in" filter="fade">
                                      <p:cBhvr>
                                        <p:cTn id="67" dur="1000"/>
                                        <p:tgtEl>
                                          <p:spTgt spid="9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954"/>
                                        </p:tgtEl>
                                        <p:attrNameLst>
                                          <p:attrName>style.visibility</p:attrName>
                                        </p:attrNameLst>
                                      </p:cBhvr>
                                      <p:to>
                                        <p:strVal val="visible"/>
                                      </p:to>
                                    </p:set>
                                    <p:animEffect transition="in" filter="fade">
                                      <p:cBhvr>
                                        <p:cTn id="72" dur="10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10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Elastic Energy (pg 14)</a:t>
            </a:r>
            <a:endParaRPr sz="3300">
              <a:latin typeface="Century Gothic"/>
              <a:ea typeface="Century Gothic"/>
              <a:cs typeface="Century Gothic"/>
              <a:sym typeface="Century Gothic"/>
            </a:endParaRPr>
          </a:p>
        </p:txBody>
      </p:sp>
      <p:sp>
        <p:nvSpPr>
          <p:cNvPr id="964" name="Google Shape;964;p10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965" name="Google Shape;965;p101"/>
          <p:cNvGrpSpPr/>
          <p:nvPr/>
        </p:nvGrpSpPr>
        <p:grpSpPr>
          <a:xfrm>
            <a:off x="2315025" y="1642975"/>
            <a:ext cx="4513950" cy="885900"/>
            <a:chOff x="2679712" y="3146150"/>
            <a:chExt cx="4513950" cy="885900"/>
          </a:xfrm>
        </p:grpSpPr>
        <p:pic>
          <p:nvPicPr>
            <p:cNvPr id="966" name="Google Shape;966;p101"/>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967" name="Google Shape;967;p101"/>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metres</a:t>
              </a:r>
              <a:endParaRPr sz="3000">
                <a:latin typeface="Oswald"/>
                <a:ea typeface="Oswald"/>
                <a:cs typeface="Oswald"/>
                <a:sym typeface="Oswald"/>
              </a:endParaRPr>
            </a:p>
          </p:txBody>
        </p:sp>
        <p:sp>
          <p:nvSpPr>
            <p:cNvPr id="968" name="Google Shape;968;p101"/>
            <p:cNvSpPr/>
            <p:nvPr/>
          </p:nvSpPr>
          <p:spPr>
            <a:xfrm>
              <a:off x="5240062" y="3146150"/>
              <a:ext cx="19536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centimetres</a:t>
              </a:r>
              <a:endParaRPr sz="3000">
                <a:latin typeface="Oswald"/>
                <a:ea typeface="Oswald"/>
                <a:cs typeface="Oswald"/>
                <a:sym typeface="Oswald"/>
              </a:endParaRPr>
            </a:p>
          </p:txBody>
        </p:sp>
      </p:grpSp>
      <p:sp>
        <p:nvSpPr>
          <p:cNvPr id="969" name="Google Shape;969;p101"/>
          <p:cNvSpPr/>
          <p:nvPr/>
        </p:nvSpPr>
        <p:spPr>
          <a:xfrm>
            <a:off x="4500575" y="2238475"/>
            <a:ext cx="2277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01"/>
          <p:cNvSpPr/>
          <p:nvPr/>
        </p:nvSpPr>
        <p:spPr>
          <a:xfrm>
            <a:off x="4500575" y="1701100"/>
            <a:ext cx="2277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1" name="Google Shape;971;p101"/>
          <p:cNvPicPr preferRelativeResize="0"/>
          <p:nvPr/>
        </p:nvPicPr>
        <p:blipFill>
          <a:blip r:embed="rId4">
            <a:alphaModFix/>
          </a:blip>
          <a:stretch>
            <a:fillRect/>
          </a:stretch>
        </p:blipFill>
        <p:spPr>
          <a:xfrm>
            <a:off x="0" y="3828467"/>
            <a:ext cx="9143999" cy="2406315"/>
          </a:xfrm>
          <a:prstGeom prst="rect">
            <a:avLst/>
          </a:prstGeom>
          <a:noFill/>
          <a:ln>
            <a:noFill/>
          </a:ln>
        </p:spPr>
      </p:pic>
      <p:grpSp>
        <p:nvGrpSpPr>
          <p:cNvPr id="972" name="Google Shape;972;p101"/>
          <p:cNvGrpSpPr/>
          <p:nvPr/>
        </p:nvGrpSpPr>
        <p:grpSpPr>
          <a:xfrm>
            <a:off x="2522675" y="2735725"/>
            <a:ext cx="4098650" cy="885900"/>
            <a:chOff x="2561313" y="3146150"/>
            <a:chExt cx="4098650" cy="885900"/>
          </a:xfrm>
        </p:grpSpPr>
        <p:pic>
          <p:nvPicPr>
            <p:cNvPr id="973" name="Google Shape;973;p101"/>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974" name="Google Shape;974;p101"/>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kilojoules</a:t>
              </a:r>
              <a:endParaRPr sz="3000">
                <a:latin typeface="Oswald"/>
                <a:ea typeface="Oswald"/>
                <a:cs typeface="Oswald"/>
                <a:sym typeface="Oswald"/>
              </a:endParaRPr>
            </a:p>
          </p:txBody>
        </p:sp>
        <p:sp>
          <p:nvSpPr>
            <p:cNvPr id="975" name="Google Shape;975;p101"/>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a:latin typeface="Oswald"/>
                <a:ea typeface="Oswald"/>
                <a:cs typeface="Oswald"/>
                <a:sym typeface="Oswald"/>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0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Elastic Energy (pg 15)</a:t>
            </a:r>
            <a:endParaRPr sz="3300">
              <a:latin typeface="Century Gothic"/>
              <a:ea typeface="Century Gothic"/>
              <a:cs typeface="Century Gothic"/>
              <a:sym typeface="Century Gothic"/>
            </a:endParaRPr>
          </a:p>
        </p:txBody>
      </p:sp>
      <p:sp>
        <p:nvSpPr>
          <p:cNvPr id="981" name="Google Shape;981;p10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much energy is stored in a spring with a spring constant of 20 N/m, when extended 0.5m?</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spring with a spring constant of 42 N/m has been stretched by 52 cm. Calculate the elastic potential store of energy.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bungee rope stores 500 J of energy in its elastic potential store when stretched by 12m. What is its spring constant?</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spring with a spring constant of 800N/m is storing 50 J of energy, how much is it compressed by?</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spring with a spring constant of 140N/m has been extended by 25cm. Calculate the elastic potential energy store.</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0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Elastic Energy (pg 15)</a:t>
            </a:r>
            <a:endParaRPr sz="3300">
              <a:latin typeface="Century Gothic"/>
              <a:ea typeface="Century Gothic"/>
              <a:cs typeface="Century Gothic"/>
              <a:sym typeface="Century Gothic"/>
            </a:endParaRPr>
          </a:p>
        </p:txBody>
      </p:sp>
      <p:sp>
        <p:nvSpPr>
          <p:cNvPr id="987" name="Google Shape;987;p10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How much energy is stored in a spring with a spring constant of 20 N/m, when extended 0.5m?</a:t>
            </a:r>
            <a:endParaRPr dirty="0">
              <a:latin typeface="Century Gothic"/>
              <a:ea typeface="Century Gothic"/>
              <a:cs typeface="Century Gothic"/>
              <a:sym typeface="Century Gothic"/>
            </a:endParaRPr>
          </a:p>
          <a:p>
            <a:pPr marL="1371600" lvl="0" indent="0" algn="l" rtl="0">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e</a:t>
            </a:r>
            <a:r>
              <a:rPr lang="en-GB" sz="3200" b="1" dirty="0">
                <a:solidFill>
                  <a:srgbClr val="FF0000"/>
                </a:solidFill>
                <a:latin typeface="Century Gothic"/>
                <a:ea typeface="Century Gothic"/>
                <a:cs typeface="Century Gothic"/>
                <a:sym typeface="Century Gothic"/>
              </a:rPr>
              <a:t> = ½ ke</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e</a:t>
            </a:r>
            <a:r>
              <a:rPr lang="en-GB" sz="3200" b="1" dirty="0">
                <a:solidFill>
                  <a:srgbClr val="FF0000"/>
                </a:solidFill>
                <a:latin typeface="Century Gothic"/>
                <a:ea typeface="Century Gothic"/>
                <a:cs typeface="Century Gothic"/>
                <a:sym typeface="Century Gothic"/>
              </a:rPr>
              <a:t> = ½ x 20 x 0.5</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e</a:t>
            </a:r>
            <a:r>
              <a:rPr lang="en-GB" sz="3200" b="1" dirty="0">
                <a:solidFill>
                  <a:srgbClr val="FF0000"/>
                </a:solidFill>
                <a:latin typeface="Century Gothic"/>
                <a:ea typeface="Century Gothic"/>
                <a:cs typeface="Century Gothic"/>
                <a:sym typeface="Century Gothic"/>
              </a:rPr>
              <a:t> = 2.5 J</a:t>
            </a:r>
            <a:endParaRPr dirty="0">
              <a:latin typeface="Century Gothic"/>
              <a:ea typeface="Century Gothic"/>
              <a:cs typeface="Century Gothic"/>
              <a:sym typeface="Century Gothic"/>
            </a:endParaRPr>
          </a:p>
          <a:p>
            <a:pPr marL="577850" lvl="0" indent="-514350" algn="l" rtl="0">
              <a:spcBef>
                <a:spcPts val="0"/>
              </a:spcBef>
              <a:spcAft>
                <a:spcPts val="0"/>
              </a:spcAft>
              <a:buSzPts val="2600"/>
              <a:buFont typeface="+mj-lt"/>
              <a:buAutoNum type="arabicPeriod" startAt="2"/>
            </a:pPr>
            <a:r>
              <a:rPr lang="en-GB" dirty="0">
                <a:latin typeface="Century Gothic"/>
                <a:ea typeface="Century Gothic"/>
                <a:cs typeface="Century Gothic"/>
                <a:sym typeface="Century Gothic"/>
              </a:rPr>
              <a:t>A spring with a spring constant of 42 N/m has been stretched by 52 cm. Calculate the elastic potential store of energy.</a:t>
            </a:r>
            <a:endParaRPr dirty="0">
              <a:latin typeface="Century Gothic"/>
              <a:ea typeface="Century Gothic"/>
              <a:cs typeface="Century Gothic"/>
              <a:sym typeface="Century Gothic"/>
            </a:endParaRPr>
          </a:p>
          <a:p>
            <a:pPr marL="1371600" lvl="0" indent="0" algn="l" rtl="0">
              <a:spcBef>
                <a:spcPts val="0"/>
              </a:spcBef>
              <a:spcAft>
                <a:spcPts val="0"/>
              </a:spcAft>
              <a:buNone/>
            </a:pPr>
            <a:r>
              <a:rPr lang="en-GB" sz="3200" b="1" dirty="0">
                <a:solidFill>
                  <a:srgbClr val="FF0000"/>
                </a:solidFill>
                <a:latin typeface="Century Gothic"/>
                <a:ea typeface="Century Gothic"/>
                <a:cs typeface="Century Gothic"/>
                <a:sym typeface="Century Gothic"/>
              </a:rPr>
              <a:t>Conversion: 52 cm = 0.52 m</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e</a:t>
            </a:r>
            <a:r>
              <a:rPr lang="en-GB" sz="3200" b="1" dirty="0">
                <a:solidFill>
                  <a:srgbClr val="FF0000"/>
                </a:solidFill>
                <a:latin typeface="Century Gothic"/>
                <a:ea typeface="Century Gothic"/>
                <a:cs typeface="Century Gothic"/>
                <a:sym typeface="Century Gothic"/>
              </a:rPr>
              <a:t> = ½ ke</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e</a:t>
            </a:r>
            <a:r>
              <a:rPr lang="en-GB" sz="3200" b="1" dirty="0">
                <a:solidFill>
                  <a:srgbClr val="FF0000"/>
                </a:solidFill>
                <a:latin typeface="Century Gothic"/>
                <a:ea typeface="Century Gothic"/>
                <a:cs typeface="Century Gothic"/>
                <a:sym typeface="Century Gothic"/>
              </a:rPr>
              <a:t> = ½ x 42 x 0.52</a:t>
            </a:r>
            <a:r>
              <a:rPr lang="en-GB" sz="3200" b="1" baseline="30000" dirty="0">
                <a:solidFill>
                  <a:srgbClr val="FF0000"/>
                </a:solidFill>
                <a:latin typeface="Century Gothic"/>
                <a:ea typeface="Century Gothic"/>
                <a:cs typeface="Century Gothic"/>
                <a:sym typeface="Century Gothic"/>
              </a:rPr>
              <a:t>2</a:t>
            </a:r>
            <a:endParaRPr sz="32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3200" b="1" dirty="0" err="1">
                <a:solidFill>
                  <a:srgbClr val="FF0000"/>
                </a:solidFill>
                <a:latin typeface="Century Gothic"/>
                <a:ea typeface="Century Gothic"/>
                <a:cs typeface="Century Gothic"/>
                <a:sym typeface="Century Gothic"/>
              </a:rPr>
              <a:t>E</a:t>
            </a:r>
            <a:r>
              <a:rPr lang="en-GB" sz="3200" b="1" baseline="-25000" dirty="0" err="1">
                <a:solidFill>
                  <a:srgbClr val="FF0000"/>
                </a:solidFill>
                <a:latin typeface="Century Gothic"/>
                <a:ea typeface="Century Gothic"/>
                <a:cs typeface="Century Gothic"/>
                <a:sym typeface="Century Gothic"/>
              </a:rPr>
              <a:t>e</a:t>
            </a:r>
            <a:r>
              <a:rPr lang="en-GB" sz="3200" b="1" dirty="0">
                <a:solidFill>
                  <a:srgbClr val="FF0000"/>
                </a:solidFill>
                <a:latin typeface="Century Gothic"/>
                <a:ea typeface="Century Gothic"/>
                <a:cs typeface="Century Gothic"/>
                <a:sym typeface="Century Gothic"/>
              </a:rPr>
              <a:t> = 5.7 J (2sf)</a:t>
            </a: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7">
                                            <p:txEl>
                                              <p:pRg st="0" end="0"/>
                                            </p:txEl>
                                          </p:spTgt>
                                        </p:tgtEl>
                                        <p:attrNameLst>
                                          <p:attrName>style.visibility</p:attrName>
                                        </p:attrNameLst>
                                      </p:cBhvr>
                                      <p:to>
                                        <p:strVal val="visible"/>
                                      </p:to>
                                    </p:set>
                                    <p:animEffect transition="in" filter="fade">
                                      <p:cBhvr>
                                        <p:cTn id="7" dur="1000"/>
                                        <p:tgtEl>
                                          <p:spTgt spid="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7">
                                            <p:txEl>
                                              <p:pRg st="1" end="1"/>
                                            </p:txEl>
                                          </p:spTgt>
                                        </p:tgtEl>
                                        <p:attrNameLst>
                                          <p:attrName>style.visibility</p:attrName>
                                        </p:attrNameLst>
                                      </p:cBhvr>
                                      <p:to>
                                        <p:strVal val="visible"/>
                                      </p:to>
                                    </p:set>
                                    <p:animEffect transition="in" filter="fade">
                                      <p:cBhvr>
                                        <p:cTn id="12" dur="1000"/>
                                        <p:tgtEl>
                                          <p:spTgt spid="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87">
                                            <p:txEl>
                                              <p:pRg st="2" end="2"/>
                                            </p:txEl>
                                          </p:spTgt>
                                        </p:tgtEl>
                                        <p:attrNameLst>
                                          <p:attrName>style.visibility</p:attrName>
                                        </p:attrNameLst>
                                      </p:cBhvr>
                                      <p:to>
                                        <p:strVal val="visible"/>
                                      </p:to>
                                    </p:set>
                                    <p:animEffect transition="in" filter="fade">
                                      <p:cBhvr>
                                        <p:cTn id="17" dur="1000"/>
                                        <p:tgtEl>
                                          <p:spTgt spid="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87">
                                            <p:txEl>
                                              <p:pRg st="3" end="3"/>
                                            </p:txEl>
                                          </p:spTgt>
                                        </p:tgtEl>
                                        <p:attrNameLst>
                                          <p:attrName>style.visibility</p:attrName>
                                        </p:attrNameLst>
                                      </p:cBhvr>
                                      <p:to>
                                        <p:strVal val="visible"/>
                                      </p:to>
                                    </p:set>
                                    <p:animEffect transition="in" filter="fade">
                                      <p:cBhvr>
                                        <p:cTn id="22" dur="1000"/>
                                        <p:tgtEl>
                                          <p:spTgt spid="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7">
                                            <p:txEl>
                                              <p:pRg st="4" end="4"/>
                                            </p:txEl>
                                          </p:spTgt>
                                        </p:tgtEl>
                                        <p:attrNameLst>
                                          <p:attrName>style.visibility</p:attrName>
                                        </p:attrNameLst>
                                      </p:cBhvr>
                                      <p:to>
                                        <p:strVal val="visible"/>
                                      </p:to>
                                    </p:set>
                                    <p:animEffect transition="in" filter="fade">
                                      <p:cBhvr>
                                        <p:cTn id="27" dur="1000"/>
                                        <p:tgtEl>
                                          <p:spTgt spid="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7">
                                            <p:txEl>
                                              <p:pRg st="5" end="5"/>
                                            </p:txEl>
                                          </p:spTgt>
                                        </p:tgtEl>
                                        <p:attrNameLst>
                                          <p:attrName>style.visibility</p:attrName>
                                        </p:attrNameLst>
                                      </p:cBhvr>
                                      <p:to>
                                        <p:strVal val="visible"/>
                                      </p:to>
                                    </p:set>
                                    <p:animEffect transition="in" filter="fade">
                                      <p:cBhvr>
                                        <p:cTn id="32" dur="1000"/>
                                        <p:tgtEl>
                                          <p:spTgt spid="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87">
                                            <p:txEl>
                                              <p:pRg st="6" end="6"/>
                                            </p:txEl>
                                          </p:spTgt>
                                        </p:tgtEl>
                                        <p:attrNameLst>
                                          <p:attrName>style.visibility</p:attrName>
                                        </p:attrNameLst>
                                      </p:cBhvr>
                                      <p:to>
                                        <p:strVal val="visible"/>
                                      </p:to>
                                    </p:set>
                                    <p:animEffect transition="in" filter="fade">
                                      <p:cBhvr>
                                        <p:cTn id="37" dur="1000"/>
                                        <p:tgtEl>
                                          <p:spTgt spid="9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87">
                                            <p:txEl>
                                              <p:pRg st="7" end="7"/>
                                            </p:txEl>
                                          </p:spTgt>
                                        </p:tgtEl>
                                        <p:attrNameLst>
                                          <p:attrName>style.visibility</p:attrName>
                                        </p:attrNameLst>
                                      </p:cBhvr>
                                      <p:to>
                                        <p:strVal val="visible"/>
                                      </p:to>
                                    </p:set>
                                    <p:animEffect transition="in" filter="fade">
                                      <p:cBhvr>
                                        <p:cTn id="42" dur="1000"/>
                                        <p:tgtEl>
                                          <p:spTgt spid="9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87">
                                            <p:txEl>
                                              <p:pRg st="8" end="8"/>
                                            </p:txEl>
                                          </p:spTgt>
                                        </p:tgtEl>
                                        <p:attrNameLst>
                                          <p:attrName>style.visibility</p:attrName>
                                        </p:attrNameLst>
                                      </p:cBhvr>
                                      <p:to>
                                        <p:strVal val="visible"/>
                                      </p:to>
                                    </p:set>
                                    <p:animEffect transition="in" filter="fade">
                                      <p:cBhvr>
                                        <p:cTn id="47" dur="1000"/>
                                        <p:tgtEl>
                                          <p:spTgt spid="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7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Stores </a:t>
            </a:r>
            <a:endParaRPr/>
          </a:p>
        </p:txBody>
      </p:sp>
      <p:sp>
        <p:nvSpPr>
          <p:cNvPr id="653" name="Google Shape;653;p77"/>
          <p:cNvSpPr txBox="1">
            <a:spLocks noGrp="1"/>
          </p:cNvSpPr>
          <p:nvPr>
            <p:ph type="body" idx="1"/>
          </p:nvPr>
        </p:nvSpPr>
        <p:spPr>
          <a:xfrm>
            <a:off x="159825" y="988025"/>
            <a:ext cx="3596400" cy="5556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latin typeface="Century Gothic"/>
                <a:ea typeface="Century Gothic"/>
                <a:cs typeface="Century Gothic"/>
                <a:sym typeface="Century Gothic"/>
              </a:rPr>
              <a:t>Complete the table with the name of each store and a description.</a:t>
            </a:r>
            <a:endParaRPr>
              <a:latin typeface="Century Gothic"/>
              <a:ea typeface="Century Gothic"/>
              <a:cs typeface="Century Gothic"/>
              <a:sym typeface="Century Gothic"/>
            </a:endParaRPr>
          </a:p>
        </p:txBody>
      </p:sp>
      <p:pic>
        <p:nvPicPr>
          <p:cNvPr id="654" name="Google Shape;654;p77"/>
          <p:cNvPicPr preferRelativeResize="0"/>
          <p:nvPr/>
        </p:nvPicPr>
        <p:blipFill>
          <a:blip r:embed="rId3">
            <a:alphaModFix/>
          </a:blip>
          <a:stretch>
            <a:fillRect/>
          </a:stretch>
        </p:blipFill>
        <p:spPr>
          <a:xfrm>
            <a:off x="3861400" y="13927"/>
            <a:ext cx="5247761" cy="685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0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Elastic Energy (pg 15)</a:t>
            </a:r>
            <a:endParaRPr sz="3300">
              <a:latin typeface="Century Gothic"/>
              <a:ea typeface="Century Gothic"/>
              <a:cs typeface="Century Gothic"/>
              <a:sym typeface="Century Gothic"/>
            </a:endParaRPr>
          </a:p>
        </p:txBody>
      </p:sp>
      <p:sp>
        <p:nvSpPr>
          <p:cNvPr id="993" name="Google Shape;993;p10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startAt="3"/>
            </a:pPr>
            <a:r>
              <a:rPr lang="en-GB" dirty="0">
                <a:latin typeface="Century Gothic"/>
                <a:ea typeface="Century Gothic"/>
                <a:cs typeface="Century Gothic"/>
                <a:sym typeface="Century Gothic"/>
              </a:rPr>
              <a:t>A bungee rope stores 500 J of energy in its elastic potential store when stretched by 12m. What is its spring constant?</a:t>
            </a:r>
            <a:endParaRPr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k = </a:t>
            </a: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e</a:t>
            </a:r>
            <a:r>
              <a:rPr lang="en-GB" sz="2800" b="1" dirty="0">
                <a:solidFill>
                  <a:srgbClr val="FF0000"/>
                </a:solidFill>
                <a:latin typeface="Century Gothic"/>
                <a:ea typeface="Century Gothic"/>
                <a:cs typeface="Century Gothic"/>
                <a:sym typeface="Century Gothic"/>
              </a:rPr>
              <a:t> ÷ (½ x e</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k = 500 ÷ (½ x 12</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k = 6.9 N/kg (2sf)</a:t>
            </a:r>
            <a:endParaRPr dirty="0">
              <a:latin typeface="Century Gothic"/>
              <a:ea typeface="Century Gothic"/>
              <a:cs typeface="Century Gothic"/>
              <a:sym typeface="Century Gothic"/>
            </a:endParaRPr>
          </a:p>
          <a:p>
            <a:pPr marL="577850" lvl="0" indent="-514350" algn="l" rtl="0">
              <a:spcBef>
                <a:spcPts val="0"/>
              </a:spcBef>
              <a:spcAft>
                <a:spcPts val="0"/>
              </a:spcAft>
              <a:buSzPts val="2600"/>
              <a:buFont typeface="+mj-lt"/>
              <a:buAutoNum type="arabicPeriod" startAt="4"/>
            </a:pPr>
            <a:r>
              <a:rPr lang="en-GB" dirty="0">
                <a:latin typeface="Century Gothic"/>
                <a:ea typeface="Century Gothic"/>
                <a:cs typeface="Century Gothic"/>
                <a:sym typeface="Century Gothic"/>
              </a:rPr>
              <a:t>A spring with a spring constant of 800N/m is storing 50 J of energy, how much is it compressed by?</a:t>
            </a:r>
            <a:endParaRPr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e</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a:t>
            </a: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e</a:t>
            </a:r>
            <a:r>
              <a:rPr lang="en-GB" sz="2800" b="1" dirty="0">
                <a:solidFill>
                  <a:srgbClr val="FF0000"/>
                </a:solidFill>
                <a:latin typeface="Century Gothic"/>
                <a:ea typeface="Century Gothic"/>
                <a:cs typeface="Century Gothic"/>
                <a:sym typeface="Century Gothic"/>
              </a:rPr>
              <a:t> ÷ (½ x k)</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e</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50 ÷ (½ x 800)</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e</a:t>
            </a:r>
            <a:r>
              <a:rPr lang="en-GB" sz="2800" b="1" baseline="30000" dirty="0">
                <a:solidFill>
                  <a:srgbClr val="FF0000"/>
                </a:solidFill>
                <a:latin typeface="Century Gothic"/>
                <a:ea typeface="Century Gothic"/>
                <a:cs typeface="Century Gothic"/>
                <a:sym typeface="Century Gothic"/>
              </a:rPr>
              <a:t>2</a:t>
            </a:r>
            <a:r>
              <a:rPr lang="en-GB" sz="2800" b="1" dirty="0">
                <a:solidFill>
                  <a:srgbClr val="FF0000"/>
                </a:solidFill>
                <a:latin typeface="Century Gothic"/>
                <a:ea typeface="Century Gothic"/>
                <a:cs typeface="Century Gothic"/>
                <a:sym typeface="Century Gothic"/>
              </a:rPr>
              <a:t> = 0.125</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e = √0.125</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e = 0.35 m (2sf)</a:t>
            </a: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3">
                                            <p:txEl>
                                              <p:pRg st="0" end="0"/>
                                            </p:txEl>
                                          </p:spTgt>
                                        </p:tgtEl>
                                        <p:attrNameLst>
                                          <p:attrName>style.visibility</p:attrName>
                                        </p:attrNameLst>
                                      </p:cBhvr>
                                      <p:to>
                                        <p:strVal val="visible"/>
                                      </p:to>
                                    </p:set>
                                    <p:animEffect transition="in" filter="fade">
                                      <p:cBhvr>
                                        <p:cTn id="7" dur="1000"/>
                                        <p:tgtEl>
                                          <p:spTgt spid="9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3">
                                            <p:txEl>
                                              <p:pRg st="1" end="1"/>
                                            </p:txEl>
                                          </p:spTgt>
                                        </p:tgtEl>
                                        <p:attrNameLst>
                                          <p:attrName>style.visibility</p:attrName>
                                        </p:attrNameLst>
                                      </p:cBhvr>
                                      <p:to>
                                        <p:strVal val="visible"/>
                                      </p:to>
                                    </p:set>
                                    <p:animEffect transition="in" filter="fade">
                                      <p:cBhvr>
                                        <p:cTn id="12" dur="1000"/>
                                        <p:tgtEl>
                                          <p:spTgt spid="9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3">
                                            <p:txEl>
                                              <p:pRg st="2" end="2"/>
                                            </p:txEl>
                                          </p:spTgt>
                                        </p:tgtEl>
                                        <p:attrNameLst>
                                          <p:attrName>style.visibility</p:attrName>
                                        </p:attrNameLst>
                                      </p:cBhvr>
                                      <p:to>
                                        <p:strVal val="visible"/>
                                      </p:to>
                                    </p:set>
                                    <p:animEffect transition="in" filter="fade">
                                      <p:cBhvr>
                                        <p:cTn id="17" dur="1000"/>
                                        <p:tgtEl>
                                          <p:spTgt spid="9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3">
                                            <p:txEl>
                                              <p:pRg st="3" end="3"/>
                                            </p:txEl>
                                          </p:spTgt>
                                        </p:tgtEl>
                                        <p:attrNameLst>
                                          <p:attrName>style.visibility</p:attrName>
                                        </p:attrNameLst>
                                      </p:cBhvr>
                                      <p:to>
                                        <p:strVal val="visible"/>
                                      </p:to>
                                    </p:set>
                                    <p:animEffect transition="in" filter="fade">
                                      <p:cBhvr>
                                        <p:cTn id="22" dur="1000"/>
                                        <p:tgtEl>
                                          <p:spTgt spid="99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3">
                                            <p:txEl>
                                              <p:pRg st="4" end="4"/>
                                            </p:txEl>
                                          </p:spTgt>
                                        </p:tgtEl>
                                        <p:attrNameLst>
                                          <p:attrName>style.visibility</p:attrName>
                                        </p:attrNameLst>
                                      </p:cBhvr>
                                      <p:to>
                                        <p:strVal val="visible"/>
                                      </p:to>
                                    </p:set>
                                    <p:animEffect transition="in" filter="fade">
                                      <p:cBhvr>
                                        <p:cTn id="27" dur="1000"/>
                                        <p:tgtEl>
                                          <p:spTgt spid="99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3">
                                            <p:txEl>
                                              <p:pRg st="5" end="5"/>
                                            </p:txEl>
                                          </p:spTgt>
                                        </p:tgtEl>
                                        <p:attrNameLst>
                                          <p:attrName>style.visibility</p:attrName>
                                        </p:attrNameLst>
                                      </p:cBhvr>
                                      <p:to>
                                        <p:strVal val="visible"/>
                                      </p:to>
                                    </p:set>
                                    <p:animEffect transition="in" filter="fade">
                                      <p:cBhvr>
                                        <p:cTn id="32" dur="1000"/>
                                        <p:tgtEl>
                                          <p:spTgt spid="99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3">
                                            <p:txEl>
                                              <p:pRg st="6" end="6"/>
                                            </p:txEl>
                                          </p:spTgt>
                                        </p:tgtEl>
                                        <p:attrNameLst>
                                          <p:attrName>style.visibility</p:attrName>
                                        </p:attrNameLst>
                                      </p:cBhvr>
                                      <p:to>
                                        <p:strVal val="visible"/>
                                      </p:to>
                                    </p:set>
                                    <p:animEffect transition="in" filter="fade">
                                      <p:cBhvr>
                                        <p:cTn id="37" dur="1000"/>
                                        <p:tgtEl>
                                          <p:spTgt spid="99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93">
                                            <p:txEl>
                                              <p:pRg st="7" end="7"/>
                                            </p:txEl>
                                          </p:spTgt>
                                        </p:tgtEl>
                                        <p:attrNameLst>
                                          <p:attrName>style.visibility</p:attrName>
                                        </p:attrNameLst>
                                      </p:cBhvr>
                                      <p:to>
                                        <p:strVal val="visible"/>
                                      </p:to>
                                    </p:set>
                                    <p:animEffect transition="in" filter="fade">
                                      <p:cBhvr>
                                        <p:cTn id="42" dur="1000"/>
                                        <p:tgtEl>
                                          <p:spTgt spid="99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93">
                                            <p:txEl>
                                              <p:pRg st="8" end="8"/>
                                            </p:txEl>
                                          </p:spTgt>
                                        </p:tgtEl>
                                        <p:attrNameLst>
                                          <p:attrName>style.visibility</p:attrName>
                                        </p:attrNameLst>
                                      </p:cBhvr>
                                      <p:to>
                                        <p:strVal val="visible"/>
                                      </p:to>
                                    </p:set>
                                    <p:animEffect transition="in" filter="fade">
                                      <p:cBhvr>
                                        <p:cTn id="47" dur="1000"/>
                                        <p:tgtEl>
                                          <p:spTgt spid="99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93">
                                            <p:txEl>
                                              <p:pRg st="9" end="9"/>
                                            </p:txEl>
                                          </p:spTgt>
                                        </p:tgtEl>
                                        <p:attrNameLst>
                                          <p:attrName>style.visibility</p:attrName>
                                        </p:attrNameLst>
                                      </p:cBhvr>
                                      <p:to>
                                        <p:strVal val="visible"/>
                                      </p:to>
                                    </p:set>
                                    <p:animEffect transition="in" filter="fade">
                                      <p:cBhvr>
                                        <p:cTn id="52" dur="1000"/>
                                        <p:tgtEl>
                                          <p:spTgt spid="99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0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Calculating Elastic Energy (pg 15)</a:t>
            </a:r>
            <a:endParaRPr sz="3300">
              <a:latin typeface="Century Gothic"/>
              <a:ea typeface="Century Gothic"/>
              <a:cs typeface="Century Gothic"/>
              <a:sym typeface="Century Gothic"/>
            </a:endParaRPr>
          </a:p>
        </p:txBody>
      </p:sp>
      <p:sp>
        <p:nvSpPr>
          <p:cNvPr id="999" name="Google Shape;999;p10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startAt="5"/>
            </a:pPr>
            <a:r>
              <a:rPr lang="en-GB">
                <a:latin typeface="Century Gothic"/>
                <a:ea typeface="Century Gothic"/>
                <a:cs typeface="Century Gothic"/>
                <a:sym typeface="Century Gothic"/>
              </a:rPr>
              <a:t>A spring with a spring constant of 140N/m has been extended by 25cm. Calculate the elastic potential energy store.</a:t>
            </a:r>
            <a:endParaRPr>
              <a:latin typeface="Century Gothic"/>
              <a:ea typeface="Century Gothic"/>
              <a:cs typeface="Century Gothic"/>
              <a:sym typeface="Century Gothic"/>
            </a:endParaRPr>
          </a:p>
          <a:p>
            <a:pPr marL="1371600" lvl="0" indent="0" algn="l" rtl="0">
              <a:spcBef>
                <a:spcPts val="0"/>
              </a:spcBef>
              <a:spcAft>
                <a:spcPts val="0"/>
              </a:spcAft>
              <a:buNone/>
            </a:pPr>
            <a:r>
              <a:rPr lang="en-GB" sz="2800" b="1">
                <a:solidFill>
                  <a:srgbClr val="FF0000"/>
                </a:solidFill>
                <a:latin typeface="Century Gothic"/>
                <a:ea typeface="Century Gothic"/>
                <a:cs typeface="Century Gothic"/>
                <a:sym typeface="Century Gothic"/>
              </a:rPr>
              <a:t>Conversion: 25 cm = 0.25 m</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3200" b="1">
                <a:solidFill>
                  <a:srgbClr val="FF0000"/>
                </a:solidFill>
                <a:latin typeface="Century Gothic"/>
                <a:ea typeface="Century Gothic"/>
                <a:cs typeface="Century Gothic"/>
                <a:sym typeface="Century Gothic"/>
              </a:rPr>
              <a:t>E</a:t>
            </a:r>
            <a:r>
              <a:rPr lang="en-GB" sz="3200" b="1" baseline="-25000">
                <a:solidFill>
                  <a:srgbClr val="FF0000"/>
                </a:solidFill>
                <a:latin typeface="Century Gothic"/>
                <a:ea typeface="Century Gothic"/>
                <a:cs typeface="Century Gothic"/>
                <a:sym typeface="Century Gothic"/>
              </a:rPr>
              <a:t>e</a:t>
            </a:r>
            <a:r>
              <a:rPr lang="en-GB" sz="3200" b="1">
                <a:solidFill>
                  <a:srgbClr val="FF0000"/>
                </a:solidFill>
                <a:latin typeface="Century Gothic"/>
                <a:ea typeface="Century Gothic"/>
                <a:cs typeface="Century Gothic"/>
                <a:sym typeface="Century Gothic"/>
              </a:rPr>
              <a:t> = ½ ke</a:t>
            </a:r>
            <a:r>
              <a:rPr lang="en-GB" sz="3200" b="1" baseline="30000">
                <a:solidFill>
                  <a:srgbClr val="FF0000"/>
                </a:solidFill>
                <a:latin typeface="Century Gothic"/>
                <a:ea typeface="Century Gothic"/>
                <a:cs typeface="Century Gothic"/>
                <a:sym typeface="Century Gothic"/>
              </a:rPr>
              <a:t>2</a:t>
            </a:r>
            <a:endParaRPr sz="32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3200" b="1">
                <a:solidFill>
                  <a:srgbClr val="FF0000"/>
                </a:solidFill>
                <a:latin typeface="Century Gothic"/>
                <a:ea typeface="Century Gothic"/>
                <a:cs typeface="Century Gothic"/>
                <a:sym typeface="Century Gothic"/>
              </a:rPr>
              <a:t>E</a:t>
            </a:r>
            <a:r>
              <a:rPr lang="en-GB" sz="3200" b="1" baseline="-25000">
                <a:solidFill>
                  <a:srgbClr val="FF0000"/>
                </a:solidFill>
                <a:latin typeface="Century Gothic"/>
                <a:ea typeface="Century Gothic"/>
                <a:cs typeface="Century Gothic"/>
                <a:sym typeface="Century Gothic"/>
              </a:rPr>
              <a:t>e</a:t>
            </a:r>
            <a:r>
              <a:rPr lang="en-GB" sz="3200" b="1">
                <a:solidFill>
                  <a:srgbClr val="FF0000"/>
                </a:solidFill>
                <a:latin typeface="Century Gothic"/>
                <a:ea typeface="Century Gothic"/>
                <a:cs typeface="Century Gothic"/>
                <a:sym typeface="Century Gothic"/>
              </a:rPr>
              <a:t> = ½ x 140 x 0.25</a:t>
            </a:r>
            <a:r>
              <a:rPr lang="en-GB" sz="3200" b="1" baseline="30000">
                <a:solidFill>
                  <a:srgbClr val="FF0000"/>
                </a:solidFill>
                <a:latin typeface="Century Gothic"/>
                <a:ea typeface="Century Gothic"/>
                <a:cs typeface="Century Gothic"/>
                <a:sym typeface="Century Gothic"/>
              </a:rPr>
              <a:t>2</a:t>
            </a:r>
            <a:endParaRPr sz="3200" b="1">
              <a:solidFill>
                <a:srgbClr val="FF0000"/>
              </a:solidFill>
              <a:latin typeface="Century Gothic"/>
              <a:ea typeface="Century Gothic"/>
              <a:cs typeface="Century Gothic"/>
              <a:sym typeface="Century Gothic"/>
            </a:endParaRPr>
          </a:p>
          <a:p>
            <a:pPr marL="1371600" lvl="0" indent="0" algn="l" rtl="0">
              <a:spcBef>
                <a:spcPts val="0"/>
              </a:spcBef>
              <a:spcAft>
                <a:spcPts val="0"/>
              </a:spcAft>
              <a:buClr>
                <a:schemeClr val="dk1"/>
              </a:buClr>
              <a:buSzPts val="1100"/>
              <a:buFont typeface="Arial"/>
              <a:buNone/>
            </a:pPr>
            <a:r>
              <a:rPr lang="en-GB" sz="3200" b="1">
                <a:solidFill>
                  <a:srgbClr val="FF0000"/>
                </a:solidFill>
                <a:latin typeface="Century Gothic"/>
                <a:ea typeface="Century Gothic"/>
                <a:cs typeface="Century Gothic"/>
                <a:sym typeface="Century Gothic"/>
              </a:rPr>
              <a:t>E</a:t>
            </a:r>
            <a:r>
              <a:rPr lang="en-GB" sz="3200" b="1" baseline="-25000">
                <a:solidFill>
                  <a:srgbClr val="FF0000"/>
                </a:solidFill>
                <a:latin typeface="Century Gothic"/>
                <a:ea typeface="Century Gothic"/>
                <a:cs typeface="Century Gothic"/>
                <a:sym typeface="Century Gothic"/>
              </a:rPr>
              <a:t>e</a:t>
            </a:r>
            <a:r>
              <a:rPr lang="en-GB" sz="3200" b="1">
                <a:solidFill>
                  <a:srgbClr val="FF0000"/>
                </a:solidFill>
                <a:latin typeface="Century Gothic"/>
                <a:ea typeface="Century Gothic"/>
                <a:cs typeface="Century Gothic"/>
                <a:sym typeface="Century Gothic"/>
              </a:rPr>
              <a:t> = 4.4 J (2sf)</a:t>
            </a:r>
            <a:endParaRPr sz="2800" b="1">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endParaRPr>
              <a:latin typeface="Century Gothic"/>
              <a:ea typeface="Century Gothic"/>
              <a:cs typeface="Century Gothic"/>
              <a:sym typeface="Century Gothic"/>
            </a:endParaRPr>
          </a:p>
          <a:p>
            <a:pPr marL="457200" lvl="0" indent="0" algn="l" rtl="0">
              <a:spcBef>
                <a:spcPts val="0"/>
              </a:spcBef>
              <a:spcAft>
                <a:spcPts val="0"/>
              </a:spcAft>
              <a:buNone/>
            </a:pPr>
            <a:endParaRPr>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9">
                                            <p:txEl>
                                              <p:pRg st="0" end="0"/>
                                            </p:txEl>
                                          </p:spTgt>
                                        </p:tgtEl>
                                        <p:attrNameLst>
                                          <p:attrName>style.visibility</p:attrName>
                                        </p:attrNameLst>
                                      </p:cBhvr>
                                      <p:to>
                                        <p:strVal val="visible"/>
                                      </p:to>
                                    </p:set>
                                    <p:animEffect transition="in" filter="fade">
                                      <p:cBhvr>
                                        <p:cTn id="7" dur="1000"/>
                                        <p:tgtEl>
                                          <p:spTgt spid="9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9">
                                            <p:txEl>
                                              <p:pRg st="1" end="1"/>
                                            </p:txEl>
                                          </p:spTgt>
                                        </p:tgtEl>
                                        <p:attrNameLst>
                                          <p:attrName>style.visibility</p:attrName>
                                        </p:attrNameLst>
                                      </p:cBhvr>
                                      <p:to>
                                        <p:strVal val="visible"/>
                                      </p:to>
                                    </p:set>
                                    <p:animEffect transition="in" filter="fade">
                                      <p:cBhvr>
                                        <p:cTn id="12" dur="1000"/>
                                        <p:tgtEl>
                                          <p:spTgt spid="9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9">
                                            <p:txEl>
                                              <p:pRg st="2" end="2"/>
                                            </p:txEl>
                                          </p:spTgt>
                                        </p:tgtEl>
                                        <p:attrNameLst>
                                          <p:attrName>style.visibility</p:attrName>
                                        </p:attrNameLst>
                                      </p:cBhvr>
                                      <p:to>
                                        <p:strVal val="visible"/>
                                      </p:to>
                                    </p:set>
                                    <p:animEffect transition="in" filter="fade">
                                      <p:cBhvr>
                                        <p:cTn id="17" dur="1000"/>
                                        <p:tgtEl>
                                          <p:spTgt spid="9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9">
                                            <p:txEl>
                                              <p:pRg st="3" end="3"/>
                                            </p:txEl>
                                          </p:spTgt>
                                        </p:tgtEl>
                                        <p:attrNameLst>
                                          <p:attrName>style.visibility</p:attrName>
                                        </p:attrNameLst>
                                      </p:cBhvr>
                                      <p:to>
                                        <p:strVal val="visible"/>
                                      </p:to>
                                    </p:set>
                                    <p:animEffect transition="in" filter="fade">
                                      <p:cBhvr>
                                        <p:cTn id="22" dur="1000"/>
                                        <p:tgtEl>
                                          <p:spTgt spid="9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9">
                                            <p:txEl>
                                              <p:pRg st="4" end="4"/>
                                            </p:txEl>
                                          </p:spTgt>
                                        </p:tgtEl>
                                        <p:attrNameLst>
                                          <p:attrName>style.visibility</p:attrName>
                                        </p:attrNameLst>
                                      </p:cBhvr>
                                      <p:to>
                                        <p:strVal val="visible"/>
                                      </p:to>
                                    </p:set>
                                    <p:animEffect transition="in" filter="fade">
                                      <p:cBhvr>
                                        <p:cTn id="27" dur="1000"/>
                                        <p:tgtEl>
                                          <p:spTgt spid="9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9">
                                            <p:txEl>
                                              <p:pRg st="5" end="5"/>
                                            </p:txEl>
                                          </p:spTgt>
                                        </p:tgtEl>
                                        <p:attrNameLst>
                                          <p:attrName>style.visibility</p:attrName>
                                        </p:attrNameLst>
                                      </p:cBhvr>
                                      <p:to>
                                        <p:strVal val="visible"/>
                                      </p:to>
                                    </p:set>
                                    <p:animEffect transition="in" filter="fade">
                                      <p:cBhvr>
                                        <p:cTn id="32" dur="1000"/>
                                        <p:tgtEl>
                                          <p:spTgt spid="9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99">
                                            <p:txEl>
                                              <p:pRg st="6" end="6"/>
                                            </p:txEl>
                                          </p:spTgt>
                                        </p:tgtEl>
                                        <p:attrNameLst>
                                          <p:attrName>style.visibility</p:attrName>
                                        </p:attrNameLst>
                                      </p:cBhvr>
                                      <p:to>
                                        <p:strVal val="visible"/>
                                      </p:to>
                                    </p:set>
                                    <p:animEffect transition="in" filter="fade">
                                      <p:cBhvr>
                                        <p:cTn id="37" dur="1000"/>
                                        <p:tgtEl>
                                          <p:spTgt spid="9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10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Falling Objects (pg 16)</a:t>
            </a:r>
            <a:endParaRPr sz="2600">
              <a:latin typeface="Century Gothic"/>
              <a:ea typeface="Century Gothic"/>
              <a:cs typeface="Century Gothic"/>
              <a:sym typeface="Century Gothic"/>
            </a:endParaRPr>
          </a:p>
        </p:txBody>
      </p:sp>
      <p:sp>
        <p:nvSpPr>
          <p:cNvPr id="1005" name="Google Shape;1005;p106"/>
          <p:cNvSpPr txBox="1">
            <a:spLocks noGrp="1"/>
          </p:cNvSpPr>
          <p:nvPr>
            <p:ph type="body" idx="1"/>
          </p:nvPr>
        </p:nvSpPr>
        <p:spPr>
          <a:xfrm>
            <a:off x="146600" y="1689850"/>
            <a:ext cx="6943500" cy="87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300">
                <a:latin typeface="Century Gothic"/>
                <a:ea typeface="Century Gothic"/>
                <a:cs typeface="Century Gothic"/>
                <a:sym typeface="Century Gothic"/>
              </a:rPr>
              <a:t>When an object falls, all the energy it had in its GPE store will be transferred to its kinetic store.</a:t>
            </a:r>
            <a:endParaRPr sz="2300">
              <a:latin typeface="Century Gothic"/>
              <a:ea typeface="Century Gothic"/>
              <a:cs typeface="Century Gothic"/>
              <a:sym typeface="Century Gothic"/>
            </a:endParaRPr>
          </a:p>
          <a:p>
            <a:pPr marL="0" lvl="0" indent="0" algn="l" rtl="0">
              <a:spcBef>
                <a:spcPts val="0"/>
              </a:spcBef>
              <a:spcAft>
                <a:spcPts val="0"/>
              </a:spcAft>
              <a:buNone/>
            </a:pPr>
            <a:endParaRPr sz="2300">
              <a:latin typeface="Century Gothic"/>
              <a:ea typeface="Century Gothic"/>
              <a:cs typeface="Century Gothic"/>
              <a:sym typeface="Century Gothic"/>
            </a:endParaRPr>
          </a:p>
        </p:txBody>
      </p:sp>
      <p:pic>
        <p:nvPicPr>
          <p:cNvPr id="1006" name="Google Shape;1006;p106"/>
          <p:cNvPicPr preferRelativeResize="0"/>
          <p:nvPr/>
        </p:nvPicPr>
        <p:blipFill>
          <a:blip r:embed="rId4">
            <a:alphaModFix/>
          </a:blip>
          <a:stretch>
            <a:fillRect/>
          </a:stretch>
        </p:blipFill>
        <p:spPr>
          <a:xfrm>
            <a:off x="0" y="934845"/>
            <a:ext cx="9143999" cy="755009"/>
          </a:xfrm>
          <a:prstGeom prst="rect">
            <a:avLst/>
          </a:prstGeom>
          <a:noFill/>
          <a:ln>
            <a:noFill/>
          </a:ln>
        </p:spPr>
      </p:pic>
      <p:pic>
        <p:nvPicPr>
          <p:cNvPr id="1007" name="Google Shape;1007;p106"/>
          <p:cNvPicPr preferRelativeResize="0"/>
          <p:nvPr/>
        </p:nvPicPr>
        <p:blipFill>
          <a:blip r:embed="rId5">
            <a:alphaModFix/>
          </a:blip>
          <a:stretch>
            <a:fillRect/>
          </a:stretch>
        </p:blipFill>
        <p:spPr>
          <a:xfrm>
            <a:off x="7090100" y="1755925"/>
            <a:ext cx="1929225" cy="2399950"/>
          </a:xfrm>
          <a:prstGeom prst="rect">
            <a:avLst/>
          </a:prstGeom>
          <a:noFill/>
          <a:ln>
            <a:noFill/>
          </a:ln>
        </p:spPr>
      </p:pic>
      <p:sp>
        <p:nvSpPr>
          <p:cNvPr id="1008" name="Google Shape;1008;p106"/>
          <p:cNvSpPr txBox="1">
            <a:spLocks noGrp="1"/>
          </p:cNvSpPr>
          <p:nvPr>
            <p:ph type="body" idx="1"/>
          </p:nvPr>
        </p:nvSpPr>
        <p:spPr>
          <a:xfrm>
            <a:off x="146600" y="2563450"/>
            <a:ext cx="7141500" cy="404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b="1">
                <a:latin typeface="Century Gothic"/>
                <a:ea typeface="Century Gothic"/>
                <a:cs typeface="Century Gothic"/>
                <a:sym typeface="Century Gothic"/>
              </a:rPr>
              <a:t>Example</a:t>
            </a:r>
            <a:endParaRPr sz="2400" b="1">
              <a:latin typeface="Century Gothic"/>
              <a:ea typeface="Century Gothic"/>
              <a:cs typeface="Century Gothic"/>
              <a:sym typeface="Century Gothic"/>
            </a:endParaRPr>
          </a:p>
          <a:p>
            <a:pPr marL="0" lvl="0" indent="0" algn="l" rtl="0">
              <a:spcBef>
                <a:spcPts val="0"/>
              </a:spcBef>
              <a:spcAft>
                <a:spcPts val="0"/>
              </a:spcAft>
              <a:buNone/>
            </a:pPr>
            <a:r>
              <a:rPr lang="en-GB" sz="2400">
                <a:latin typeface="Century Gothic"/>
                <a:ea typeface="Century Gothic"/>
                <a:cs typeface="Century Gothic"/>
                <a:sym typeface="Century Gothic"/>
              </a:rPr>
              <a:t>A box with a mass of 5kg falls from a ladder which is 4m high. How much energy will be in its kinetic store just before it hits the ground?</a:t>
            </a:r>
            <a:endParaRPr sz="2400">
              <a:latin typeface="Century Gothic"/>
              <a:ea typeface="Century Gothic"/>
              <a:cs typeface="Century Gothic"/>
              <a:sym typeface="Century Gothic"/>
            </a:endParaRPr>
          </a:p>
          <a:p>
            <a:pPr marL="0" lvl="0" indent="0" algn="l" rtl="0">
              <a:spcBef>
                <a:spcPts val="0"/>
              </a:spcBef>
              <a:spcAft>
                <a:spcPts val="0"/>
              </a:spcAft>
              <a:buNone/>
            </a:pPr>
            <a:endParaRPr sz="2400">
              <a:latin typeface="Century Gothic"/>
              <a:ea typeface="Century Gothic"/>
              <a:cs typeface="Century Gothic"/>
              <a:sym typeface="Century Gothic"/>
            </a:endParaRPr>
          </a:p>
          <a:p>
            <a:pPr marL="0" lvl="0" indent="0" algn="l" rtl="0">
              <a:spcBef>
                <a:spcPts val="0"/>
              </a:spcBef>
              <a:spcAft>
                <a:spcPts val="0"/>
              </a:spcAft>
              <a:buNone/>
            </a:pPr>
            <a:r>
              <a:rPr lang="en-GB" sz="2400" b="1">
                <a:solidFill>
                  <a:srgbClr val="FF0000"/>
                </a:solidFill>
                <a:latin typeface="Century Gothic"/>
                <a:ea typeface="Century Gothic"/>
                <a:cs typeface="Century Gothic"/>
                <a:sym typeface="Century Gothic"/>
              </a:rPr>
              <a:t>GPE = mgh</a:t>
            </a:r>
            <a:endParaRPr sz="2400" b="1">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400" b="1">
                <a:solidFill>
                  <a:srgbClr val="FF0000"/>
                </a:solidFill>
                <a:latin typeface="Century Gothic"/>
                <a:ea typeface="Century Gothic"/>
                <a:cs typeface="Century Gothic"/>
                <a:sym typeface="Century Gothic"/>
              </a:rPr>
              <a:t>GPE = 5 x 9.8 x 4 </a:t>
            </a:r>
            <a:endParaRPr sz="2400" b="1">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400" b="1">
                <a:solidFill>
                  <a:srgbClr val="FF0000"/>
                </a:solidFill>
                <a:latin typeface="Century Gothic"/>
                <a:ea typeface="Century Gothic"/>
                <a:cs typeface="Century Gothic"/>
                <a:sym typeface="Century Gothic"/>
              </a:rPr>
              <a:t>GPE = 196 J</a:t>
            </a:r>
            <a:endParaRPr sz="2400" b="1">
              <a:solidFill>
                <a:srgbClr val="FF0000"/>
              </a:solidFill>
              <a:latin typeface="Century Gothic"/>
              <a:ea typeface="Century Gothic"/>
              <a:cs typeface="Century Gothic"/>
              <a:sym typeface="Century Gothic"/>
            </a:endParaRPr>
          </a:p>
          <a:p>
            <a:pPr marL="0" lvl="0" indent="0" algn="l" rtl="0">
              <a:spcBef>
                <a:spcPts val="0"/>
              </a:spcBef>
              <a:spcAft>
                <a:spcPts val="0"/>
              </a:spcAft>
              <a:buNone/>
            </a:pPr>
            <a:endParaRPr sz="2400">
              <a:latin typeface="Century Gothic"/>
              <a:ea typeface="Century Gothic"/>
              <a:cs typeface="Century Gothic"/>
              <a:sym typeface="Century Gothic"/>
            </a:endParaRPr>
          </a:p>
          <a:p>
            <a:pPr marL="0" lvl="0" indent="0" algn="l" rtl="0">
              <a:spcBef>
                <a:spcPts val="0"/>
              </a:spcBef>
              <a:spcAft>
                <a:spcPts val="0"/>
              </a:spcAft>
              <a:buNone/>
            </a:pPr>
            <a:r>
              <a:rPr lang="en-GB" sz="2400">
                <a:latin typeface="Century Gothic"/>
                <a:ea typeface="Century Gothic"/>
                <a:cs typeface="Century Gothic"/>
                <a:sym typeface="Century Gothic"/>
              </a:rPr>
              <a:t>Energy is transferred from the box’s GPE store to its KE store, so </a:t>
            </a:r>
            <a:r>
              <a:rPr lang="en-GB" sz="2400" b="1">
                <a:solidFill>
                  <a:srgbClr val="FF0000"/>
                </a:solidFill>
                <a:latin typeface="Century Gothic"/>
                <a:ea typeface="Century Gothic"/>
                <a:cs typeface="Century Gothic"/>
                <a:sym typeface="Century Gothic"/>
              </a:rPr>
              <a:t>energy in kinetic store = 196J</a:t>
            </a:r>
            <a:r>
              <a:rPr lang="en-GB" sz="2400">
                <a:latin typeface="Century Gothic"/>
                <a:ea typeface="Century Gothic"/>
                <a:cs typeface="Century Gothic"/>
                <a:sym typeface="Century Gothic"/>
              </a:rPr>
              <a:t> </a:t>
            </a:r>
            <a:endParaRPr sz="2400">
              <a:latin typeface="Century Gothic"/>
              <a:ea typeface="Century Gothic"/>
              <a:cs typeface="Century Gothic"/>
              <a:sym typeface="Century Gothic"/>
            </a:endParaRPr>
          </a:p>
          <a:p>
            <a:pPr marL="0" lvl="0" indent="0" algn="l" rtl="0">
              <a:spcBef>
                <a:spcPts val="0"/>
              </a:spcBef>
              <a:spcAft>
                <a:spcPts val="0"/>
              </a:spcAft>
              <a:buNone/>
            </a:pPr>
            <a:endParaRPr sz="2400">
              <a:latin typeface="Century Gothic"/>
              <a:ea typeface="Century Gothic"/>
              <a:cs typeface="Century Gothic"/>
              <a:sym typeface="Century Gothic"/>
            </a:endParaRPr>
          </a:p>
          <a:p>
            <a:pPr marL="0" lvl="0" indent="0" algn="l" rtl="0">
              <a:spcBef>
                <a:spcPts val="0"/>
              </a:spcBef>
              <a:spcAft>
                <a:spcPts val="0"/>
              </a:spcAft>
              <a:buNone/>
            </a:pPr>
            <a:endParaRPr sz="2400">
              <a:latin typeface="Century Gothic"/>
              <a:ea typeface="Century Gothic"/>
              <a:cs typeface="Century Gothic"/>
              <a:sym typeface="Century Gothic"/>
            </a:endParaRPr>
          </a:p>
          <a:p>
            <a:pPr marL="0" lvl="0" indent="0" algn="l" rtl="0">
              <a:spcBef>
                <a:spcPts val="0"/>
              </a:spcBef>
              <a:spcAft>
                <a:spcPts val="0"/>
              </a:spcAft>
              <a:buNone/>
            </a:pPr>
            <a:endParaRPr sz="2400">
              <a:latin typeface="Century Gothic"/>
              <a:ea typeface="Century Gothic"/>
              <a:cs typeface="Century Gothic"/>
              <a:sym typeface="Century Gothic"/>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10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Falling Objects (pg 16)</a:t>
            </a:r>
            <a:endParaRPr sz="3300">
              <a:latin typeface="Century Gothic"/>
              <a:ea typeface="Century Gothic"/>
              <a:cs typeface="Century Gothic"/>
              <a:sym typeface="Century Gothic"/>
            </a:endParaRPr>
          </a:p>
        </p:txBody>
      </p:sp>
      <p:sp>
        <p:nvSpPr>
          <p:cNvPr id="1014" name="Google Shape;1014;p107"/>
          <p:cNvSpPr txBox="1">
            <a:spLocks noGrp="1"/>
          </p:cNvSpPr>
          <p:nvPr>
            <p:ph type="body" idx="1"/>
          </p:nvPr>
        </p:nvSpPr>
        <p:spPr>
          <a:xfrm>
            <a:off x="146600" y="891250"/>
            <a:ext cx="8634900" cy="5562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ball with a mass of 2kg falls from a building which is 25m high. How much energy will be in its kinetic store just before it hits the ground?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paperclip with a mass of 1g falls from a desk which is 1.2m high. How much energy will be in its kinetic store just before it hits the ground?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ball with a mass of 1.5kg is thrown upwards. At the start of the throw, it has a velocity of 5m/s. How much energy will be in the GPE store of the ball at its highest point before it starts to fall again?</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How high will the ball go?</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0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Falling Objects (pg 16)</a:t>
            </a:r>
            <a:endParaRPr sz="3300">
              <a:latin typeface="Century Gothic"/>
              <a:ea typeface="Century Gothic"/>
              <a:cs typeface="Century Gothic"/>
              <a:sym typeface="Century Gothic"/>
            </a:endParaRPr>
          </a:p>
        </p:txBody>
      </p:sp>
      <p:sp>
        <p:nvSpPr>
          <p:cNvPr id="1020" name="Google Shape;1020;p108"/>
          <p:cNvSpPr txBox="1">
            <a:spLocks noGrp="1"/>
          </p:cNvSpPr>
          <p:nvPr>
            <p:ph type="body" idx="1"/>
          </p:nvPr>
        </p:nvSpPr>
        <p:spPr>
          <a:xfrm>
            <a:off x="-150" y="985075"/>
            <a:ext cx="9144000" cy="5562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A ball with a mass of 2kg falls from a building which is 25m high. How much energy will be in its kinetic store just before it hits the ground?</a:t>
            </a:r>
            <a:endParaRPr sz="2000" dirty="0">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GPE = </a:t>
            </a:r>
            <a:r>
              <a:rPr lang="en-GB" sz="2400" b="1" dirty="0" err="1">
                <a:solidFill>
                  <a:srgbClr val="FF0000"/>
                </a:solidFill>
                <a:latin typeface="Century Gothic"/>
                <a:ea typeface="Century Gothic"/>
                <a:cs typeface="Century Gothic"/>
                <a:sym typeface="Century Gothic"/>
              </a:rPr>
              <a:t>mgh</a:t>
            </a:r>
            <a:endParaRPr sz="24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GPE = 2 x 9.8 x 25 </a:t>
            </a:r>
            <a:endParaRPr sz="24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GPE = 490 J</a:t>
            </a:r>
            <a:endParaRPr sz="2300" dirty="0">
              <a:latin typeface="Century Gothic"/>
              <a:ea typeface="Century Gothic"/>
              <a:cs typeface="Century Gothic"/>
              <a:sym typeface="Century Gothic"/>
            </a:endParaRPr>
          </a:p>
          <a:p>
            <a:pPr marL="0" lvl="0" indent="0" algn="l" rtl="0">
              <a:spcBef>
                <a:spcPts val="0"/>
              </a:spcBef>
              <a:spcAft>
                <a:spcPts val="0"/>
              </a:spcAft>
              <a:buNone/>
            </a:pPr>
            <a:r>
              <a:rPr lang="en-GB" sz="2100" dirty="0">
                <a:latin typeface="Century Gothic"/>
                <a:ea typeface="Century Gothic"/>
                <a:cs typeface="Century Gothic"/>
                <a:sym typeface="Century Gothic"/>
              </a:rPr>
              <a:t>Energy is transferred from the ball’s GPE store to its KE store.</a:t>
            </a:r>
            <a:endParaRPr sz="2100" dirty="0">
              <a:latin typeface="Century Gothic"/>
              <a:ea typeface="Century Gothic"/>
              <a:cs typeface="Century Gothic"/>
              <a:sym typeface="Century Gothic"/>
            </a:endParaRPr>
          </a:p>
          <a:p>
            <a:pPr marL="914400" lvl="0" indent="457200" algn="l" rtl="0">
              <a:spcBef>
                <a:spcPts val="0"/>
              </a:spcBef>
              <a:spcAft>
                <a:spcPts val="0"/>
              </a:spcAft>
              <a:buNone/>
            </a:pPr>
            <a:r>
              <a:rPr lang="en-GB" sz="2400" b="1" dirty="0">
                <a:solidFill>
                  <a:srgbClr val="FF0000"/>
                </a:solidFill>
                <a:latin typeface="Century Gothic"/>
                <a:ea typeface="Century Gothic"/>
                <a:cs typeface="Century Gothic"/>
                <a:sym typeface="Century Gothic"/>
              </a:rPr>
              <a:t>Energy in kinetic store = 490J</a:t>
            </a:r>
            <a:endParaRPr sz="2300" dirty="0">
              <a:latin typeface="Century Gothic"/>
              <a:ea typeface="Century Gothic"/>
              <a:cs typeface="Century Gothic"/>
              <a:sym typeface="Century Gothic"/>
            </a:endParaRPr>
          </a:p>
          <a:p>
            <a:pPr marL="558800" lvl="0" indent="-457200" algn="l" rtl="0">
              <a:spcBef>
                <a:spcPts val="0"/>
              </a:spcBef>
              <a:spcAft>
                <a:spcPts val="0"/>
              </a:spcAft>
              <a:buSzPts val="2000"/>
              <a:buFont typeface="+mj-lt"/>
              <a:buAutoNum type="arabicPeriod" startAt="2"/>
            </a:pPr>
            <a:r>
              <a:rPr lang="en-GB" sz="2000" dirty="0">
                <a:latin typeface="Century Gothic"/>
                <a:ea typeface="Century Gothic"/>
                <a:cs typeface="Century Gothic"/>
                <a:sym typeface="Century Gothic"/>
              </a:rPr>
              <a:t>A paperclip with a mass of 1g falls from a desk which is 1.2m high. How much energy will be in its kinetic store just before it hits the ground?</a:t>
            </a:r>
            <a:endParaRPr sz="2000" dirty="0">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Conversion: 1 g = 0.001 kg</a:t>
            </a:r>
            <a:endParaRPr sz="24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GPE = </a:t>
            </a:r>
            <a:r>
              <a:rPr lang="en-GB" sz="2400" b="1" dirty="0" err="1">
                <a:solidFill>
                  <a:srgbClr val="FF0000"/>
                </a:solidFill>
                <a:latin typeface="Century Gothic"/>
                <a:ea typeface="Century Gothic"/>
                <a:cs typeface="Century Gothic"/>
                <a:sym typeface="Century Gothic"/>
              </a:rPr>
              <a:t>mgh</a:t>
            </a:r>
            <a:endParaRPr sz="24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GPE = 0.001 x 9.8 x 1.2</a:t>
            </a:r>
            <a:endParaRPr sz="24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GPE = 0.012 J (2sf)</a:t>
            </a:r>
            <a:endParaRPr sz="2300" dirty="0">
              <a:latin typeface="Century Gothic"/>
              <a:ea typeface="Century Gothic"/>
              <a:cs typeface="Century Gothic"/>
              <a:sym typeface="Century Gothic"/>
            </a:endParaRPr>
          </a:p>
          <a:p>
            <a:pPr marL="0" lvl="0" indent="0" algn="l" rtl="0">
              <a:spcBef>
                <a:spcPts val="0"/>
              </a:spcBef>
              <a:spcAft>
                <a:spcPts val="0"/>
              </a:spcAft>
              <a:buNone/>
            </a:pPr>
            <a:r>
              <a:rPr lang="en-GB" sz="2100" dirty="0">
                <a:latin typeface="Century Gothic"/>
                <a:ea typeface="Century Gothic"/>
                <a:cs typeface="Century Gothic"/>
                <a:sym typeface="Century Gothic"/>
              </a:rPr>
              <a:t>Energy is transferred from the paper clip’s GPE store to its KE store.</a:t>
            </a:r>
            <a:endParaRPr sz="2100" dirty="0">
              <a:latin typeface="Century Gothic"/>
              <a:ea typeface="Century Gothic"/>
              <a:cs typeface="Century Gothic"/>
              <a:sym typeface="Century Gothic"/>
            </a:endParaRPr>
          </a:p>
          <a:p>
            <a:pPr marL="914400" lvl="0" indent="457200" algn="l" rtl="0">
              <a:spcBef>
                <a:spcPts val="0"/>
              </a:spcBef>
              <a:spcAft>
                <a:spcPts val="0"/>
              </a:spcAft>
              <a:buNone/>
            </a:pPr>
            <a:r>
              <a:rPr lang="en-GB" sz="2400" b="1" dirty="0">
                <a:solidFill>
                  <a:srgbClr val="FF0000"/>
                </a:solidFill>
                <a:latin typeface="Century Gothic"/>
                <a:ea typeface="Century Gothic"/>
                <a:cs typeface="Century Gothic"/>
                <a:sym typeface="Century Gothic"/>
              </a:rPr>
              <a:t>Energy in kinetic store = 0.012 J</a:t>
            </a:r>
            <a:endParaRPr sz="2000" dirty="0">
              <a:latin typeface="Century Gothic"/>
              <a:ea typeface="Century Gothic"/>
              <a:cs typeface="Century Gothic"/>
              <a:sym typeface="Century Gothic"/>
            </a:endParaRPr>
          </a:p>
          <a:p>
            <a:pPr marL="457200" lvl="0" indent="0" algn="l" rtl="0">
              <a:spcBef>
                <a:spcPts val="0"/>
              </a:spcBef>
              <a:spcAft>
                <a:spcPts val="0"/>
              </a:spcAft>
              <a:buNone/>
            </a:pPr>
            <a:endParaRPr sz="2300" dirty="0">
              <a:latin typeface="Century Gothic"/>
              <a:ea typeface="Century Gothic"/>
              <a:cs typeface="Century Gothic"/>
              <a:sym typeface="Century Gothic"/>
            </a:endParaRPr>
          </a:p>
          <a:p>
            <a:pPr marL="0" lvl="0" indent="0" algn="l" rtl="0">
              <a:spcBef>
                <a:spcPts val="0"/>
              </a:spcBef>
              <a:spcAft>
                <a:spcPts val="0"/>
              </a:spcAft>
              <a:buNone/>
            </a:pPr>
            <a:endParaRPr sz="2300" dirty="0">
              <a:latin typeface="Century Gothic"/>
              <a:ea typeface="Century Gothic"/>
              <a:cs typeface="Century Gothic"/>
              <a:sym typeface="Century Gothic"/>
            </a:endParaRPr>
          </a:p>
          <a:p>
            <a:pPr marL="0" lvl="0" indent="0" algn="l" rtl="0">
              <a:spcBef>
                <a:spcPts val="0"/>
              </a:spcBef>
              <a:spcAft>
                <a:spcPts val="0"/>
              </a:spcAft>
              <a:buNone/>
            </a:pPr>
            <a:endParaRPr sz="2300" dirty="0">
              <a:latin typeface="Century Gothic"/>
              <a:ea typeface="Century Gothic"/>
              <a:cs typeface="Century Gothic"/>
              <a:sym typeface="Century Gothic"/>
            </a:endParaRPr>
          </a:p>
          <a:p>
            <a:pPr marL="0" lvl="0" indent="0" algn="l" rtl="0">
              <a:spcBef>
                <a:spcPts val="0"/>
              </a:spcBef>
              <a:spcAft>
                <a:spcPts val="0"/>
              </a:spcAft>
              <a:buNone/>
            </a:pPr>
            <a:endParaRPr sz="23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0">
                                            <p:txEl>
                                              <p:pRg st="0" end="0"/>
                                            </p:txEl>
                                          </p:spTgt>
                                        </p:tgtEl>
                                        <p:attrNameLst>
                                          <p:attrName>style.visibility</p:attrName>
                                        </p:attrNameLst>
                                      </p:cBhvr>
                                      <p:to>
                                        <p:strVal val="visible"/>
                                      </p:to>
                                    </p:set>
                                    <p:animEffect transition="in" filter="fade">
                                      <p:cBhvr>
                                        <p:cTn id="7" dur="1000"/>
                                        <p:tgtEl>
                                          <p:spTgt spid="10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0">
                                            <p:txEl>
                                              <p:pRg st="1" end="1"/>
                                            </p:txEl>
                                          </p:spTgt>
                                        </p:tgtEl>
                                        <p:attrNameLst>
                                          <p:attrName>style.visibility</p:attrName>
                                        </p:attrNameLst>
                                      </p:cBhvr>
                                      <p:to>
                                        <p:strVal val="visible"/>
                                      </p:to>
                                    </p:set>
                                    <p:animEffect transition="in" filter="fade">
                                      <p:cBhvr>
                                        <p:cTn id="12" dur="1000"/>
                                        <p:tgtEl>
                                          <p:spTgt spid="102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0">
                                            <p:txEl>
                                              <p:pRg st="2" end="2"/>
                                            </p:txEl>
                                          </p:spTgt>
                                        </p:tgtEl>
                                        <p:attrNameLst>
                                          <p:attrName>style.visibility</p:attrName>
                                        </p:attrNameLst>
                                      </p:cBhvr>
                                      <p:to>
                                        <p:strVal val="visible"/>
                                      </p:to>
                                    </p:set>
                                    <p:animEffect transition="in" filter="fade">
                                      <p:cBhvr>
                                        <p:cTn id="17" dur="1000"/>
                                        <p:tgtEl>
                                          <p:spTgt spid="102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0">
                                            <p:txEl>
                                              <p:pRg st="3" end="3"/>
                                            </p:txEl>
                                          </p:spTgt>
                                        </p:tgtEl>
                                        <p:attrNameLst>
                                          <p:attrName>style.visibility</p:attrName>
                                        </p:attrNameLst>
                                      </p:cBhvr>
                                      <p:to>
                                        <p:strVal val="visible"/>
                                      </p:to>
                                    </p:set>
                                    <p:animEffect transition="in" filter="fade">
                                      <p:cBhvr>
                                        <p:cTn id="22" dur="1000"/>
                                        <p:tgtEl>
                                          <p:spTgt spid="102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0">
                                            <p:txEl>
                                              <p:pRg st="4" end="4"/>
                                            </p:txEl>
                                          </p:spTgt>
                                        </p:tgtEl>
                                        <p:attrNameLst>
                                          <p:attrName>style.visibility</p:attrName>
                                        </p:attrNameLst>
                                      </p:cBhvr>
                                      <p:to>
                                        <p:strVal val="visible"/>
                                      </p:to>
                                    </p:set>
                                    <p:animEffect transition="in" filter="fade">
                                      <p:cBhvr>
                                        <p:cTn id="27" dur="1000"/>
                                        <p:tgtEl>
                                          <p:spTgt spid="102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0">
                                            <p:txEl>
                                              <p:pRg st="5" end="5"/>
                                            </p:txEl>
                                          </p:spTgt>
                                        </p:tgtEl>
                                        <p:attrNameLst>
                                          <p:attrName>style.visibility</p:attrName>
                                        </p:attrNameLst>
                                      </p:cBhvr>
                                      <p:to>
                                        <p:strVal val="visible"/>
                                      </p:to>
                                    </p:set>
                                    <p:animEffect transition="in" filter="fade">
                                      <p:cBhvr>
                                        <p:cTn id="32" dur="1000"/>
                                        <p:tgtEl>
                                          <p:spTgt spid="102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0">
                                            <p:txEl>
                                              <p:pRg st="6" end="6"/>
                                            </p:txEl>
                                          </p:spTgt>
                                        </p:tgtEl>
                                        <p:attrNameLst>
                                          <p:attrName>style.visibility</p:attrName>
                                        </p:attrNameLst>
                                      </p:cBhvr>
                                      <p:to>
                                        <p:strVal val="visible"/>
                                      </p:to>
                                    </p:set>
                                    <p:animEffect transition="in" filter="fade">
                                      <p:cBhvr>
                                        <p:cTn id="37" dur="1000"/>
                                        <p:tgtEl>
                                          <p:spTgt spid="102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0">
                                            <p:txEl>
                                              <p:pRg st="7" end="7"/>
                                            </p:txEl>
                                          </p:spTgt>
                                        </p:tgtEl>
                                        <p:attrNameLst>
                                          <p:attrName>style.visibility</p:attrName>
                                        </p:attrNameLst>
                                      </p:cBhvr>
                                      <p:to>
                                        <p:strVal val="visible"/>
                                      </p:to>
                                    </p:set>
                                    <p:animEffect transition="in" filter="fade">
                                      <p:cBhvr>
                                        <p:cTn id="42" dur="1000"/>
                                        <p:tgtEl>
                                          <p:spTgt spid="102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0">
                                            <p:txEl>
                                              <p:pRg st="8" end="8"/>
                                            </p:txEl>
                                          </p:spTgt>
                                        </p:tgtEl>
                                        <p:attrNameLst>
                                          <p:attrName>style.visibility</p:attrName>
                                        </p:attrNameLst>
                                      </p:cBhvr>
                                      <p:to>
                                        <p:strVal val="visible"/>
                                      </p:to>
                                    </p:set>
                                    <p:animEffect transition="in" filter="fade">
                                      <p:cBhvr>
                                        <p:cTn id="47" dur="1000"/>
                                        <p:tgtEl>
                                          <p:spTgt spid="102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0">
                                            <p:txEl>
                                              <p:pRg st="9" end="9"/>
                                            </p:txEl>
                                          </p:spTgt>
                                        </p:tgtEl>
                                        <p:attrNameLst>
                                          <p:attrName>style.visibility</p:attrName>
                                        </p:attrNameLst>
                                      </p:cBhvr>
                                      <p:to>
                                        <p:strVal val="visible"/>
                                      </p:to>
                                    </p:set>
                                    <p:animEffect transition="in" filter="fade">
                                      <p:cBhvr>
                                        <p:cTn id="52" dur="1000"/>
                                        <p:tgtEl>
                                          <p:spTgt spid="102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0">
                                            <p:txEl>
                                              <p:pRg st="10" end="10"/>
                                            </p:txEl>
                                          </p:spTgt>
                                        </p:tgtEl>
                                        <p:attrNameLst>
                                          <p:attrName>style.visibility</p:attrName>
                                        </p:attrNameLst>
                                      </p:cBhvr>
                                      <p:to>
                                        <p:strVal val="visible"/>
                                      </p:to>
                                    </p:set>
                                    <p:animEffect transition="in" filter="fade">
                                      <p:cBhvr>
                                        <p:cTn id="57" dur="1000"/>
                                        <p:tgtEl>
                                          <p:spTgt spid="102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0">
                                            <p:txEl>
                                              <p:pRg st="11" end="11"/>
                                            </p:txEl>
                                          </p:spTgt>
                                        </p:tgtEl>
                                        <p:attrNameLst>
                                          <p:attrName>style.visibility</p:attrName>
                                        </p:attrNameLst>
                                      </p:cBhvr>
                                      <p:to>
                                        <p:strVal val="visible"/>
                                      </p:to>
                                    </p:set>
                                    <p:animEffect transition="in" filter="fade">
                                      <p:cBhvr>
                                        <p:cTn id="62" dur="1000"/>
                                        <p:tgtEl>
                                          <p:spTgt spid="102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0">
                                            <p:txEl>
                                              <p:pRg st="12" end="12"/>
                                            </p:txEl>
                                          </p:spTgt>
                                        </p:tgtEl>
                                        <p:attrNameLst>
                                          <p:attrName>style.visibility</p:attrName>
                                        </p:attrNameLst>
                                      </p:cBhvr>
                                      <p:to>
                                        <p:strVal val="visible"/>
                                      </p:to>
                                    </p:set>
                                    <p:animEffect transition="in" filter="fade">
                                      <p:cBhvr>
                                        <p:cTn id="67" dur="1000"/>
                                        <p:tgtEl>
                                          <p:spTgt spid="1020">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0">
                                            <p:txEl>
                                              <p:pRg st="13" end="13"/>
                                            </p:txEl>
                                          </p:spTgt>
                                        </p:tgtEl>
                                        <p:attrNameLst>
                                          <p:attrName>style.visibility</p:attrName>
                                        </p:attrNameLst>
                                      </p:cBhvr>
                                      <p:to>
                                        <p:strVal val="visible"/>
                                      </p:to>
                                    </p:set>
                                    <p:animEffect transition="in" filter="fade">
                                      <p:cBhvr>
                                        <p:cTn id="72" dur="1000"/>
                                        <p:tgtEl>
                                          <p:spTgt spid="1020">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0">
                                            <p:txEl>
                                              <p:pRg st="14" end="14"/>
                                            </p:txEl>
                                          </p:spTgt>
                                        </p:tgtEl>
                                        <p:attrNameLst>
                                          <p:attrName>style.visibility</p:attrName>
                                        </p:attrNameLst>
                                      </p:cBhvr>
                                      <p:to>
                                        <p:strVal val="visible"/>
                                      </p:to>
                                    </p:set>
                                    <p:animEffect transition="in" filter="fade">
                                      <p:cBhvr>
                                        <p:cTn id="77" dur="1000"/>
                                        <p:tgtEl>
                                          <p:spTgt spid="1020">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20">
                                            <p:txEl>
                                              <p:pRg st="15" end="15"/>
                                            </p:txEl>
                                          </p:spTgt>
                                        </p:tgtEl>
                                        <p:attrNameLst>
                                          <p:attrName>style.visibility</p:attrName>
                                        </p:attrNameLst>
                                      </p:cBhvr>
                                      <p:to>
                                        <p:strVal val="visible"/>
                                      </p:to>
                                    </p:set>
                                    <p:animEffect transition="in" filter="fade">
                                      <p:cBhvr>
                                        <p:cTn id="82" dur="1000"/>
                                        <p:tgtEl>
                                          <p:spTgt spid="1020">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20">
                                            <p:txEl>
                                              <p:pRg st="16" end="16"/>
                                            </p:txEl>
                                          </p:spTgt>
                                        </p:tgtEl>
                                        <p:attrNameLst>
                                          <p:attrName>style.visibility</p:attrName>
                                        </p:attrNameLst>
                                      </p:cBhvr>
                                      <p:to>
                                        <p:strVal val="visible"/>
                                      </p:to>
                                    </p:set>
                                    <p:animEffect transition="in" filter="fade">
                                      <p:cBhvr>
                                        <p:cTn id="87" dur="1000"/>
                                        <p:tgtEl>
                                          <p:spTgt spid="1020">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0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Falling Objects (pg 16)</a:t>
            </a:r>
            <a:endParaRPr sz="3300">
              <a:latin typeface="Century Gothic"/>
              <a:ea typeface="Century Gothic"/>
              <a:cs typeface="Century Gothic"/>
              <a:sym typeface="Century Gothic"/>
            </a:endParaRPr>
          </a:p>
        </p:txBody>
      </p:sp>
      <p:sp>
        <p:nvSpPr>
          <p:cNvPr id="1026" name="Google Shape;1026;p109"/>
          <p:cNvSpPr txBox="1">
            <a:spLocks noGrp="1"/>
          </p:cNvSpPr>
          <p:nvPr>
            <p:ph type="body" idx="1"/>
          </p:nvPr>
        </p:nvSpPr>
        <p:spPr>
          <a:xfrm>
            <a:off x="146600" y="985075"/>
            <a:ext cx="8634900" cy="55629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Century Gothic"/>
              <a:buAutoNum type="arabicPeriod" startAt="3"/>
            </a:pPr>
            <a:r>
              <a:rPr lang="en-GB" sz="1900" dirty="0">
                <a:latin typeface="Century Gothic"/>
                <a:ea typeface="Century Gothic"/>
                <a:cs typeface="Century Gothic"/>
                <a:sym typeface="Century Gothic"/>
              </a:rPr>
              <a:t>A ball with a mass of 1.5kg is thrown upwards. At the start of the throw, it has a velocity of 5m/s. How much energy will be in the GPE store of the ball at its highest point before it starts to fall again?</a:t>
            </a:r>
            <a:endParaRPr sz="1900" dirty="0">
              <a:latin typeface="Century Gothic"/>
              <a:ea typeface="Century Gothic"/>
              <a:cs typeface="Century Gothic"/>
              <a:sym typeface="Century Gothic"/>
            </a:endParaRPr>
          </a:p>
          <a:p>
            <a:pPr marL="1371600" lvl="0" indent="0" algn="l" rtl="0">
              <a:spcBef>
                <a:spcPts val="0"/>
              </a:spcBef>
              <a:spcAft>
                <a:spcPts val="0"/>
              </a:spcAft>
              <a:buNone/>
            </a:pP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k</a:t>
            </a:r>
            <a:r>
              <a:rPr lang="en-GB" sz="2800" b="1" dirty="0">
                <a:solidFill>
                  <a:srgbClr val="FF0000"/>
                </a:solidFill>
                <a:latin typeface="Century Gothic"/>
                <a:ea typeface="Century Gothic"/>
                <a:cs typeface="Century Gothic"/>
                <a:sym typeface="Century Gothic"/>
              </a:rPr>
              <a:t> = ½ mv</a:t>
            </a:r>
            <a:r>
              <a:rPr lang="en-GB" sz="2800" b="1" baseline="30000" dirty="0">
                <a:solidFill>
                  <a:srgbClr val="FF0000"/>
                </a:solidFill>
                <a:latin typeface="Century Gothic"/>
                <a:ea typeface="Century Gothic"/>
                <a:cs typeface="Century Gothic"/>
                <a:sym typeface="Century Gothic"/>
              </a:rPr>
              <a:t>2</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k</a:t>
            </a:r>
            <a:r>
              <a:rPr lang="en-GB" sz="2800" b="1" dirty="0">
                <a:solidFill>
                  <a:srgbClr val="FF0000"/>
                </a:solidFill>
                <a:latin typeface="Century Gothic"/>
                <a:ea typeface="Century Gothic"/>
                <a:cs typeface="Century Gothic"/>
                <a:sym typeface="Century Gothic"/>
              </a:rPr>
              <a:t> = ½ x 1.5 x 5</a:t>
            </a:r>
            <a:r>
              <a:rPr lang="en-GB" sz="2800" b="1" baseline="30000" dirty="0">
                <a:solidFill>
                  <a:srgbClr val="FF0000"/>
                </a:solidFill>
                <a:latin typeface="Century Gothic"/>
                <a:ea typeface="Century Gothic"/>
                <a:cs typeface="Century Gothic"/>
                <a:sym typeface="Century Gothic"/>
              </a:rPr>
              <a:t>2</a:t>
            </a:r>
            <a:endParaRPr sz="2800" b="1" dirty="0">
              <a:solidFill>
                <a:srgbClr val="FF0000"/>
              </a:solidFill>
              <a:latin typeface="Century Gothic"/>
              <a:ea typeface="Century Gothic"/>
              <a:cs typeface="Century Gothic"/>
              <a:sym typeface="Century Gothic"/>
            </a:endParaRPr>
          </a:p>
          <a:p>
            <a:pPr marL="1371600" lvl="0" indent="0" algn="l" rtl="0">
              <a:spcBef>
                <a:spcPts val="0"/>
              </a:spcBef>
              <a:spcAft>
                <a:spcPts val="0"/>
              </a:spcAft>
              <a:buNone/>
            </a:pPr>
            <a:r>
              <a:rPr lang="en-GB" sz="2800" b="1" dirty="0" err="1">
                <a:solidFill>
                  <a:srgbClr val="FF0000"/>
                </a:solidFill>
                <a:latin typeface="Century Gothic"/>
                <a:ea typeface="Century Gothic"/>
                <a:cs typeface="Century Gothic"/>
                <a:sym typeface="Century Gothic"/>
              </a:rPr>
              <a:t>E</a:t>
            </a:r>
            <a:r>
              <a:rPr lang="en-GB" sz="2800" b="1" baseline="-25000" dirty="0" err="1">
                <a:solidFill>
                  <a:srgbClr val="FF0000"/>
                </a:solidFill>
                <a:latin typeface="Century Gothic"/>
                <a:ea typeface="Century Gothic"/>
                <a:cs typeface="Century Gothic"/>
                <a:sym typeface="Century Gothic"/>
              </a:rPr>
              <a:t>k</a:t>
            </a:r>
            <a:r>
              <a:rPr lang="en-GB" sz="2800" b="1" dirty="0">
                <a:solidFill>
                  <a:srgbClr val="FF0000"/>
                </a:solidFill>
                <a:latin typeface="Century Gothic"/>
                <a:ea typeface="Century Gothic"/>
                <a:cs typeface="Century Gothic"/>
                <a:sym typeface="Century Gothic"/>
              </a:rPr>
              <a:t> = 18.75 J</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100" dirty="0">
                <a:latin typeface="Century Gothic"/>
                <a:ea typeface="Century Gothic"/>
                <a:cs typeface="Century Gothic"/>
                <a:sym typeface="Century Gothic"/>
              </a:rPr>
              <a:t>Energy is transferred from the ball’s KE store to its GPE store.</a:t>
            </a:r>
            <a:endParaRPr sz="2100" dirty="0">
              <a:latin typeface="Century Gothic"/>
              <a:ea typeface="Century Gothic"/>
              <a:cs typeface="Century Gothic"/>
              <a:sym typeface="Century Gothic"/>
            </a:endParaRPr>
          </a:p>
          <a:p>
            <a:pPr marL="914400" lvl="0" indent="457200" algn="l" rtl="0">
              <a:spcBef>
                <a:spcPts val="0"/>
              </a:spcBef>
              <a:spcAft>
                <a:spcPts val="0"/>
              </a:spcAft>
              <a:buClr>
                <a:schemeClr val="dk1"/>
              </a:buClr>
              <a:buSzPts val="1100"/>
              <a:buFont typeface="Arial"/>
              <a:buNone/>
            </a:pPr>
            <a:r>
              <a:rPr lang="en-GB" sz="2400" b="1" dirty="0">
                <a:solidFill>
                  <a:srgbClr val="FF0000"/>
                </a:solidFill>
                <a:latin typeface="Century Gothic"/>
                <a:ea typeface="Century Gothic"/>
                <a:cs typeface="Century Gothic"/>
                <a:sym typeface="Century Gothic"/>
              </a:rPr>
              <a:t>Energy in gravitational potential store = 18.75 J</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1900" dirty="0">
              <a:latin typeface="Century Gothic"/>
              <a:ea typeface="Century Gothic"/>
              <a:cs typeface="Century Gothic"/>
              <a:sym typeface="Century Gothic"/>
            </a:endParaRPr>
          </a:p>
          <a:p>
            <a:pPr marL="565150" lvl="0" indent="-457200" algn="l" rtl="0">
              <a:spcBef>
                <a:spcPts val="0"/>
              </a:spcBef>
              <a:spcAft>
                <a:spcPts val="0"/>
              </a:spcAft>
              <a:buSzPts val="1900"/>
              <a:buFont typeface="+mj-lt"/>
              <a:buAutoNum type="arabicPeriod" startAt="4"/>
            </a:pPr>
            <a:r>
              <a:rPr lang="en-GB" sz="1900" dirty="0">
                <a:latin typeface="Century Gothic"/>
                <a:ea typeface="Century Gothic"/>
                <a:cs typeface="Century Gothic"/>
                <a:sym typeface="Century Gothic"/>
              </a:rPr>
              <a:t>How high will the ball go?</a:t>
            </a:r>
            <a:endParaRPr sz="1900" dirty="0">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h = E</a:t>
            </a:r>
            <a:r>
              <a:rPr lang="en-GB" sz="2800" b="1" baseline="-25000" dirty="0">
                <a:solidFill>
                  <a:srgbClr val="FF0000"/>
                </a:solidFill>
                <a:latin typeface="Century Gothic"/>
                <a:ea typeface="Century Gothic"/>
                <a:cs typeface="Century Gothic"/>
                <a:sym typeface="Century Gothic"/>
              </a:rPr>
              <a:t>p</a:t>
            </a:r>
            <a:r>
              <a:rPr lang="en-GB" sz="2800" b="1" dirty="0">
                <a:solidFill>
                  <a:srgbClr val="FF0000"/>
                </a:solidFill>
                <a:latin typeface="Century Gothic"/>
                <a:ea typeface="Century Gothic"/>
                <a:cs typeface="Century Gothic"/>
                <a:sym typeface="Century Gothic"/>
              </a:rPr>
              <a:t> ÷ (m x g)</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h = 18.75 ÷ (1.5 x 9.8)</a:t>
            </a:r>
            <a:endParaRPr sz="28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h = 1.3 m (2sf)</a:t>
            </a:r>
            <a:endParaRPr sz="1900" dirty="0">
              <a:latin typeface="Century Gothic"/>
              <a:ea typeface="Century Gothic"/>
              <a:cs typeface="Century Gothic"/>
              <a:sym typeface="Century Gothic"/>
            </a:endParaRPr>
          </a:p>
          <a:p>
            <a:pPr marL="0" lvl="0" indent="0" algn="l" rtl="0">
              <a:spcBef>
                <a:spcPts val="0"/>
              </a:spcBef>
              <a:spcAft>
                <a:spcPts val="0"/>
              </a:spcAft>
              <a:buNone/>
            </a:pPr>
            <a:endParaRPr sz="1900" dirty="0">
              <a:latin typeface="Century Gothic"/>
              <a:ea typeface="Century Gothic"/>
              <a:cs typeface="Century Gothic"/>
              <a:sym typeface="Century Gothic"/>
            </a:endParaRPr>
          </a:p>
          <a:p>
            <a:pPr marL="0" lvl="0" indent="0" algn="l" rtl="0">
              <a:spcBef>
                <a:spcPts val="0"/>
              </a:spcBef>
              <a:spcAft>
                <a:spcPts val="0"/>
              </a:spcAft>
              <a:buNone/>
            </a:pPr>
            <a:endParaRPr sz="1900" dirty="0">
              <a:latin typeface="Century Gothic"/>
              <a:ea typeface="Century Gothic"/>
              <a:cs typeface="Century Gothic"/>
              <a:sym typeface="Century Gothic"/>
            </a:endParaRPr>
          </a:p>
          <a:p>
            <a:pPr marL="0" lvl="0" indent="0" algn="l" rtl="0">
              <a:spcBef>
                <a:spcPts val="0"/>
              </a:spcBef>
              <a:spcAft>
                <a:spcPts val="0"/>
              </a:spcAft>
              <a:buNone/>
            </a:pPr>
            <a:endParaRPr sz="19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xEl>
                                              <p:pRg st="0" end="0"/>
                                            </p:txEl>
                                          </p:spTgt>
                                        </p:tgtEl>
                                        <p:attrNameLst>
                                          <p:attrName>style.visibility</p:attrName>
                                        </p:attrNameLst>
                                      </p:cBhvr>
                                      <p:to>
                                        <p:strVal val="visible"/>
                                      </p:to>
                                    </p:set>
                                    <p:animEffect transition="in" filter="fade">
                                      <p:cBhvr>
                                        <p:cTn id="7" dur="1000"/>
                                        <p:tgtEl>
                                          <p:spTgt spid="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xEl>
                                              <p:pRg st="1" end="1"/>
                                            </p:txEl>
                                          </p:spTgt>
                                        </p:tgtEl>
                                        <p:attrNameLst>
                                          <p:attrName>style.visibility</p:attrName>
                                        </p:attrNameLst>
                                      </p:cBhvr>
                                      <p:to>
                                        <p:strVal val="visible"/>
                                      </p:to>
                                    </p:set>
                                    <p:animEffect transition="in" filter="fade">
                                      <p:cBhvr>
                                        <p:cTn id="12" dur="1000"/>
                                        <p:tgtEl>
                                          <p:spTgt spid="10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xEl>
                                              <p:pRg st="2" end="2"/>
                                            </p:txEl>
                                          </p:spTgt>
                                        </p:tgtEl>
                                        <p:attrNameLst>
                                          <p:attrName>style.visibility</p:attrName>
                                        </p:attrNameLst>
                                      </p:cBhvr>
                                      <p:to>
                                        <p:strVal val="visible"/>
                                      </p:to>
                                    </p:set>
                                    <p:animEffect transition="in" filter="fade">
                                      <p:cBhvr>
                                        <p:cTn id="17" dur="1000"/>
                                        <p:tgtEl>
                                          <p:spTgt spid="10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xEl>
                                              <p:pRg st="3" end="3"/>
                                            </p:txEl>
                                          </p:spTgt>
                                        </p:tgtEl>
                                        <p:attrNameLst>
                                          <p:attrName>style.visibility</p:attrName>
                                        </p:attrNameLst>
                                      </p:cBhvr>
                                      <p:to>
                                        <p:strVal val="visible"/>
                                      </p:to>
                                    </p:set>
                                    <p:animEffect transition="in" filter="fade">
                                      <p:cBhvr>
                                        <p:cTn id="22" dur="1000"/>
                                        <p:tgtEl>
                                          <p:spTgt spid="102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6">
                                            <p:txEl>
                                              <p:pRg st="4" end="4"/>
                                            </p:txEl>
                                          </p:spTgt>
                                        </p:tgtEl>
                                        <p:attrNameLst>
                                          <p:attrName>style.visibility</p:attrName>
                                        </p:attrNameLst>
                                      </p:cBhvr>
                                      <p:to>
                                        <p:strVal val="visible"/>
                                      </p:to>
                                    </p:set>
                                    <p:animEffect transition="in" filter="fade">
                                      <p:cBhvr>
                                        <p:cTn id="27" dur="1000"/>
                                        <p:tgtEl>
                                          <p:spTgt spid="102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xEl>
                                              <p:pRg st="5" end="5"/>
                                            </p:txEl>
                                          </p:spTgt>
                                        </p:tgtEl>
                                        <p:attrNameLst>
                                          <p:attrName>style.visibility</p:attrName>
                                        </p:attrNameLst>
                                      </p:cBhvr>
                                      <p:to>
                                        <p:strVal val="visible"/>
                                      </p:to>
                                    </p:set>
                                    <p:animEffect transition="in" filter="fade">
                                      <p:cBhvr>
                                        <p:cTn id="32" dur="1000"/>
                                        <p:tgtEl>
                                          <p:spTgt spid="102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xEl>
                                              <p:pRg st="6" end="6"/>
                                            </p:txEl>
                                          </p:spTgt>
                                        </p:tgtEl>
                                        <p:attrNameLst>
                                          <p:attrName>style.visibility</p:attrName>
                                        </p:attrNameLst>
                                      </p:cBhvr>
                                      <p:to>
                                        <p:strVal val="visible"/>
                                      </p:to>
                                    </p:set>
                                    <p:animEffect transition="in" filter="fade">
                                      <p:cBhvr>
                                        <p:cTn id="37" dur="1000"/>
                                        <p:tgtEl>
                                          <p:spTgt spid="102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6">
                                            <p:txEl>
                                              <p:pRg st="7" end="7"/>
                                            </p:txEl>
                                          </p:spTgt>
                                        </p:tgtEl>
                                        <p:attrNameLst>
                                          <p:attrName>style.visibility</p:attrName>
                                        </p:attrNameLst>
                                      </p:cBhvr>
                                      <p:to>
                                        <p:strVal val="visible"/>
                                      </p:to>
                                    </p:set>
                                    <p:animEffect transition="in" filter="fade">
                                      <p:cBhvr>
                                        <p:cTn id="42" dur="1000"/>
                                        <p:tgtEl>
                                          <p:spTgt spid="102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6">
                                            <p:txEl>
                                              <p:pRg st="8" end="8"/>
                                            </p:txEl>
                                          </p:spTgt>
                                        </p:tgtEl>
                                        <p:attrNameLst>
                                          <p:attrName>style.visibility</p:attrName>
                                        </p:attrNameLst>
                                      </p:cBhvr>
                                      <p:to>
                                        <p:strVal val="visible"/>
                                      </p:to>
                                    </p:set>
                                    <p:animEffect transition="in" filter="fade">
                                      <p:cBhvr>
                                        <p:cTn id="47" dur="1000"/>
                                        <p:tgtEl>
                                          <p:spTgt spid="102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6">
                                            <p:txEl>
                                              <p:pRg st="9" end="9"/>
                                            </p:txEl>
                                          </p:spTgt>
                                        </p:tgtEl>
                                        <p:attrNameLst>
                                          <p:attrName>style.visibility</p:attrName>
                                        </p:attrNameLst>
                                      </p:cBhvr>
                                      <p:to>
                                        <p:strVal val="visible"/>
                                      </p:to>
                                    </p:set>
                                    <p:animEffect transition="in" filter="fade">
                                      <p:cBhvr>
                                        <p:cTn id="52" dur="1000"/>
                                        <p:tgtEl>
                                          <p:spTgt spid="102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6">
                                            <p:txEl>
                                              <p:pRg st="10" end="10"/>
                                            </p:txEl>
                                          </p:spTgt>
                                        </p:tgtEl>
                                        <p:attrNameLst>
                                          <p:attrName>style.visibility</p:attrName>
                                        </p:attrNameLst>
                                      </p:cBhvr>
                                      <p:to>
                                        <p:strVal val="visible"/>
                                      </p:to>
                                    </p:set>
                                    <p:animEffect transition="in" filter="fade">
                                      <p:cBhvr>
                                        <p:cTn id="57" dur="1000"/>
                                        <p:tgtEl>
                                          <p:spTgt spid="102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6">
                                            <p:txEl>
                                              <p:pRg st="11" end="11"/>
                                            </p:txEl>
                                          </p:spTgt>
                                        </p:tgtEl>
                                        <p:attrNameLst>
                                          <p:attrName>style.visibility</p:attrName>
                                        </p:attrNameLst>
                                      </p:cBhvr>
                                      <p:to>
                                        <p:strVal val="visible"/>
                                      </p:to>
                                    </p:set>
                                    <p:animEffect transition="in" filter="fade">
                                      <p:cBhvr>
                                        <p:cTn id="62" dur="1000"/>
                                        <p:tgtEl>
                                          <p:spTgt spid="102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6">
                                            <p:txEl>
                                              <p:pRg st="12" end="12"/>
                                            </p:txEl>
                                          </p:spTgt>
                                        </p:tgtEl>
                                        <p:attrNameLst>
                                          <p:attrName>style.visibility</p:attrName>
                                        </p:attrNameLst>
                                      </p:cBhvr>
                                      <p:to>
                                        <p:strVal val="visible"/>
                                      </p:to>
                                    </p:set>
                                    <p:animEffect transition="in" filter="fade">
                                      <p:cBhvr>
                                        <p:cTn id="67" dur="1000"/>
                                        <p:tgtEl>
                                          <p:spTgt spid="102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6">
                                            <p:txEl>
                                              <p:pRg st="13" end="13"/>
                                            </p:txEl>
                                          </p:spTgt>
                                        </p:tgtEl>
                                        <p:attrNameLst>
                                          <p:attrName>style.visibility</p:attrName>
                                        </p:attrNameLst>
                                      </p:cBhvr>
                                      <p:to>
                                        <p:strVal val="visible"/>
                                      </p:to>
                                    </p:set>
                                    <p:animEffect transition="in" filter="fade">
                                      <p:cBhvr>
                                        <p:cTn id="72" dur="1000"/>
                                        <p:tgtEl>
                                          <p:spTgt spid="102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1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Power (pg 17)</a:t>
            </a:r>
            <a:endParaRPr/>
          </a:p>
        </p:txBody>
      </p:sp>
      <p:sp>
        <p:nvSpPr>
          <p:cNvPr id="1032" name="Google Shape;1032;p11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800">
                <a:latin typeface="Century Gothic"/>
                <a:ea typeface="Century Gothic"/>
                <a:cs typeface="Century Gothic"/>
                <a:sym typeface="Century Gothic"/>
              </a:rPr>
              <a:t>Power is the rate of ___________ transfer. We can also say it is the rate of _________ _________.</a:t>
            </a:r>
            <a:endParaRPr sz="28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8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800">
                <a:latin typeface="Century Gothic"/>
                <a:ea typeface="Century Gothic"/>
                <a:cs typeface="Century Gothic"/>
                <a:sym typeface="Century Gothic"/>
              </a:rPr>
              <a:t>This means that more powerful objects will transfer energy ______________ than a less _______________ object.</a:t>
            </a:r>
            <a:endParaRPr sz="28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8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800">
                <a:latin typeface="Century Gothic"/>
                <a:ea typeface="Century Gothic"/>
                <a:cs typeface="Century Gothic"/>
                <a:sym typeface="Century Gothic"/>
              </a:rPr>
              <a:t>Power is measured in _____________</a:t>
            </a:r>
            <a:endParaRPr sz="28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8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800">
                <a:latin typeface="Century Gothic"/>
                <a:ea typeface="Century Gothic"/>
                <a:cs typeface="Century Gothic"/>
                <a:sym typeface="Century Gothic"/>
              </a:rPr>
              <a:t>1 watt is the same thing as saying 1 __________ of energy is transferred per ____________</a:t>
            </a:r>
            <a:endParaRPr sz="2800">
              <a:latin typeface="Century Gothic"/>
              <a:ea typeface="Century Gothic"/>
              <a:cs typeface="Century Gothic"/>
              <a:sym typeface="Century Gothic"/>
            </a:endParaRPr>
          </a:p>
        </p:txBody>
      </p:sp>
      <p:sp>
        <p:nvSpPr>
          <p:cNvPr id="1033" name="Google Shape;1033;p110"/>
          <p:cNvSpPr txBox="1"/>
          <p:nvPr/>
        </p:nvSpPr>
        <p:spPr>
          <a:xfrm>
            <a:off x="3911825" y="928225"/>
            <a:ext cx="155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energy</a:t>
            </a:r>
            <a:endParaRPr sz="3000" b="1">
              <a:solidFill>
                <a:srgbClr val="FFFFFF"/>
              </a:solidFill>
              <a:latin typeface="Century Gothic"/>
              <a:ea typeface="Century Gothic"/>
              <a:cs typeface="Century Gothic"/>
              <a:sym typeface="Century Gothic"/>
            </a:endParaRPr>
          </a:p>
        </p:txBody>
      </p:sp>
      <p:sp>
        <p:nvSpPr>
          <p:cNvPr id="1034" name="Google Shape;1034;p110"/>
          <p:cNvSpPr txBox="1"/>
          <p:nvPr/>
        </p:nvSpPr>
        <p:spPr>
          <a:xfrm>
            <a:off x="4228900" y="1567250"/>
            <a:ext cx="155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work</a:t>
            </a:r>
            <a:endParaRPr sz="3000" b="1">
              <a:solidFill>
                <a:srgbClr val="FFFFFF"/>
              </a:solidFill>
              <a:latin typeface="Century Gothic"/>
              <a:ea typeface="Century Gothic"/>
              <a:cs typeface="Century Gothic"/>
              <a:sym typeface="Century Gothic"/>
            </a:endParaRPr>
          </a:p>
        </p:txBody>
      </p:sp>
      <p:sp>
        <p:nvSpPr>
          <p:cNvPr id="1035" name="Google Shape;1035;p110"/>
          <p:cNvSpPr txBox="1"/>
          <p:nvPr/>
        </p:nvSpPr>
        <p:spPr>
          <a:xfrm>
            <a:off x="5910525" y="1567250"/>
            <a:ext cx="155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done</a:t>
            </a:r>
            <a:endParaRPr sz="3000" b="1">
              <a:solidFill>
                <a:srgbClr val="FFFFFF"/>
              </a:solidFill>
              <a:latin typeface="Century Gothic"/>
              <a:ea typeface="Century Gothic"/>
              <a:cs typeface="Century Gothic"/>
              <a:sym typeface="Century Gothic"/>
            </a:endParaRPr>
          </a:p>
        </p:txBody>
      </p:sp>
      <p:sp>
        <p:nvSpPr>
          <p:cNvPr id="1036" name="Google Shape;1036;p110"/>
          <p:cNvSpPr txBox="1"/>
          <p:nvPr/>
        </p:nvSpPr>
        <p:spPr>
          <a:xfrm>
            <a:off x="1922275" y="3008750"/>
            <a:ext cx="18954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faster</a:t>
            </a:r>
            <a:endParaRPr sz="3000" b="1">
              <a:solidFill>
                <a:srgbClr val="FFFFFF"/>
              </a:solidFill>
              <a:latin typeface="Century Gothic"/>
              <a:ea typeface="Century Gothic"/>
              <a:cs typeface="Century Gothic"/>
              <a:sym typeface="Century Gothic"/>
            </a:endParaRPr>
          </a:p>
        </p:txBody>
      </p:sp>
      <p:sp>
        <p:nvSpPr>
          <p:cNvPr id="1037" name="Google Shape;1037;p110"/>
          <p:cNvSpPr txBox="1"/>
          <p:nvPr/>
        </p:nvSpPr>
        <p:spPr>
          <a:xfrm>
            <a:off x="6497675" y="3008750"/>
            <a:ext cx="21195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powerful</a:t>
            </a:r>
            <a:endParaRPr sz="3000" b="1">
              <a:solidFill>
                <a:srgbClr val="FFFFFF"/>
              </a:solidFill>
              <a:latin typeface="Century Gothic"/>
              <a:ea typeface="Century Gothic"/>
              <a:cs typeface="Century Gothic"/>
              <a:sym typeface="Century Gothic"/>
            </a:endParaRPr>
          </a:p>
        </p:txBody>
      </p:sp>
      <p:sp>
        <p:nvSpPr>
          <p:cNvPr id="1038" name="Google Shape;1038;p110"/>
          <p:cNvSpPr txBox="1"/>
          <p:nvPr/>
        </p:nvSpPr>
        <p:spPr>
          <a:xfrm>
            <a:off x="4057600" y="4396300"/>
            <a:ext cx="18954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watts</a:t>
            </a:r>
            <a:endParaRPr sz="3000" b="1">
              <a:solidFill>
                <a:srgbClr val="FFFFFF"/>
              </a:solidFill>
              <a:latin typeface="Century Gothic"/>
              <a:ea typeface="Century Gothic"/>
              <a:cs typeface="Century Gothic"/>
              <a:sym typeface="Century Gothic"/>
            </a:endParaRPr>
          </a:p>
        </p:txBody>
      </p:sp>
      <p:sp>
        <p:nvSpPr>
          <p:cNvPr id="1039" name="Google Shape;1039;p110"/>
          <p:cNvSpPr txBox="1"/>
          <p:nvPr/>
        </p:nvSpPr>
        <p:spPr>
          <a:xfrm>
            <a:off x="6367225" y="5348600"/>
            <a:ext cx="1708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joule</a:t>
            </a:r>
            <a:endParaRPr sz="3000" b="1">
              <a:solidFill>
                <a:srgbClr val="FFFFFF"/>
              </a:solidFill>
              <a:latin typeface="Century Gothic"/>
              <a:ea typeface="Century Gothic"/>
              <a:cs typeface="Century Gothic"/>
              <a:sym typeface="Century Gothic"/>
            </a:endParaRPr>
          </a:p>
        </p:txBody>
      </p:sp>
      <p:sp>
        <p:nvSpPr>
          <p:cNvPr id="1040" name="Google Shape;1040;p110"/>
          <p:cNvSpPr txBox="1"/>
          <p:nvPr/>
        </p:nvSpPr>
        <p:spPr>
          <a:xfrm>
            <a:off x="4602275" y="6040925"/>
            <a:ext cx="18954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second</a:t>
            </a:r>
            <a:endParaRPr sz="30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4"/>
                                        </p:tgtEl>
                                        <p:attrNameLst>
                                          <p:attrName>style.visibility</p:attrName>
                                        </p:attrNameLst>
                                      </p:cBhvr>
                                      <p:to>
                                        <p:strVal val="visible"/>
                                      </p:to>
                                    </p:set>
                                    <p:animEffect transition="in" filter="fade">
                                      <p:cBhvr>
                                        <p:cTn id="12" dur="1000"/>
                                        <p:tgtEl>
                                          <p:spTgt spid="1034"/>
                                        </p:tgtEl>
                                      </p:cBhvr>
                                    </p:animEffect>
                                  </p:childTnLst>
                                </p:cTn>
                              </p:par>
                              <p:par>
                                <p:cTn id="13" presetID="10" presetClass="entr" presetSubtype="0" fill="hold" nodeType="withEffect">
                                  <p:stCondLst>
                                    <p:cond delay="0"/>
                                  </p:stCondLst>
                                  <p:childTnLst>
                                    <p:set>
                                      <p:cBhvr>
                                        <p:cTn id="14" dur="1" fill="hold">
                                          <p:stCondLst>
                                            <p:cond delay="0"/>
                                          </p:stCondLst>
                                        </p:cTn>
                                        <p:tgtEl>
                                          <p:spTgt spid="1035"/>
                                        </p:tgtEl>
                                        <p:attrNameLst>
                                          <p:attrName>style.visibility</p:attrName>
                                        </p:attrNameLst>
                                      </p:cBhvr>
                                      <p:to>
                                        <p:strVal val="visible"/>
                                      </p:to>
                                    </p:set>
                                    <p:animEffect transition="in" filter="fade">
                                      <p:cBhvr>
                                        <p:cTn id="15" dur="1000"/>
                                        <p:tgtEl>
                                          <p:spTgt spid="10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36"/>
                                        </p:tgtEl>
                                        <p:attrNameLst>
                                          <p:attrName>style.visibility</p:attrName>
                                        </p:attrNameLst>
                                      </p:cBhvr>
                                      <p:to>
                                        <p:strVal val="visible"/>
                                      </p:to>
                                    </p:set>
                                    <p:animEffect transition="in" filter="fade">
                                      <p:cBhvr>
                                        <p:cTn id="20" dur="1000"/>
                                        <p:tgtEl>
                                          <p:spTgt spid="10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37"/>
                                        </p:tgtEl>
                                        <p:attrNameLst>
                                          <p:attrName>style.visibility</p:attrName>
                                        </p:attrNameLst>
                                      </p:cBhvr>
                                      <p:to>
                                        <p:strVal val="visible"/>
                                      </p:to>
                                    </p:set>
                                    <p:animEffect transition="in" filter="fade">
                                      <p:cBhvr>
                                        <p:cTn id="25" dur="1000"/>
                                        <p:tgtEl>
                                          <p:spTgt spid="10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38"/>
                                        </p:tgtEl>
                                        <p:attrNameLst>
                                          <p:attrName>style.visibility</p:attrName>
                                        </p:attrNameLst>
                                      </p:cBhvr>
                                      <p:to>
                                        <p:strVal val="visible"/>
                                      </p:to>
                                    </p:set>
                                    <p:animEffect transition="in" filter="fade">
                                      <p:cBhvr>
                                        <p:cTn id="30" dur="1000"/>
                                        <p:tgtEl>
                                          <p:spTgt spid="103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39"/>
                                        </p:tgtEl>
                                        <p:attrNameLst>
                                          <p:attrName>style.visibility</p:attrName>
                                        </p:attrNameLst>
                                      </p:cBhvr>
                                      <p:to>
                                        <p:strVal val="visible"/>
                                      </p:to>
                                    </p:set>
                                    <p:animEffect transition="in" filter="fade">
                                      <p:cBhvr>
                                        <p:cTn id="35" dur="1000"/>
                                        <p:tgtEl>
                                          <p:spTgt spid="10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40"/>
                                        </p:tgtEl>
                                        <p:attrNameLst>
                                          <p:attrName>style.visibility</p:attrName>
                                        </p:attrNameLst>
                                      </p:cBhvr>
                                      <p:to>
                                        <p:strVal val="visible"/>
                                      </p:to>
                                    </p:set>
                                    <p:animEffect transition="in" filter="fade">
                                      <p:cBhvr>
                                        <p:cTn id="40" dur="10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11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600">
                <a:latin typeface="Century Gothic"/>
                <a:ea typeface="Century Gothic"/>
                <a:cs typeface="Century Gothic"/>
                <a:sym typeface="Century Gothic"/>
              </a:rPr>
              <a:t>Power (pg 17)</a:t>
            </a:r>
            <a:endParaRPr sz="3600">
              <a:latin typeface="Century Gothic"/>
              <a:ea typeface="Century Gothic"/>
              <a:cs typeface="Century Gothic"/>
              <a:sym typeface="Century Gothic"/>
            </a:endParaRPr>
          </a:p>
        </p:txBody>
      </p:sp>
      <p:sp>
        <p:nvSpPr>
          <p:cNvPr id="1046" name="Google Shape;1046;p111"/>
          <p:cNvSpPr txBox="1">
            <a:spLocks noGrp="1"/>
          </p:cNvSpPr>
          <p:nvPr>
            <p:ph type="body" idx="1"/>
          </p:nvPr>
        </p:nvSpPr>
        <p:spPr>
          <a:xfrm>
            <a:off x="1177500" y="843550"/>
            <a:ext cx="6789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Power = Energy (or work done) ÷ time</a:t>
            </a:r>
            <a:endParaRPr sz="3000">
              <a:solidFill>
                <a:srgbClr val="FFFFFF"/>
              </a:solidFill>
              <a:latin typeface="Oswald"/>
              <a:ea typeface="Oswald"/>
              <a:cs typeface="Oswald"/>
              <a:sym typeface="Oswald"/>
            </a:endParaRPr>
          </a:p>
        </p:txBody>
      </p:sp>
      <p:sp>
        <p:nvSpPr>
          <p:cNvPr id="1047" name="Google Shape;1047;p111"/>
          <p:cNvSpPr txBox="1">
            <a:spLocks noGrp="1"/>
          </p:cNvSpPr>
          <p:nvPr>
            <p:ph type="body" idx="1"/>
          </p:nvPr>
        </p:nvSpPr>
        <p:spPr>
          <a:xfrm>
            <a:off x="3409950" y="1687100"/>
            <a:ext cx="2324100" cy="1469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 = E ÷ t </a:t>
            </a:r>
            <a:endParaRPr sz="3000">
              <a:solidFill>
                <a:srgbClr val="FFFFFF"/>
              </a:solidFill>
              <a:latin typeface="Oswald"/>
              <a:ea typeface="Oswald"/>
              <a:cs typeface="Oswald"/>
              <a:sym typeface="Oswald"/>
            </a:endParaRPr>
          </a:p>
          <a:p>
            <a:pPr marL="0" lvl="0" indent="0" algn="ctr" rtl="0">
              <a:spcBef>
                <a:spcPts val="0"/>
              </a:spcBef>
              <a:spcAft>
                <a:spcPts val="0"/>
              </a:spcAft>
              <a:buNone/>
            </a:pPr>
            <a:r>
              <a:rPr lang="en-GB" sz="3000">
                <a:solidFill>
                  <a:srgbClr val="FFFFFF"/>
                </a:solidFill>
                <a:latin typeface="Oswald"/>
                <a:ea typeface="Oswald"/>
                <a:cs typeface="Oswald"/>
                <a:sym typeface="Oswald"/>
              </a:rPr>
              <a:t>or</a:t>
            </a:r>
            <a:endParaRPr sz="3000">
              <a:solidFill>
                <a:srgbClr val="FFFFFF"/>
              </a:solidFill>
              <a:latin typeface="Oswald"/>
              <a:ea typeface="Oswald"/>
              <a:cs typeface="Oswald"/>
              <a:sym typeface="Oswald"/>
            </a:endParaRPr>
          </a:p>
          <a:p>
            <a:pPr marL="0" lvl="0" indent="0" algn="ctr" rtl="0">
              <a:spcBef>
                <a:spcPts val="0"/>
              </a:spcBef>
              <a:spcAft>
                <a:spcPts val="0"/>
              </a:spcAft>
              <a:buNone/>
            </a:pPr>
            <a:r>
              <a:rPr lang="en-GB" sz="3000">
                <a:solidFill>
                  <a:srgbClr val="FFFFFF"/>
                </a:solidFill>
                <a:latin typeface="Oswald"/>
                <a:ea typeface="Oswald"/>
                <a:cs typeface="Oswald"/>
                <a:sym typeface="Oswald"/>
              </a:rPr>
              <a:t>P = W ÷ t </a:t>
            </a:r>
            <a:endParaRPr sz="3000">
              <a:solidFill>
                <a:srgbClr val="FFFFFF"/>
              </a:solidFill>
              <a:latin typeface="Oswald"/>
              <a:ea typeface="Oswald"/>
              <a:cs typeface="Oswald"/>
              <a:sym typeface="Oswald"/>
            </a:endParaRPr>
          </a:p>
        </p:txBody>
      </p:sp>
      <p:pic>
        <p:nvPicPr>
          <p:cNvPr id="1048" name="Google Shape;1048;p111"/>
          <p:cNvPicPr preferRelativeResize="0"/>
          <p:nvPr/>
        </p:nvPicPr>
        <p:blipFill rotWithShape="1">
          <a:blip r:embed="rId3">
            <a:alphaModFix/>
          </a:blip>
          <a:srcRect l="9947" r="7427" b="19704"/>
          <a:stretch/>
        </p:blipFill>
        <p:spPr>
          <a:xfrm>
            <a:off x="6203325" y="3312150"/>
            <a:ext cx="2940675" cy="2579950"/>
          </a:xfrm>
          <a:prstGeom prst="rect">
            <a:avLst/>
          </a:prstGeom>
          <a:noFill/>
          <a:ln>
            <a:noFill/>
          </a:ln>
        </p:spPr>
      </p:pic>
      <p:sp>
        <p:nvSpPr>
          <p:cNvPr id="1049" name="Google Shape;1049;p111"/>
          <p:cNvSpPr txBox="1">
            <a:spLocks noGrp="1"/>
          </p:cNvSpPr>
          <p:nvPr>
            <p:ph type="body" idx="1"/>
          </p:nvPr>
        </p:nvSpPr>
        <p:spPr>
          <a:xfrm>
            <a:off x="7206832" y="4263007"/>
            <a:ext cx="907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E/W</a:t>
            </a:r>
            <a:endParaRPr sz="3000">
              <a:solidFill>
                <a:srgbClr val="FFFFFF"/>
              </a:solidFill>
              <a:latin typeface="Oswald"/>
              <a:ea typeface="Oswald"/>
              <a:cs typeface="Oswald"/>
              <a:sym typeface="Oswald"/>
            </a:endParaRPr>
          </a:p>
        </p:txBody>
      </p:sp>
      <p:sp>
        <p:nvSpPr>
          <p:cNvPr id="1050" name="Google Shape;1050;p111"/>
          <p:cNvSpPr txBox="1">
            <a:spLocks noGrp="1"/>
          </p:cNvSpPr>
          <p:nvPr>
            <p:ph type="body" idx="1"/>
          </p:nvPr>
        </p:nvSpPr>
        <p:spPr>
          <a:xfrm>
            <a:off x="6826263" y="50806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P</a:t>
            </a:r>
            <a:endParaRPr sz="3000">
              <a:solidFill>
                <a:srgbClr val="FFFFFF"/>
              </a:solidFill>
              <a:latin typeface="Oswald"/>
              <a:ea typeface="Oswald"/>
              <a:cs typeface="Oswald"/>
              <a:sym typeface="Oswald"/>
            </a:endParaRPr>
          </a:p>
        </p:txBody>
      </p:sp>
      <p:sp>
        <p:nvSpPr>
          <p:cNvPr id="1051" name="Google Shape;1051;p111"/>
          <p:cNvSpPr txBox="1">
            <a:spLocks noGrp="1"/>
          </p:cNvSpPr>
          <p:nvPr>
            <p:ph type="body" idx="1"/>
          </p:nvPr>
        </p:nvSpPr>
        <p:spPr>
          <a:xfrm>
            <a:off x="7870263" y="50806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t</a:t>
            </a:r>
            <a:endParaRPr sz="3000">
              <a:solidFill>
                <a:srgbClr val="FFFFFF"/>
              </a:solidFill>
              <a:latin typeface="Oswald"/>
              <a:ea typeface="Oswald"/>
              <a:cs typeface="Oswald"/>
              <a:sym typeface="Oswald"/>
            </a:endParaRPr>
          </a:p>
        </p:txBody>
      </p:sp>
      <p:pic>
        <p:nvPicPr>
          <p:cNvPr id="1052" name="Google Shape;1052;p111"/>
          <p:cNvPicPr preferRelativeResize="0"/>
          <p:nvPr/>
        </p:nvPicPr>
        <p:blipFill>
          <a:blip r:embed="rId4">
            <a:alphaModFix/>
          </a:blip>
          <a:stretch>
            <a:fillRect/>
          </a:stretch>
        </p:blipFill>
        <p:spPr>
          <a:xfrm>
            <a:off x="148000" y="3503650"/>
            <a:ext cx="6069376" cy="2884454"/>
          </a:xfrm>
          <a:prstGeom prst="rect">
            <a:avLst/>
          </a:prstGeom>
          <a:noFill/>
          <a:ln>
            <a:noFill/>
          </a:ln>
        </p:spPr>
      </p:pic>
      <p:sp>
        <p:nvSpPr>
          <p:cNvPr id="1053" name="Google Shape;1053;p111"/>
          <p:cNvSpPr txBox="1"/>
          <p:nvPr/>
        </p:nvSpPr>
        <p:spPr>
          <a:xfrm>
            <a:off x="255325" y="4089987"/>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latin typeface="Oswald"/>
                <a:ea typeface="Oswald"/>
                <a:cs typeface="Oswald"/>
                <a:sym typeface="Oswald"/>
              </a:rPr>
              <a:t>Energy</a:t>
            </a:r>
            <a:endParaRPr sz="3100">
              <a:latin typeface="Oswald"/>
              <a:ea typeface="Oswald"/>
              <a:cs typeface="Oswald"/>
              <a:sym typeface="Oswald"/>
            </a:endParaRPr>
          </a:p>
        </p:txBody>
      </p:sp>
      <p:sp>
        <p:nvSpPr>
          <p:cNvPr id="1054" name="Google Shape;1054;p111"/>
          <p:cNvSpPr txBox="1"/>
          <p:nvPr/>
        </p:nvSpPr>
        <p:spPr>
          <a:xfrm>
            <a:off x="2408300" y="41586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E</a:t>
            </a:r>
            <a:endParaRPr sz="2400">
              <a:solidFill>
                <a:srgbClr val="FFFFFF"/>
              </a:solidFill>
              <a:latin typeface="Oswald"/>
              <a:ea typeface="Oswald"/>
              <a:cs typeface="Oswald"/>
              <a:sym typeface="Oswald"/>
            </a:endParaRPr>
          </a:p>
        </p:txBody>
      </p:sp>
      <p:sp>
        <p:nvSpPr>
          <p:cNvPr id="1055" name="Google Shape;1055;p111"/>
          <p:cNvSpPr txBox="1"/>
          <p:nvPr/>
        </p:nvSpPr>
        <p:spPr>
          <a:xfrm>
            <a:off x="5483175" y="41585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J</a:t>
            </a:r>
            <a:endParaRPr sz="2900">
              <a:solidFill>
                <a:srgbClr val="FFFFFF"/>
              </a:solidFill>
              <a:latin typeface="Oswald"/>
              <a:ea typeface="Oswald"/>
              <a:cs typeface="Oswald"/>
              <a:sym typeface="Oswald"/>
            </a:endParaRPr>
          </a:p>
        </p:txBody>
      </p:sp>
      <p:sp>
        <p:nvSpPr>
          <p:cNvPr id="1056" name="Google Shape;1056;p111"/>
          <p:cNvSpPr txBox="1"/>
          <p:nvPr/>
        </p:nvSpPr>
        <p:spPr>
          <a:xfrm>
            <a:off x="3223188" y="41585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joules</a:t>
            </a:r>
            <a:endParaRPr sz="2700">
              <a:solidFill>
                <a:srgbClr val="FFFFFF"/>
              </a:solidFill>
              <a:latin typeface="Oswald"/>
              <a:ea typeface="Oswald"/>
              <a:cs typeface="Oswald"/>
              <a:sym typeface="Oswald"/>
            </a:endParaRPr>
          </a:p>
        </p:txBody>
      </p:sp>
      <p:sp>
        <p:nvSpPr>
          <p:cNvPr id="1057" name="Google Shape;1057;p111"/>
          <p:cNvSpPr txBox="1"/>
          <p:nvPr/>
        </p:nvSpPr>
        <p:spPr>
          <a:xfrm>
            <a:off x="224200" y="46464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Work done</a:t>
            </a:r>
            <a:endParaRPr sz="3000">
              <a:latin typeface="Oswald"/>
              <a:ea typeface="Oswald"/>
              <a:cs typeface="Oswald"/>
              <a:sym typeface="Oswald"/>
            </a:endParaRPr>
          </a:p>
        </p:txBody>
      </p:sp>
      <p:sp>
        <p:nvSpPr>
          <p:cNvPr id="1058" name="Google Shape;1058;p111"/>
          <p:cNvSpPr txBox="1"/>
          <p:nvPr/>
        </p:nvSpPr>
        <p:spPr>
          <a:xfrm>
            <a:off x="2408300" y="47167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W</a:t>
            </a:r>
            <a:endParaRPr sz="2400">
              <a:solidFill>
                <a:srgbClr val="FFFFFF"/>
              </a:solidFill>
              <a:latin typeface="Oswald"/>
              <a:ea typeface="Oswald"/>
              <a:cs typeface="Oswald"/>
              <a:sym typeface="Oswald"/>
            </a:endParaRPr>
          </a:p>
        </p:txBody>
      </p:sp>
      <p:sp>
        <p:nvSpPr>
          <p:cNvPr id="1059" name="Google Shape;1059;p111"/>
          <p:cNvSpPr txBox="1"/>
          <p:nvPr/>
        </p:nvSpPr>
        <p:spPr>
          <a:xfrm>
            <a:off x="3226000" y="47166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joules</a:t>
            </a:r>
            <a:endParaRPr sz="2700">
              <a:solidFill>
                <a:srgbClr val="FFFFFF"/>
              </a:solidFill>
              <a:latin typeface="Oswald"/>
              <a:ea typeface="Oswald"/>
              <a:cs typeface="Oswald"/>
              <a:sym typeface="Oswald"/>
            </a:endParaRPr>
          </a:p>
        </p:txBody>
      </p:sp>
      <p:sp>
        <p:nvSpPr>
          <p:cNvPr id="1060" name="Google Shape;1060;p111"/>
          <p:cNvSpPr txBox="1"/>
          <p:nvPr/>
        </p:nvSpPr>
        <p:spPr>
          <a:xfrm>
            <a:off x="5467348" y="47166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J</a:t>
            </a:r>
            <a:endParaRPr sz="2900">
              <a:solidFill>
                <a:srgbClr val="FFFFFF"/>
              </a:solidFill>
              <a:latin typeface="Oswald"/>
              <a:ea typeface="Oswald"/>
              <a:cs typeface="Oswald"/>
              <a:sym typeface="Oswald"/>
            </a:endParaRPr>
          </a:p>
        </p:txBody>
      </p:sp>
      <p:sp>
        <p:nvSpPr>
          <p:cNvPr id="1061" name="Google Shape;1061;p111"/>
          <p:cNvSpPr txBox="1"/>
          <p:nvPr/>
        </p:nvSpPr>
        <p:spPr>
          <a:xfrm>
            <a:off x="224200" y="52453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300">
                <a:latin typeface="Oswald"/>
                <a:ea typeface="Oswald"/>
                <a:cs typeface="Oswald"/>
                <a:sym typeface="Oswald"/>
              </a:rPr>
              <a:t>Power</a:t>
            </a:r>
            <a:endParaRPr sz="3300">
              <a:latin typeface="Oswald"/>
              <a:ea typeface="Oswald"/>
              <a:cs typeface="Oswald"/>
              <a:sym typeface="Oswald"/>
            </a:endParaRPr>
          </a:p>
        </p:txBody>
      </p:sp>
      <p:sp>
        <p:nvSpPr>
          <p:cNvPr id="1062" name="Google Shape;1062;p111"/>
          <p:cNvSpPr txBox="1"/>
          <p:nvPr/>
        </p:nvSpPr>
        <p:spPr>
          <a:xfrm>
            <a:off x="2408300" y="52747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P</a:t>
            </a:r>
            <a:endParaRPr sz="2400">
              <a:solidFill>
                <a:srgbClr val="FFFFFF"/>
              </a:solidFill>
              <a:latin typeface="Oswald"/>
              <a:ea typeface="Oswald"/>
              <a:cs typeface="Oswald"/>
              <a:sym typeface="Oswald"/>
            </a:endParaRPr>
          </a:p>
        </p:txBody>
      </p:sp>
      <p:sp>
        <p:nvSpPr>
          <p:cNvPr id="1063" name="Google Shape;1063;p111"/>
          <p:cNvSpPr txBox="1"/>
          <p:nvPr/>
        </p:nvSpPr>
        <p:spPr>
          <a:xfrm>
            <a:off x="2408300" y="583275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t</a:t>
            </a:r>
            <a:endParaRPr sz="2400">
              <a:solidFill>
                <a:srgbClr val="FFFFFF"/>
              </a:solidFill>
              <a:latin typeface="Oswald"/>
              <a:ea typeface="Oswald"/>
              <a:cs typeface="Oswald"/>
              <a:sym typeface="Oswald"/>
            </a:endParaRPr>
          </a:p>
        </p:txBody>
      </p:sp>
      <p:sp>
        <p:nvSpPr>
          <p:cNvPr id="1064" name="Google Shape;1064;p111"/>
          <p:cNvSpPr txBox="1"/>
          <p:nvPr/>
        </p:nvSpPr>
        <p:spPr>
          <a:xfrm>
            <a:off x="3223200" y="52748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100">
                <a:solidFill>
                  <a:srgbClr val="FFFFFF"/>
                </a:solidFill>
                <a:latin typeface="Oswald"/>
                <a:ea typeface="Oswald"/>
                <a:cs typeface="Oswald"/>
                <a:sym typeface="Oswald"/>
              </a:rPr>
              <a:t>watts</a:t>
            </a:r>
            <a:endParaRPr sz="3100">
              <a:solidFill>
                <a:srgbClr val="FFFFFF"/>
              </a:solidFill>
              <a:latin typeface="Oswald"/>
              <a:ea typeface="Oswald"/>
              <a:cs typeface="Oswald"/>
              <a:sym typeface="Oswald"/>
            </a:endParaRPr>
          </a:p>
        </p:txBody>
      </p:sp>
      <p:sp>
        <p:nvSpPr>
          <p:cNvPr id="1065" name="Google Shape;1065;p111"/>
          <p:cNvSpPr txBox="1"/>
          <p:nvPr/>
        </p:nvSpPr>
        <p:spPr>
          <a:xfrm>
            <a:off x="3226000" y="58497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seconds</a:t>
            </a:r>
            <a:endParaRPr sz="2700">
              <a:solidFill>
                <a:srgbClr val="FFFFFF"/>
              </a:solidFill>
              <a:latin typeface="Oswald"/>
              <a:ea typeface="Oswald"/>
              <a:cs typeface="Oswald"/>
              <a:sym typeface="Oswald"/>
            </a:endParaRPr>
          </a:p>
        </p:txBody>
      </p:sp>
      <p:sp>
        <p:nvSpPr>
          <p:cNvPr id="1066" name="Google Shape;1066;p111"/>
          <p:cNvSpPr txBox="1"/>
          <p:nvPr/>
        </p:nvSpPr>
        <p:spPr>
          <a:xfrm>
            <a:off x="5483198" y="52748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W</a:t>
            </a:r>
            <a:endParaRPr sz="2400">
              <a:solidFill>
                <a:srgbClr val="FFFFFF"/>
              </a:solidFill>
              <a:latin typeface="Oswald"/>
              <a:ea typeface="Oswald"/>
              <a:cs typeface="Oswald"/>
              <a:sym typeface="Oswald"/>
            </a:endParaRPr>
          </a:p>
        </p:txBody>
      </p:sp>
      <p:sp>
        <p:nvSpPr>
          <p:cNvPr id="1067" name="Google Shape;1067;p111"/>
          <p:cNvSpPr txBox="1"/>
          <p:nvPr/>
        </p:nvSpPr>
        <p:spPr>
          <a:xfrm>
            <a:off x="5488798" y="583293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s</a:t>
            </a:r>
            <a:endParaRPr sz="2900">
              <a:solidFill>
                <a:srgbClr val="FFFFFF"/>
              </a:solidFill>
              <a:latin typeface="Oswald"/>
              <a:ea typeface="Oswald"/>
              <a:cs typeface="Oswald"/>
              <a:sym typeface="Oswald"/>
            </a:endParaRPr>
          </a:p>
        </p:txBody>
      </p:sp>
      <p:sp>
        <p:nvSpPr>
          <p:cNvPr id="1068" name="Google Shape;1068;p111"/>
          <p:cNvSpPr txBox="1"/>
          <p:nvPr/>
        </p:nvSpPr>
        <p:spPr>
          <a:xfrm>
            <a:off x="224200" y="57795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300">
                <a:latin typeface="Oswald"/>
                <a:ea typeface="Oswald"/>
                <a:cs typeface="Oswald"/>
                <a:sym typeface="Oswald"/>
              </a:rPr>
              <a:t>time</a:t>
            </a:r>
            <a:endParaRPr sz="3300">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Effect transition="in" filter="fade">
                                      <p:cBhvr>
                                        <p:cTn id="7" dur="1000"/>
                                        <p:tgtEl>
                                          <p:spTgt spid="10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9"/>
                                        </p:tgtEl>
                                        <p:attrNameLst>
                                          <p:attrName>style.visibility</p:attrName>
                                        </p:attrNameLst>
                                      </p:cBhvr>
                                      <p:to>
                                        <p:strVal val="visible"/>
                                      </p:to>
                                    </p:set>
                                    <p:animEffect transition="in" filter="fade">
                                      <p:cBhvr>
                                        <p:cTn id="12" dur="1000"/>
                                        <p:tgtEl>
                                          <p:spTgt spid="10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50"/>
                                        </p:tgtEl>
                                        <p:attrNameLst>
                                          <p:attrName>style.visibility</p:attrName>
                                        </p:attrNameLst>
                                      </p:cBhvr>
                                      <p:to>
                                        <p:strVal val="visible"/>
                                      </p:to>
                                    </p:set>
                                    <p:animEffect transition="in" filter="fade">
                                      <p:cBhvr>
                                        <p:cTn id="17" dur="1000"/>
                                        <p:tgtEl>
                                          <p:spTgt spid="1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51"/>
                                        </p:tgtEl>
                                        <p:attrNameLst>
                                          <p:attrName>style.visibility</p:attrName>
                                        </p:attrNameLst>
                                      </p:cBhvr>
                                      <p:to>
                                        <p:strVal val="visible"/>
                                      </p:to>
                                    </p:set>
                                    <p:animEffect transition="in" filter="fade">
                                      <p:cBhvr>
                                        <p:cTn id="22" dur="1000"/>
                                        <p:tgtEl>
                                          <p:spTgt spid="10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54"/>
                                        </p:tgtEl>
                                        <p:attrNameLst>
                                          <p:attrName>style.visibility</p:attrName>
                                        </p:attrNameLst>
                                      </p:cBhvr>
                                      <p:to>
                                        <p:strVal val="visible"/>
                                      </p:to>
                                    </p:set>
                                    <p:animEffect transition="in" filter="fade">
                                      <p:cBhvr>
                                        <p:cTn id="27" dur="1000"/>
                                        <p:tgtEl>
                                          <p:spTgt spid="10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56"/>
                                        </p:tgtEl>
                                        <p:attrNameLst>
                                          <p:attrName>style.visibility</p:attrName>
                                        </p:attrNameLst>
                                      </p:cBhvr>
                                      <p:to>
                                        <p:strVal val="visible"/>
                                      </p:to>
                                    </p:set>
                                    <p:animEffect transition="in" filter="fade">
                                      <p:cBhvr>
                                        <p:cTn id="32" dur="1000"/>
                                        <p:tgtEl>
                                          <p:spTgt spid="10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55"/>
                                        </p:tgtEl>
                                        <p:attrNameLst>
                                          <p:attrName>style.visibility</p:attrName>
                                        </p:attrNameLst>
                                      </p:cBhvr>
                                      <p:to>
                                        <p:strVal val="visible"/>
                                      </p:to>
                                    </p:set>
                                    <p:animEffect transition="in" filter="fade">
                                      <p:cBhvr>
                                        <p:cTn id="37" dur="1000"/>
                                        <p:tgtEl>
                                          <p:spTgt spid="10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58"/>
                                        </p:tgtEl>
                                        <p:attrNameLst>
                                          <p:attrName>style.visibility</p:attrName>
                                        </p:attrNameLst>
                                      </p:cBhvr>
                                      <p:to>
                                        <p:strVal val="visible"/>
                                      </p:to>
                                    </p:set>
                                    <p:animEffect transition="in" filter="fade">
                                      <p:cBhvr>
                                        <p:cTn id="42" dur="1000"/>
                                        <p:tgtEl>
                                          <p:spTgt spid="10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59"/>
                                        </p:tgtEl>
                                        <p:attrNameLst>
                                          <p:attrName>style.visibility</p:attrName>
                                        </p:attrNameLst>
                                      </p:cBhvr>
                                      <p:to>
                                        <p:strVal val="visible"/>
                                      </p:to>
                                    </p:set>
                                    <p:animEffect transition="in" filter="fade">
                                      <p:cBhvr>
                                        <p:cTn id="47" dur="1000"/>
                                        <p:tgtEl>
                                          <p:spTgt spid="105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60"/>
                                        </p:tgtEl>
                                        <p:attrNameLst>
                                          <p:attrName>style.visibility</p:attrName>
                                        </p:attrNameLst>
                                      </p:cBhvr>
                                      <p:to>
                                        <p:strVal val="visible"/>
                                      </p:to>
                                    </p:set>
                                    <p:animEffect transition="in" filter="fade">
                                      <p:cBhvr>
                                        <p:cTn id="52" dur="1000"/>
                                        <p:tgtEl>
                                          <p:spTgt spid="10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62"/>
                                        </p:tgtEl>
                                        <p:attrNameLst>
                                          <p:attrName>style.visibility</p:attrName>
                                        </p:attrNameLst>
                                      </p:cBhvr>
                                      <p:to>
                                        <p:strVal val="visible"/>
                                      </p:to>
                                    </p:set>
                                    <p:animEffect transition="in" filter="fade">
                                      <p:cBhvr>
                                        <p:cTn id="57" dur="1000"/>
                                        <p:tgtEl>
                                          <p:spTgt spid="106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64"/>
                                        </p:tgtEl>
                                        <p:attrNameLst>
                                          <p:attrName>style.visibility</p:attrName>
                                        </p:attrNameLst>
                                      </p:cBhvr>
                                      <p:to>
                                        <p:strVal val="visible"/>
                                      </p:to>
                                    </p:set>
                                    <p:animEffect transition="in" filter="fade">
                                      <p:cBhvr>
                                        <p:cTn id="62" dur="1000"/>
                                        <p:tgtEl>
                                          <p:spTgt spid="106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66"/>
                                        </p:tgtEl>
                                        <p:attrNameLst>
                                          <p:attrName>style.visibility</p:attrName>
                                        </p:attrNameLst>
                                      </p:cBhvr>
                                      <p:to>
                                        <p:strVal val="visible"/>
                                      </p:to>
                                    </p:set>
                                    <p:animEffect transition="in" filter="fade">
                                      <p:cBhvr>
                                        <p:cTn id="67" dur="1000"/>
                                        <p:tgtEl>
                                          <p:spTgt spid="106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63"/>
                                        </p:tgtEl>
                                        <p:attrNameLst>
                                          <p:attrName>style.visibility</p:attrName>
                                        </p:attrNameLst>
                                      </p:cBhvr>
                                      <p:to>
                                        <p:strVal val="visible"/>
                                      </p:to>
                                    </p:set>
                                    <p:animEffect transition="in" filter="fade">
                                      <p:cBhvr>
                                        <p:cTn id="72" dur="1000"/>
                                        <p:tgtEl>
                                          <p:spTgt spid="10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65"/>
                                        </p:tgtEl>
                                        <p:attrNameLst>
                                          <p:attrName>style.visibility</p:attrName>
                                        </p:attrNameLst>
                                      </p:cBhvr>
                                      <p:to>
                                        <p:strVal val="visible"/>
                                      </p:to>
                                    </p:set>
                                    <p:animEffect transition="in" filter="fade">
                                      <p:cBhvr>
                                        <p:cTn id="77" dur="1000"/>
                                        <p:tgtEl>
                                          <p:spTgt spid="1065"/>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67"/>
                                        </p:tgtEl>
                                        <p:attrNameLst>
                                          <p:attrName>style.visibility</p:attrName>
                                        </p:attrNameLst>
                                      </p:cBhvr>
                                      <p:to>
                                        <p:strVal val="visible"/>
                                      </p:to>
                                    </p:set>
                                    <p:animEffect transition="in" filter="fade">
                                      <p:cBhvr>
                                        <p:cTn id="82" dur="1000"/>
                                        <p:tgtEl>
                                          <p:spTgt spid="1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1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Power (pg 18)</a:t>
            </a:r>
            <a:endParaRPr sz="3300">
              <a:latin typeface="Century Gothic"/>
              <a:ea typeface="Century Gothic"/>
              <a:cs typeface="Century Gothic"/>
              <a:sym typeface="Century Gothic"/>
            </a:endParaRPr>
          </a:p>
        </p:txBody>
      </p:sp>
      <p:sp>
        <p:nvSpPr>
          <p:cNvPr id="1074" name="Google Shape;1074;p11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1075" name="Google Shape;1075;p112"/>
          <p:cNvGrpSpPr/>
          <p:nvPr/>
        </p:nvGrpSpPr>
        <p:grpSpPr>
          <a:xfrm>
            <a:off x="247462" y="1683250"/>
            <a:ext cx="4086750" cy="885900"/>
            <a:chOff x="2679712" y="3146150"/>
            <a:chExt cx="4086750" cy="885900"/>
          </a:xfrm>
        </p:grpSpPr>
        <p:pic>
          <p:nvPicPr>
            <p:cNvPr id="1076" name="Google Shape;1076;p112"/>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077" name="Google Shape;1077;p112"/>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minutes</a:t>
              </a:r>
              <a:endParaRPr sz="3000">
                <a:latin typeface="Oswald"/>
                <a:ea typeface="Oswald"/>
                <a:cs typeface="Oswald"/>
                <a:sym typeface="Oswald"/>
              </a:endParaRPr>
            </a:p>
          </p:txBody>
        </p:sp>
        <p:sp>
          <p:nvSpPr>
            <p:cNvPr id="1078" name="Google Shape;1078;p112"/>
            <p:cNvSpPr/>
            <p:nvPr/>
          </p:nvSpPr>
          <p:spPr>
            <a:xfrm>
              <a:off x="5240062" y="3146150"/>
              <a:ext cx="15264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seconds</a:t>
              </a:r>
              <a:endParaRPr sz="3000">
                <a:latin typeface="Oswald"/>
                <a:ea typeface="Oswald"/>
                <a:cs typeface="Oswald"/>
                <a:sym typeface="Oswald"/>
              </a:endParaRPr>
            </a:p>
          </p:txBody>
        </p:sp>
      </p:grpSp>
      <p:sp>
        <p:nvSpPr>
          <p:cNvPr id="1079" name="Google Shape;1079;p112"/>
          <p:cNvSpPr/>
          <p:nvPr/>
        </p:nvSpPr>
        <p:spPr>
          <a:xfrm>
            <a:off x="2433013" y="2278750"/>
            <a:ext cx="2277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12"/>
          <p:cNvSpPr/>
          <p:nvPr/>
        </p:nvSpPr>
        <p:spPr>
          <a:xfrm>
            <a:off x="1776663" y="1741375"/>
            <a:ext cx="8841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entury Gothic"/>
                <a:ea typeface="Century Gothic"/>
                <a:cs typeface="Century Gothic"/>
                <a:sym typeface="Century Gothic"/>
              </a:rPr>
              <a:t>X 60</a:t>
            </a:r>
            <a:endParaRPr b="1">
              <a:solidFill>
                <a:srgbClr val="434343"/>
              </a:solidFill>
              <a:latin typeface="Century Gothic"/>
              <a:ea typeface="Century Gothic"/>
              <a:cs typeface="Century Gothic"/>
              <a:sym typeface="Century Gothic"/>
            </a:endParaRPr>
          </a:p>
        </p:txBody>
      </p:sp>
      <p:grpSp>
        <p:nvGrpSpPr>
          <p:cNvPr id="1081" name="Google Shape;1081;p112"/>
          <p:cNvGrpSpPr/>
          <p:nvPr/>
        </p:nvGrpSpPr>
        <p:grpSpPr>
          <a:xfrm>
            <a:off x="4797888" y="1683250"/>
            <a:ext cx="4098650" cy="885900"/>
            <a:chOff x="2561313" y="3146150"/>
            <a:chExt cx="4098650" cy="885900"/>
          </a:xfrm>
        </p:grpSpPr>
        <p:pic>
          <p:nvPicPr>
            <p:cNvPr id="1082" name="Google Shape;1082;p112"/>
            <p:cNvPicPr preferRelativeResize="0"/>
            <p:nvPr/>
          </p:nvPicPr>
          <p:blipFill>
            <a:blip r:embed="rId3">
              <a:alphaModFix/>
            </a:blip>
            <a:stretch>
              <a:fillRect/>
            </a:stretch>
          </p:blipFill>
          <p:spPr>
            <a:xfrm>
              <a:off x="4020850" y="3146175"/>
              <a:ext cx="1219200" cy="885825"/>
            </a:xfrm>
            <a:prstGeom prst="rect">
              <a:avLst/>
            </a:prstGeom>
            <a:noFill/>
            <a:ln>
              <a:noFill/>
            </a:ln>
          </p:spPr>
        </p:pic>
        <p:sp>
          <p:nvSpPr>
            <p:cNvPr id="1083" name="Google Shape;1083;p112"/>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kilojoules</a:t>
              </a:r>
              <a:endParaRPr sz="3000">
                <a:latin typeface="Oswald"/>
                <a:ea typeface="Oswald"/>
                <a:cs typeface="Oswald"/>
                <a:sym typeface="Oswald"/>
              </a:endParaRPr>
            </a:p>
          </p:txBody>
        </p:sp>
        <p:sp>
          <p:nvSpPr>
            <p:cNvPr id="1084" name="Google Shape;1084;p112"/>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a:latin typeface="Oswald"/>
                <a:ea typeface="Oswald"/>
                <a:cs typeface="Oswald"/>
                <a:sym typeface="Oswald"/>
              </a:endParaRPr>
            </a:p>
          </p:txBody>
        </p:sp>
      </p:grpSp>
      <p:sp>
        <p:nvSpPr>
          <p:cNvPr id="1085" name="Google Shape;1085;p112"/>
          <p:cNvSpPr/>
          <p:nvPr/>
        </p:nvSpPr>
        <p:spPr>
          <a:xfrm>
            <a:off x="1776663" y="2334888"/>
            <a:ext cx="884100" cy="214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b="1">
                <a:solidFill>
                  <a:srgbClr val="434343"/>
                </a:solidFill>
                <a:latin typeface="Century Gothic"/>
                <a:ea typeface="Century Gothic"/>
                <a:cs typeface="Century Gothic"/>
                <a:sym typeface="Century Gothic"/>
              </a:rPr>
              <a:t>÷ 60</a:t>
            </a:r>
            <a:endParaRPr b="1">
              <a:solidFill>
                <a:srgbClr val="434343"/>
              </a:solidFill>
              <a:latin typeface="Century Gothic"/>
              <a:ea typeface="Century Gothic"/>
              <a:cs typeface="Century Gothic"/>
              <a:sym typeface="Century Gothic"/>
            </a:endParaRPr>
          </a:p>
        </p:txBody>
      </p:sp>
      <p:pic>
        <p:nvPicPr>
          <p:cNvPr id="1086" name="Google Shape;1086;p112"/>
          <p:cNvPicPr preferRelativeResize="0"/>
          <p:nvPr/>
        </p:nvPicPr>
        <p:blipFill>
          <a:blip r:embed="rId4">
            <a:alphaModFix/>
          </a:blip>
          <a:stretch>
            <a:fillRect/>
          </a:stretch>
        </p:blipFill>
        <p:spPr>
          <a:xfrm>
            <a:off x="706213" y="2702025"/>
            <a:ext cx="7731574" cy="41096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1091" name="Google Shape;1091;p11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Power (pg 19)</a:t>
            </a:r>
            <a:endParaRPr/>
          </a:p>
        </p:txBody>
      </p:sp>
      <p:sp>
        <p:nvSpPr>
          <p:cNvPr id="1092" name="Google Shape;1092;p11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bird uses 200J of energy to fly to its nest in 15 seconds. Calculate the power of the bird.</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crane does 8 kJ of work to lift a crate. It takes 30 s to make the lift. Calculate the power of the crane.</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motor with a power rating of 500W uses 9000J of energy to lift a box. How long did it take to life the box?</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A weightlifter takes 1.2 seconds to lift a barbell with a power of 1200W. How much work has he done?</a:t>
            </a:r>
            <a:endParaRPr>
              <a:latin typeface="Century Gothic"/>
              <a:ea typeface="Century Gothic"/>
              <a:cs typeface="Century Gothic"/>
              <a:sym typeface="Century Gothic"/>
            </a:endParaRPr>
          </a:p>
          <a:p>
            <a:pPr marL="457200" lvl="0" indent="-393700" algn="l" rtl="0">
              <a:spcBef>
                <a:spcPts val="0"/>
              </a:spcBef>
              <a:spcAft>
                <a:spcPts val="0"/>
              </a:spcAft>
              <a:buSzPts val="2600"/>
              <a:buFont typeface="Century Gothic"/>
              <a:buAutoNum type="arabicPeriod"/>
            </a:pPr>
            <a:r>
              <a:rPr lang="en-GB">
                <a:latin typeface="Century Gothic"/>
                <a:ea typeface="Century Gothic"/>
                <a:cs typeface="Century Gothic"/>
                <a:sym typeface="Century Gothic"/>
              </a:rPr>
              <a:t>It takes 2 minutes for a lift with a motor with a 5kW rating to reach the 42nd floor of a building. How much energy was required?</a:t>
            </a:r>
            <a:endParaRPr>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7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Check your answers…. (pg 6)</a:t>
            </a:r>
            <a:endParaRPr>
              <a:latin typeface="Century Gothic"/>
              <a:ea typeface="Century Gothic"/>
              <a:cs typeface="Century Gothic"/>
              <a:sym typeface="Century Gothic"/>
            </a:endParaRPr>
          </a:p>
        </p:txBody>
      </p:sp>
      <p:sp>
        <p:nvSpPr>
          <p:cNvPr id="660" name="Google Shape;660;p78"/>
          <p:cNvSpPr txBox="1">
            <a:spLocks noGrp="1"/>
          </p:cNvSpPr>
          <p:nvPr>
            <p:ph type="body" idx="1"/>
          </p:nvPr>
        </p:nvSpPr>
        <p:spPr>
          <a:xfrm>
            <a:off x="1304700" y="755700"/>
            <a:ext cx="76020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Kinetic energy store </a:t>
            </a:r>
            <a:r>
              <a:rPr lang="en-GB">
                <a:latin typeface="Century Gothic"/>
                <a:ea typeface="Century Gothic"/>
                <a:cs typeface="Century Gothic"/>
                <a:sym typeface="Century Gothic"/>
              </a:rPr>
              <a:t>- The energy stored in an object which is moving </a:t>
            </a:r>
            <a:endParaRPr>
              <a:latin typeface="Century Gothic"/>
              <a:ea typeface="Century Gothic"/>
              <a:cs typeface="Century Gothic"/>
              <a:sym typeface="Century Gothic"/>
            </a:endParaRPr>
          </a:p>
          <a:p>
            <a:pPr marL="0" lvl="0" indent="0" algn="l" rtl="0">
              <a:spcBef>
                <a:spcPts val="0"/>
              </a:spcBef>
              <a:spcAft>
                <a:spcPts val="0"/>
              </a:spcAft>
              <a:buNone/>
            </a:pPr>
            <a:r>
              <a:rPr lang="en-GB" b="1">
                <a:latin typeface="Century Gothic"/>
                <a:ea typeface="Century Gothic"/>
                <a:cs typeface="Century Gothic"/>
                <a:sym typeface="Century Gothic"/>
              </a:rPr>
              <a:t>Gravitational energy store</a:t>
            </a:r>
            <a:r>
              <a:rPr lang="en-GB">
                <a:latin typeface="Century Gothic"/>
                <a:ea typeface="Century Gothic"/>
                <a:cs typeface="Century Gothic"/>
                <a:sym typeface="Century Gothic"/>
              </a:rPr>
              <a:t> - The energy stored in an object which has been lifted up</a:t>
            </a:r>
            <a:endParaRPr>
              <a:latin typeface="Century Gothic"/>
              <a:ea typeface="Century Gothic"/>
              <a:cs typeface="Century Gothic"/>
              <a:sym typeface="Century Gothic"/>
            </a:endParaRPr>
          </a:p>
          <a:p>
            <a:pPr marL="0" lvl="0" indent="0" algn="l" rtl="0">
              <a:spcBef>
                <a:spcPts val="0"/>
              </a:spcBef>
              <a:spcAft>
                <a:spcPts val="0"/>
              </a:spcAft>
              <a:buNone/>
            </a:pPr>
            <a:r>
              <a:rPr lang="en-GB" b="1">
                <a:latin typeface="Century Gothic"/>
                <a:ea typeface="Century Gothic"/>
                <a:cs typeface="Century Gothic"/>
                <a:sym typeface="Century Gothic"/>
              </a:rPr>
              <a:t>Thermal energy store </a:t>
            </a:r>
            <a:r>
              <a:rPr lang="en-GB">
                <a:latin typeface="Century Gothic"/>
                <a:ea typeface="Century Gothic"/>
                <a:cs typeface="Century Gothic"/>
                <a:sym typeface="Century Gothic"/>
              </a:rPr>
              <a:t>- The energy stored in something which is hot </a:t>
            </a:r>
            <a:endParaRPr>
              <a:latin typeface="Century Gothic"/>
              <a:ea typeface="Century Gothic"/>
              <a:cs typeface="Century Gothic"/>
              <a:sym typeface="Century Gothic"/>
            </a:endParaRPr>
          </a:p>
          <a:p>
            <a:pPr marL="0" lvl="0" indent="0" algn="l" rtl="0">
              <a:spcBef>
                <a:spcPts val="0"/>
              </a:spcBef>
              <a:spcAft>
                <a:spcPts val="0"/>
              </a:spcAft>
              <a:buNone/>
            </a:pPr>
            <a:r>
              <a:rPr lang="en-GB" b="1">
                <a:latin typeface="Century Gothic"/>
                <a:ea typeface="Century Gothic"/>
                <a:cs typeface="Century Gothic"/>
                <a:sym typeface="Century Gothic"/>
              </a:rPr>
              <a:t>Chemical energy store</a:t>
            </a:r>
            <a:r>
              <a:rPr lang="en-GB">
                <a:latin typeface="Century Gothic"/>
                <a:ea typeface="Century Gothic"/>
                <a:cs typeface="Century Gothic"/>
                <a:sym typeface="Century Gothic"/>
              </a:rPr>
              <a:t> - The energy stored in fuel, food or a battery</a:t>
            </a:r>
            <a:endParaRPr>
              <a:latin typeface="Century Gothic"/>
              <a:ea typeface="Century Gothic"/>
              <a:cs typeface="Century Gothic"/>
              <a:sym typeface="Century Gothic"/>
            </a:endParaRPr>
          </a:p>
          <a:p>
            <a:pPr marL="0" lvl="0" indent="0" algn="l" rtl="0">
              <a:spcBef>
                <a:spcPts val="0"/>
              </a:spcBef>
              <a:spcAft>
                <a:spcPts val="0"/>
              </a:spcAft>
              <a:buNone/>
            </a:pPr>
            <a:r>
              <a:rPr lang="en-GB" b="1">
                <a:latin typeface="Century Gothic"/>
                <a:ea typeface="Century Gothic"/>
                <a:cs typeface="Century Gothic"/>
                <a:sym typeface="Century Gothic"/>
              </a:rPr>
              <a:t>Nuclear energy store</a:t>
            </a:r>
            <a:r>
              <a:rPr lang="en-GB">
                <a:latin typeface="Century Gothic"/>
                <a:ea typeface="Century Gothic"/>
                <a:cs typeface="Century Gothic"/>
                <a:sym typeface="Century Gothic"/>
              </a:rPr>
              <a:t> - In the forces between particles in the nucleus of an atom</a:t>
            </a:r>
            <a:endParaRPr>
              <a:latin typeface="Century Gothic"/>
              <a:ea typeface="Century Gothic"/>
              <a:cs typeface="Century Gothic"/>
              <a:sym typeface="Century Gothic"/>
            </a:endParaRPr>
          </a:p>
          <a:p>
            <a:pPr marL="0" lvl="0" indent="0" algn="l" rtl="0">
              <a:spcBef>
                <a:spcPts val="0"/>
              </a:spcBef>
              <a:spcAft>
                <a:spcPts val="0"/>
              </a:spcAft>
              <a:buNone/>
            </a:pPr>
            <a:r>
              <a:rPr lang="en-GB" b="1">
                <a:latin typeface="Century Gothic"/>
                <a:ea typeface="Century Gothic"/>
                <a:cs typeface="Century Gothic"/>
                <a:sym typeface="Century Gothic"/>
              </a:rPr>
              <a:t>Elastic Potential energy store</a:t>
            </a:r>
            <a:r>
              <a:rPr lang="en-GB">
                <a:latin typeface="Century Gothic"/>
                <a:ea typeface="Century Gothic"/>
                <a:cs typeface="Century Gothic"/>
                <a:sym typeface="Century Gothic"/>
              </a:rPr>
              <a:t> - The energy stored in something which has been stretched or squashed</a:t>
            </a:r>
            <a:endParaRPr>
              <a:latin typeface="Century Gothic"/>
              <a:ea typeface="Century Gothic"/>
              <a:cs typeface="Century Gothic"/>
              <a:sym typeface="Century Gothic"/>
            </a:endParaRPr>
          </a:p>
          <a:p>
            <a:pPr marL="0" lvl="0" indent="0" algn="l" rtl="0">
              <a:spcBef>
                <a:spcPts val="0"/>
              </a:spcBef>
              <a:spcAft>
                <a:spcPts val="0"/>
              </a:spcAft>
              <a:buNone/>
            </a:pPr>
            <a:r>
              <a:rPr lang="en-GB" b="1">
                <a:latin typeface="Century Gothic"/>
                <a:ea typeface="Century Gothic"/>
                <a:cs typeface="Century Gothic"/>
                <a:sym typeface="Century Gothic"/>
              </a:rPr>
              <a:t>Magnetic energy store</a:t>
            </a:r>
            <a:r>
              <a:rPr lang="en-GB">
                <a:latin typeface="Century Gothic"/>
                <a:ea typeface="Century Gothic"/>
                <a:cs typeface="Century Gothic"/>
                <a:sym typeface="Century Gothic"/>
              </a:rPr>
              <a:t> - In the forces between magnets</a:t>
            </a:r>
            <a:endParaRPr/>
          </a:p>
        </p:txBody>
      </p:sp>
      <p:pic>
        <p:nvPicPr>
          <p:cNvPr id="661" name="Google Shape;661;p78"/>
          <p:cNvPicPr preferRelativeResize="0"/>
          <p:nvPr/>
        </p:nvPicPr>
        <p:blipFill>
          <a:blip r:embed="rId3">
            <a:alphaModFix/>
          </a:blip>
          <a:stretch>
            <a:fillRect/>
          </a:stretch>
        </p:blipFill>
        <p:spPr>
          <a:xfrm>
            <a:off x="236025" y="1796550"/>
            <a:ext cx="755700" cy="755700"/>
          </a:xfrm>
          <a:prstGeom prst="rect">
            <a:avLst/>
          </a:prstGeom>
          <a:noFill/>
          <a:ln>
            <a:noFill/>
          </a:ln>
        </p:spPr>
      </p:pic>
      <p:pic>
        <p:nvPicPr>
          <p:cNvPr id="662" name="Google Shape;662;p78"/>
          <p:cNvPicPr preferRelativeResize="0"/>
          <p:nvPr/>
        </p:nvPicPr>
        <p:blipFill rotWithShape="1">
          <a:blip r:embed="rId4">
            <a:alphaModFix/>
          </a:blip>
          <a:srcRect l="29184" r="29755"/>
          <a:stretch/>
        </p:blipFill>
        <p:spPr>
          <a:xfrm>
            <a:off x="170975" y="3291475"/>
            <a:ext cx="314251" cy="755700"/>
          </a:xfrm>
          <a:prstGeom prst="rect">
            <a:avLst/>
          </a:prstGeom>
          <a:noFill/>
          <a:ln>
            <a:noFill/>
          </a:ln>
        </p:spPr>
      </p:pic>
      <p:pic>
        <p:nvPicPr>
          <p:cNvPr id="663" name="Google Shape;663;p78"/>
          <p:cNvPicPr preferRelativeResize="0"/>
          <p:nvPr/>
        </p:nvPicPr>
        <p:blipFill>
          <a:blip r:embed="rId5">
            <a:alphaModFix/>
          </a:blip>
          <a:stretch>
            <a:fillRect/>
          </a:stretch>
        </p:blipFill>
        <p:spPr>
          <a:xfrm>
            <a:off x="651521" y="3507700"/>
            <a:ext cx="572675" cy="529570"/>
          </a:xfrm>
          <a:prstGeom prst="rect">
            <a:avLst/>
          </a:prstGeom>
          <a:noFill/>
          <a:ln>
            <a:noFill/>
          </a:ln>
        </p:spPr>
      </p:pic>
      <p:pic>
        <p:nvPicPr>
          <p:cNvPr id="664" name="Google Shape;664;p78"/>
          <p:cNvPicPr preferRelativeResize="0"/>
          <p:nvPr/>
        </p:nvPicPr>
        <p:blipFill>
          <a:blip r:embed="rId6">
            <a:alphaModFix/>
          </a:blip>
          <a:stretch>
            <a:fillRect/>
          </a:stretch>
        </p:blipFill>
        <p:spPr>
          <a:xfrm>
            <a:off x="157438" y="927750"/>
            <a:ext cx="912887" cy="529575"/>
          </a:xfrm>
          <a:prstGeom prst="rect">
            <a:avLst/>
          </a:prstGeom>
          <a:noFill/>
          <a:ln>
            <a:noFill/>
          </a:ln>
        </p:spPr>
      </p:pic>
      <p:pic>
        <p:nvPicPr>
          <p:cNvPr id="665" name="Google Shape;665;p78"/>
          <p:cNvPicPr preferRelativeResize="0"/>
          <p:nvPr/>
        </p:nvPicPr>
        <p:blipFill>
          <a:blip r:embed="rId7">
            <a:alphaModFix/>
          </a:blip>
          <a:stretch>
            <a:fillRect/>
          </a:stretch>
        </p:blipFill>
        <p:spPr>
          <a:xfrm>
            <a:off x="152400" y="4199575"/>
            <a:ext cx="999900" cy="873047"/>
          </a:xfrm>
          <a:prstGeom prst="rect">
            <a:avLst/>
          </a:prstGeom>
          <a:noFill/>
          <a:ln>
            <a:noFill/>
          </a:ln>
        </p:spPr>
      </p:pic>
      <p:pic>
        <p:nvPicPr>
          <p:cNvPr id="666" name="Google Shape;666;p78"/>
          <p:cNvPicPr preferRelativeResize="0"/>
          <p:nvPr/>
        </p:nvPicPr>
        <p:blipFill>
          <a:blip r:embed="rId8">
            <a:alphaModFix/>
          </a:blip>
          <a:stretch>
            <a:fillRect/>
          </a:stretch>
        </p:blipFill>
        <p:spPr>
          <a:xfrm>
            <a:off x="152400" y="5225022"/>
            <a:ext cx="999900" cy="666600"/>
          </a:xfrm>
          <a:prstGeom prst="rect">
            <a:avLst/>
          </a:prstGeom>
          <a:noFill/>
          <a:ln>
            <a:noFill/>
          </a:ln>
        </p:spPr>
      </p:pic>
      <p:pic>
        <p:nvPicPr>
          <p:cNvPr id="667" name="Google Shape;667;p78"/>
          <p:cNvPicPr preferRelativeResize="0"/>
          <p:nvPr/>
        </p:nvPicPr>
        <p:blipFill>
          <a:blip r:embed="rId9">
            <a:alphaModFix/>
          </a:blip>
          <a:stretch>
            <a:fillRect/>
          </a:stretch>
        </p:blipFill>
        <p:spPr>
          <a:xfrm>
            <a:off x="215825" y="6044025"/>
            <a:ext cx="755700" cy="755700"/>
          </a:xfrm>
          <a:prstGeom prst="rect">
            <a:avLst/>
          </a:prstGeom>
          <a:noFill/>
          <a:ln>
            <a:noFill/>
          </a:ln>
        </p:spPr>
      </p:pic>
      <p:pic>
        <p:nvPicPr>
          <p:cNvPr id="668" name="Google Shape;668;p78"/>
          <p:cNvPicPr preferRelativeResize="0"/>
          <p:nvPr/>
        </p:nvPicPr>
        <p:blipFill>
          <a:blip r:embed="rId10">
            <a:alphaModFix/>
          </a:blip>
          <a:stretch>
            <a:fillRect/>
          </a:stretch>
        </p:blipFill>
        <p:spPr>
          <a:xfrm>
            <a:off x="274500" y="2686113"/>
            <a:ext cx="755699" cy="4714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xEl>
                                              <p:pRg st="0" end="0"/>
                                            </p:txEl>
                                          </p:spTgt>
                                        </p:tgtEl>
                                        <p:attrNameLst>
                                          <p:attrName>style.visibility</p:attrName>
                                        </p:attrNameLst>
                                      </p:cBhvr>
                                      <p:to>
                                        <p:strVal val="visible"/>
                                      </p:to>
                                    </p:set>
                                    <p:animEffect transition="in" filter="fade">
                                      <p:cBhvr>
                                        <p:cTn id="7" dur="1000"/>
                                        <p:tgtEl>
                                          <p:spTgt spid="6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0">
                                            <p:txEl>
                                              <p:pRg st="1" end="1"/>
                                            </p:txEl>
                                          </p:spTgt>
                                        </p:tgtEl>
                                        <p:attrNameLst>
                                          <p:attrName>style.visibility</p:attrName>
                                        </p:attrNameLst>
                                      </p:cBhvr>
                                      <p:to>
                                        <p:strVal val="visible"/>
                                      </p:to>
                                    </p:set>
                                    <p:animEffect transition="in" filter="fade">
                                      <p:cBhvr>
                                        <p:cTn id="12" dur="1000"/>
                                        <p:tgtEl>
                                          <p:spTgt spid="6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0">
                                            <p:txEl>
                                              <p:pRg st="2" end="2"/>
                                            </p:txEl>
                                          </p:spTgt>
                                        </p:tgtEl>
                                        <p:attrNameLst>
                                          <p:attrName>style.visibility</p:attrName>
                                        </p:attrNameLst>
                                      </p:cBhvr>
                                      <p:to>
                                        <p:strVal val="visible"/>
                                      </p:to>
                                    </p:set>
                                    <p:animEffect transition="in" filter="fade">
                                      <p:cBhvr>
                                        <p:cTn id="17" dur="1000"/>
                                        <p:tgtEl>
                                          <p:spTgt spid="6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0">
                                            <p:txEl>
                                              <p:pRg st="3" end="3"/>
                                            </p:txEl>
                                          </p:spTgt>
                                        </p:tgtEl>
                                        <p:attrNameLst>
                                          <p:attrName>style.visibility</p:attrName>
                                        </p:attrNameLst>
                                      </p:cBhvr>
                                      <p:to>
                                        <p:strVal val="visible"/>
                                      </p:to>
                                    </p:set>
                                    <p:animEffect transition="in" filter="fade">
                                      <p:cBhvr>
                                        <p:cTn id="22" dur="1000"/>
                                        <p:tgtEl>
                                          <p:spTgt spid="66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0">
                                            <p:txEl>
                                              <p:pRg st="4" end="4"/>
                                            </p:txEl>
                                          </p:spTgt>
                                        </p:tgtEl>
                                        <p:attrNameLst>
                                          <p:attrName>style.visibility</p:attrName>
                                        </p:attrNameLst>
                                      </p:cBhvr>
                                      <p:to>
                                        <p:strVal val="visible"/>
                                      </p:to>
                                    </p:set>
                                    <p:animEffect transition="in" filter="fade">
                                      <p:cBhvr>
                                        <p:cTn id="27" dur="1000"/>
                                        <p:tgtEl>
                                          <p:spTgt spid="66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xEl>
                                              <p:pRg st="5" end="5"/>
                                            </p:txEl>
                                          </p:spTgt>
                                        </p:tgtEl>
                                        <p:attrNameLst>
                                          <p:attrName>style.visibility</p:attrName>
                                        </p:attrNameLst>
                                      </p:cBhvr>
                                      <p:to>
                                        <p:strVal val="visible"/>
                                      </p:to>
                                    </p:set>
                                    <p:animEffect transition="in" filter="fade">
                                      <p:cBhvr>
                                        <p:cTn id="32" dur="1000"/>
                                        <p:tgtEl>
                                          <p:spTgt spid="66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0">
                                            <p:txEl>
                                              <p:pRg st="6" end="6"/>
                                            </p:txEl>
                                          </p:spTgt>
                                        </p:tgtEl>
                                        <p:attrNameLst>
                                          <p:attrName>style.visibility</p:attrName>
                                        </p:attrNameLst>
                                      </p:cBhvr>
                                      <p:to>
                                        <p:strVal val="visible"/>
                                      </p:to>
                                    </p:set>
                                    <p:animEffect transition="in" filter="fade">
                                      <p:cBhvr>
                                        <p:cTn id="37" dur="1000"/>
                                        <p:tgtEl>
                                          <p:spTgt spid="66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1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Power (pg 19)</a:t>
            </a:r>
            <a:endParaRPr sz="3600">
              <a:latin typeface="Century Gothic"/>
              <a:ea typeface="Century Gothic"/>
              <a:cs typeface="Century Gothic"/>
              <a:sym typeface="Century Gothic"/>
            </a:endParaRPr>
          </a:p>
        </p:txBody>
      </p:sp>
      <p:sp>
        <p:nvSpPr>
          <p:cNvPr id="1098" name="Google Shape;1098;p114"/>
          <p:cNvSpPr txBox="1">
            <a:spLocks noGrp="1"/>
          </p:cNvSpPr>
          <p:nvPr>
            <p:ph type="body" idx="1"/>
          </p:nvPr>
        </p:nvSpPr>
        <p:spPr>
          <a:xfrm>
            <a:off x="159825" y="988025"/>
            <a:ext cx="89841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a:pPr>
            <a:r>
              <a:rPr lang="en-GB" dirty="0">
                <a:latin typeface="Century Gothic"/>
                <a:ea typeface="Century Gothic"/>
                <a:cs typeface="Century Gothic"/>
                <a:sym typeface="Century Gothic"/>
              </a:rPr>
              <a:t>A bird uses 200J of energy to fly to its nest in 15 seconds. Calculate the power of the bird.</a:t>
            </a:r>
            <a:endParaRPr dirty="0">
              <a:latin typeface="Century Gothic"/>
              <a:ea typeface="Century Gothic"/>
              <a:cs typeface="Century Gothic"/>
              <a:sym typeface="Century Gothic"/>
            </a:endParaRPr>
          </a:p>
          <a:p>
            <a:pPr marL="457200" lvl="0" indent="0" algn="l" rtl="0">
              <a:spcBef>
                <a:spcPts val="0"/>
              </a:spcBef>
              <a:spcAft>
                <a:spcPts val="0"/>
              </a:spcAft>
              <a:buNone/>
            </a:pPr>
            <a:r>
              <a:rPr lang="en-GB"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P = E ÷ t</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200 ÷ 15</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13.3 W (3sf)</a:t>
            </a:r>
            <a:endParaRPr sz="2800" b="1" dirty="0">
              <a:solidFill>
                <a:srgbClr val="FF0000"/>
              </a:solidFill>
              <a:latin typeface="Century Gothic"/>
              <a:ea typeface="Century Gothic"/>
              <a:cs typeface="Century Gothic"/>
              <a:sym typeface="Century Gothic"/>
            </a:endParaRPr>
          </a:p>
          <a:p>
            <a:pPr marL="447675" lvl="0" indent="-384175" algn="l" rtl="0">
              <a:spcBef>
                <a:spcPts val="0"/>
              </a:spcBef>
              <a:spcAft>
                <a:spcPts val="0"/>
              </a:spcAft>
              <a:buSzPts val="2600"/>
              <a:buFont typeface="+mj-lt"/>
              <a:buAutoNum type="arabicPeriod" startAt="2"/>
            </a:pPr>
            <a:r>
              <a:rPr lang="en-GB" dirty="0">
                <a:latin typeface="Century Gothic"/>
                <a:ea typeface="Century Gothic"/>
                <a:cs typeface="Century Gothic"/>
                <a:sym typeface="Century Gothic"/>
              </a:rPr>
              <a:t>A crane does 8 kJ of work to lift a crate. It takes 30 s to make the lift. Calculate the power of the crane.</a:t>
            </a:r>
            <a:endParaRPr dirty="0">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Conversion: 8 kJ = 8000 J</a:t>
            </a:r>
            <a:endParaRPr sz="2800" b="1" dirty="0">
              <a:solidFill>
                <a:srgbClr val="FF0000"/>
              </a:solidFill>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W ÷ t</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8000 ÷ 30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P = 267 W (3sf)</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8">
                                            <p:txEl>
                                              <p:pRg st="0" end="0"/>
                                            </p:txEl>
                                          </p:spTgt>
                                        </p:tgtEl>
                                        <p:attrNameLst>
                                          <p:attrName>style.visibility</p:attrName>
                                        </p:attrNameLst>
                                      </p:cBhvr>
                                      <p:to>
                                        <p:strVal val="visible"/>
                                      </p:to>
                                    </p:set>
                                    <p:animEffect transition="in" filter="fade">
                                      <p:cBhvr>
                                        <p:cTn id="7" dur="1000"/>
                                        <p:tgtEl>
                                          <p:spTgt spid="10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8">
                                            <p:txEl>
                                              <p:pRg st="1" end="1"/>
                                            </p:txEl>
                                          </p:spTgt>
                                        </p:tgtEl>
                                        <p:attrNameLst>
                                          <p:attrName>style.visibility</p:attrName>
                                        </p:attrNameLst>
                                      </p:cBhvr>
                                      <p:to>
                                        <p:strVal val="visible"/>
                                      </p:to>
                                    </p:set>
                                    <p:animEffect transition="in" filter="fade">
                                      <p:cBhvr>
                                        <p:cTn id="12" dur="1000"/>
                                        <p:tgtEl>
                                          <p:spTgt spid="10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8">
                                            <p:txEl>
                                              <p:pRg st="2" end="2"/>
                                            </p:txEl>
                                          </p:spTgt>
                                        </p:tgtEl>
                                        <p:attrNameLst>
                                          <p:attrName>style.visibility</p:attrName>
                                        </p:attrNameLst>
                                      </p:cBhvr>
                                      <p:to>
                                        <p:strVal val="visible"/>
                                      </p:to>
                                    </p:set>
                                    <p:animEffect transition="in" filter="fade">
                                      <p:cBhvr>
                                        <p:cTn id="17" dur="1000"/>
                                        <p:tgtEl>
                                          <p:spTgt spid="10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8">
                                            <p:txEl>
                                              <p:pRg st="3" end="3"/>
                                            </p:txEl>
                                          </p:spTgt>
                                        </p:tgtEl>
                                        <p:attrNameLst>
                                          <p:attrName>style.visibility</p:attrName>
                                        </p:attrNameLst>
                                      </p:cBhvr>
                                      <p:to>
                                        <p:strVal val="visible"/>
                                      </p:to>
                                    </p:set>
                                    <p:animEffect transition="in" filter="fade">
                                      <p:cBhvr>
                                        <p:cTn id="22" dur="1000"/>
                                        <p:tgtEl>
                                          <p:spTgt spid="10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98">
                                            <p:txEl>
                                              <p:pRg st="4" end="4"/>
                                            </p:txEl>
                                          </p:spTgt>
                                        </p:tgtEl>
                                        <p:attrNameLst>
                                          <p:attrName>style.visibility</p:attrName>
                                        </p:attrNameLst>
                                      </p:cBhvr>
                                      <p:to>
                                        <p:strVal val="visible"/>
                                      </p:to>
                                    </p:set>
                                    <p:animEffect transition="in" filter="fade">
                                      <p:cBhvr>
                                        <p:cTn id="27" dur="1000"/>
                                        <p:tgtEl>
                                          <p:spTgt spid="109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98">
                                            <p:txEl>
                                              <p:pRg st="5" end="5"/>
                                            </p:txEl>
                                          </p:spTgt>
                                        </p:tgtEl>
                                        <p:attrNameLst>
                                          <p:attrName>style.visibility</p:attrName>
                                        </p:attrNameLst>
                                      </p:cBhvr>
                                      <p:to>
                                        <p:strVal val="visible"/>
                                      </p:to>
                                    </p:set>
                                    <p:animEffect transition="in" filter="fade">
                                      <p:cBhvr>
                                        <p:cTn id="32" dur="1000"/>
                                        <p:tgtEl>
                                          <p:spTgt spid="109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98">
                                            <p:txEl>
                                              <p:pRg st="6" end="6"/>
                                            </p:txEl>
                                          </p:spTgt>
                                        </p:tgtEl>
                                        <p:attrNameLst>
                                          <p:attrName>style.visibility</p:attrName>
                                        </p:attrNameLst>
                                      </p:cBhvr>
                                      <p:to>
                                        <p:strVal val="visible"/>
                                      </p:to>
                                    </p:set>
                                    <p:animEffect transition="in" filter="fade">
                                      <p:cBhvr>
                                        <p:cTn id="37" dur="1000"/>
                                        <p:tgtEl>
                                          <p:spTgt spid="109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8">
                                            <p:txEl>
                                              <p:pRg st="7" end="7"/>
                                            </p:txEl>
                                          </p:spTgt>
                                        </p:tgtEl>
                                        <p:attrNameLst>
                                          <p:attrName>style.visibility</p:attrName>
                                        </p:attrNameLst>
                                      </p:cBhvr>
                                      <p:to>
                                        <p:strVal val="visible"/>
                                      </p:to>
                                    </p:set>
                                    <p:animEffect transition="in" filter="fade">
                                      <p:cBhvr>
                                        <p:cTn id="42" dur="1000"/>
                                        <p:tgtEl>
                                          <p:spTgt spid="109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98">
                                            <p:txEl>
                                              <p:pRg st="8" end="8"/>
                                            </p:txEl>
                                          </p:spTgt>
                                        </p:tgtEl>
                                        <p:attrNameLst>
                                          <p:attrName>style.visibility</p:attrName>
                                        </p:attrNameLst>
                                      </p:cBhvr>
                                      <p:to>
                                        <p:strVal val="visible"/>
                                      </p:to>
                                    </p:set>
                                    <p:animEffect transition="in" filter="fade">
                                      <p:cBhvr>
                                        <p:cTn id="47" dur="1000"/>
                                        <p:tgtEl>
                                          <p:spTgt spid="109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1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Power (pg 19)</a:t>
            </a:r>
            <a:endParaRPr sz="3600">
              <a:latin typeface="Century Gothic"/>
              <a:ea typeface="Century Gothic"/>
              <a:cs typeface="Century Gothic"/>
              <a:sym typeface="Century Gothic"/>
            </a:endParaRPr>
          </a:p>
        </p:txBody>
      </p:sp>
      <p:sp>
        <p:nvSpPr>
          <p:cNvPr id="1104" name="Google Shape;1104;p11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startAt="3"/>
            </a:pPr>
            <a:r>
              <a:rPr lang="en-GB" dirty="0">
                <a:latin typeface="Century Gothic"/>
                <a:ea typeface="Century Gothic"/>
                <a:cs typeface="Century Gothic"/>
                <a:sym typeface="Century Gothic"/>
              </a:rPr>
              <a:t>A motor with a power rating of 500W uses 9000J of energy to lift a box. How long did it take to life the box?</a:t>
            </a:r>
            <a:endParaRPr dirty="0">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t = E ÷ P</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t = 9000 ÷ 500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t = 18 s</a:t>
            </a:r>
            <a:endParaRPr dirty="0">
              <a:latin typeface="Century Gothic"/>
              <a:ea typeface="Century Gothic"/>
              <a:cs typeface="Century Gothic"/>
              <a:sym typeface="Century Gothic"/>
            </a:endParaRPr>
          </a:p>
          <a:p>
            <a:pPr marL="577850" lvl="0" indent="-514350" algn="l" rtl="0">
              <a:spcBef>
                <a:spcPts val="0"/>
              </a:spcBef>
              <a:spcAft>
                <a:spcPts val="0"/>
              </a:spcAft>
              <a:buSzPts val="2600"/>
              <a:buFont typeface="+mj-lt"/>
              <a:buAutoNum type="arabicPeriod" startAt="4"/>
            </a:pPr>
            <a:r>
              <a:rPr lang="en-GB" dirty="0">
                <a:latin typeface="Century Gothic"/>
                <a:ea typeface="Century Gothic"/>
                <a:cs typeface="Century Gothic"/>
                <a:sym typeface="Century Gothic"/>
              </a:rPr>
              <a:t>A weightlifter takes 1.2 seconds to lift a barbell with a power of 1200W. How much work has he done?</a:t>
            </a:r>
            <a:endParaRPr dirty="0">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W = P x t</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W = 1200 x 1.2</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W = 1440 J</a:t>
            </a: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a:p>
            <a:pPr marL="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4">
                                            <p:txEl>
                                              <p:pRg st="0" end="0"/>
                                            </p:txEl>
                                          </p:spTgt>
                                        </p:tgtEl>
                                        <p:attrNameLst>
                                          <p:attrName>style.visibility</p:attrName>
                                        </p:attrNameLst>
                                      </p:cBhvr>
                                      <p:to>
                                        <p:strVal val="visible"/>
                                      </p:to>
                                    </p:set>
                                    <p:animEffect transition="in" filter="fade">
                                      <p:cBhvr>
                                        <p:cTn id="7" dur="1000"/>
                                        <p:tgtEl>
                                          <p:spTgt spid="1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4">
                                            <p:txEl>
                                              <p:pRg st="1" end="1"/>
                                            </p:txEl>
                                          </p:spTgt>
                                        </p:tgtEl>
                                        <p:attrNameLst>
                                          <p:attrName>style.visibility</p:attrName>
                                        </p:attrNameLst>
                                      </p:cBhvr>
                                      <p:to>
                                        <p:strVal val="visible"/>
                                      </p:to>
                                    </p:set>
                                    <p:animEffect transition="in" filter="fade">
                                      <p:cBhvr>
                                        <p:cTn id="12" dur="1000"/>
                                        <p:tgtEl>
                                          <p:spTgt spid="1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4">
                                            <p:txEl>
                                              <p:pRg st="2" end="2"/>
                                            </p:txEl>
                                          </p:spTgt>
                                        </p:tgtEl>
                                        <p:attrNameLst>
                                          <p:attrName>style.visibility</p:attrName>
                                        </p:attrNameLst>
                                      </p:cBhvr>
                                      <p:to>
                                        <p:strVal val="visible"/>
                                      </p:to>
                                    </p:set>
                                    <p:animEffect transition="in" filter="fade">
                                      <p:cBhvr>
                                        <p:cTn id="17" dur="1000"/>
                                        <p:tgtEl>
                                          <p:spTgt spid="11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04">
                                            <p:txEl>
                                              <p:pRg st="3" end="3"/>
                                            </p:txEl>
                                          </p:spTgt>
                                        </p:tgtEl>
                                        <p:attrNameLst>
                                          <p:attrName>style.visibility</p:attrName>
                                        </p:attrNameLst>
                                      </p:cBhvr>
                                      <p:to>
                                        <p:strVal val="visible"/>
                                      </p:to>
                                    </p:set>
                                    <p:animEffect transition="in" filter="fade">
                                      <p:cBhvr>
                                        <p:cTn id="22" dur="1000"/>
                                        <p:tgtEl>
                                          <p:spTgt spid="11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4">
                                            <p:txEl>
                                              <p:pRg st="4" end="4"/>
                                            </p:txEl>
                                          </p:spTgt>
                                        </p:tgtEl>
                                        <p:attrNameLst>
                                          <p:attrName>style.visibility</p:attrName>
                                        </p:attrNameLst>
                                      </p:cBhvr>
                                      <p:to>
                                        <p:strVal val="visible"/>
                                      </p:to>
                                    </p:set>
                                    <p:animEffect transition="in" filter="fade">
                                      <p:cBhvr>
                                        <p:cTn id="27" dur="1000"/>
                                        <p:tgtEl>
                                          <p:spTgt spid="11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4">
                                            <p:txEl>
                                              <p:pRg st="5" end="5"/>
                                            </p:txEl>
                                          </p:spTgt>
                                        </p:tgtEl>
                                        <p:attrNameLst>
                                          <p:attrName>style.visibility</p:attrName>
                                        </p:attrNameLst>
                                      </p:cBhvr>
                                      <p:to>
                                        <p:strVal val="visible"/>
                                      </p:to>
                                    </p:set>
                                    <p:animEffect transition="in" filter="fade">
                                      <p:cBhvr>
                                        <p:cTn id="32" dur="1000"/>
                                        <p:tgtEl>
                                          <p:spTgt spid="11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04">
                                            <p:txEl>
                                              <p:pRg st="6" end="6"/>
                                            </p:txEl>
                                          </p:spTgt>
                                        </p:tgtEl>
                                        <p:attrNameLst>
                                          <p:attrName>style.visibility</p:attrName>
                                        </p:attrNameLst>
                                      </p:cBhvr>
                                      <p:to>
                                        <p:strVal val="visible"/>
                                      </p:to>
                                    </p:set>
                                    <p:animEffect transition="in" filter="fade">
                                      <p:cBhvr>
                                        <p:cTn id="37" dur="1000"/>
                                        <p:tgtEl>
                                          <p:spTgt spid="110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04">
                                            <p:txEl>
                                              <p:pRg st="7" end="7"/>
                                            </p:txEl>
                                          </p:spTgt>
                                        </p:tgtEl>
                                        <p:attrNameLst>
                                          <p:attrName>style.visibility</p:attrName>
                                        </p:attrNameLst>
                                      </p:cBhvr>
                                      <p:to>
                                        <p:strVal val="visible"/>
                                      </p:to>
                                    </p:set>
                                    <p:animEffect transition="in" filter="fade">
                                      <p:cBhvr>
                                        <p:cTn id="42" dur="1000"/>
                                        <p:tgtEl>
                                          <p:spTgt spid="110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sp>
        <p:nvSpPr>
          <p:cNvPr id="1109" name="Google Shape;1109;p11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Power (pg 19)</a:t>
            </a:r>
            <a:endParaRPr sz="3600">
              <a:latin typeface="Century Gothic"/>
              <a:ea typeface="Century Gothic"/>
              <a:cs typeface="Century Gothic"/>
              <a:sym typeface="Century Gothic"/>
            </a:endParaRPr>
          </a:p>
        </p:txBody>
      </p:sp>
      <p:sp>
        <p:nvSpPr>
          <p:cNvPr id="1110" name="Google Shape;1110;p11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93700" algn="l" rtl="0">
              <a:spcBef>
                <a:spcPts val="0"/>
              </a:spcBef>
              <a:spcAft>
                <a:spcPts val="0"/>
              </a:spcAft>
              <a:buSzPts val="2600"/>
              <a:buFont typeface="Century Gothic"/>
              <a:buAutoNum type="arabicPeriod" startAt="5"/>
            </a:pPr>
            <a:r>
              <a:rPr lang="en-GB" dirty="0">
                <a:latin typeface="Century Gothic"/>
                <a:ea typeface="Century Gothic"/>
                <a:cs typeface="Century Gothic"/>
                <a:sym typeface="Century Gothic"/>
              </a:rPr>
              <a:t>It takes 2 minutes for a lift with a motor with a 5kW rating to reach the 42nd floor of a building. How much energy was required?</a:t>
            </a:r>
            <a:endParaRPr dirty="0">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Conversion: 2 minutes = 120 seconds</a:t>
            </a:r>
            <a:endParaRPr sz="2800" b="1" dirty="0">
              <a:solidFill>
                <a:srgbClr val="FF0000"/>
              </a:solidFill>
              <a:latin typeface="Century Gothic"/>
              <a:ea typeface="Century Gothic"/>
              <a:cs typeface="Century Gothic"/>
              <a:sym typeface="Century Gothic"/>
            </a:endParaRPr>
          </a:p>
          <a:p>
            <a:pPr marL="914400" lvl="0" indent="457200" algn="l" rtl="0">
              <a:spcBef>
                <a:spcPts val="0"/>
              </a:spcBef>
              <a:spcAft>
                <a:spcPts val="0"/>
              </a:spcAft>
              <a:buClr>
                <a:schemeClr val="dk1"/>
              </a:buClr>
              <a:buSzPts val="1100"/>
              <a:buFont typeface="Arial"/>
              <a:buNone/>
            </a:pPr>
            <a:r>
              <a:rPr lang="en-GB" sz="2800" b="1" dirty="0">
                <a:solidFill>
                  <a:srgbClr val="FF0000"/>
                </a:solidFill>
                <a:latin typeface="Century Gothic"/>
                <a:ea typeface="Century Gothic"/>
                <a:cs typeface="Century Gothic"/>
                <a:sym typeface="Century Gothic"/>
              </a:rPr>
              <a:t>	Conversion: 5 kW = 5000 W</a:t>
            </a:r>
            <a:endParaRPr sz="2800" b="1" dirty="0">
              <a:solidFill>
                <a:srgbClr val="FF0000"/>
              </a:solidFill>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P x t</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5000 x 120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E = 600 000 J </a:t>
            </a:r>
            <a:endParaRPr sz="2800" b="1" dirty="0">
              <a:solidFill>
                <a:srgbClr val="FF0000"/>
              </a:solidFill>
              <a:latin typeface="Century Gothic"/>
              <a:ea typeface="Century Gothic"/>
              <a:cs typeface="Century Gothic"/>
              <a:sym typeface="Century Gothic"/>
            </a:endParaRPr>
          </a:p>
          <a:p>
            <a:pPr marL="914400" lvl="0" indent="457200" algn="l" rtl="0">
              <a:spcBef>
                <a:spcPts val="0"/>
              </a:spcBef>
              <a:spcAft>
                <a:spcPts val="0"/>
              </a:spcAft>
              <a:buNone/>
            </a:pPr>
            <a:r>
              <a:rPr lang="en-GB" sz="2800" b="1" dirty="0">
                <a:solidFill>
                  <a:srgbClr val="FF0000"/>
                </a:solidFill>
                <a:latin typeface="Century Gothic"/>
                <a:ea typeface="Century Gothic"/>
                <a:cs typeface="Century Gothic"/>
                <a:sym typeface="Century Gothic"/>
              </a:rPr>
              <a:t>	OR 600 kJ</a:t>
            </a:r>
            <a:endParaRPr dirty="0">
              <a:latin typeface="Century Gothic"/>
              <a:ea typeface="Century Gothic"/>
              <a:cs typeface="Century Gothic"/>
              <a:sym typeface="Century Gothic"/>
            </a:endParaRPr>
          </a:p>
          <a:p>
            <a:pPr marL="457200" lvl="0" indent="0" algn="l" rtl="0">
              <a:spcBef>
                <a:spcPts val="0"/>
              </a:spcBef>
              <a:spcAft>
                <a:spcPts val="0"/>
              </a:spcAft>
              <a:buNone/>
            </a:pPr>
            <a:endParaRPr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0">
                                            <p:txEl>
                                              <p:pRg st="0" end="0"/>
                                            </p:txEl>
                                          </p:spTgt>
                                        </p:tgtEl>
                                        <p:attrNameLst>
                                          <p:attrName>style.visibility</p:attrName>
                                        </p:attrNameLst>
                                      </p:cBhvr>
                                      <p:to>
                                        <p:strVal val="visible"/>
                                      </p:to>
                                    </p:set>
                                    <p:animEffect transition="in" filter="fade">
                                      <p:cBhvr>
                                        <p:cTn id="7" dur="1000"/>
                                        <p:tgtEl>
                                          <p:spTgt spid="11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10">
                                            <p:txEl>
                                              <p:pRg st="1" end="1"/>
                                            </p:txEl>
                                          </p:spTgt>
                                        </p:tgtEl>
                                        <p:attrNameLst>
                                          <p:attrName>style.visibility</p:attrName>
                                        </p:attrNameLst>
                                      </p:cBhvr>
                                      <p:to>
                                        <p:strVal val="visible"/>
                                      </p:to>
                                    </p:set>
                                    <p:animEffect transition="in" filter="fade">
                                      <p:cBhvr>
                                        <p:cTn id="12" dur="1000"/>
                                        <p:tgtEl>
                                          <p:spTgt spid="11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10">
                                            <p:txEl>
                                              <p:pRg st="2" end="2"/>
                                            </p:txEl>
                                          </p:spTgt>
                                        </p:tgtEl>
                                        <p:attrNameLst>
                                          <p:attrName>style.visibility</p:attrName>
                                        </p:attrNameLst>
                                      </p:cBhvr>
                                      <p:to>
                                        <p:strVal val="visible"/>
                                      </p:to>
                                    </p:set>
                                    <p:animEffect transition="in" filter="fade">
                                      <p:cBhvr>
                                        <p:cTn id="17" dur="1000"/>
                                        <p:tgtEl>
                                          <p:spTgt spid="11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0">
                                            <p:txEl>
                                              <p:pRg st="3" end="3"/>
                                            </p:txEl>
                                          </p:spTgt>
                                        </p:tgtEl>
                                        <p:attrNameLst>
                                          <p:attrName>style.visibility</p:attrName>
                                        </p:attrNameLst>
                                      </p:cBhvr>
                                      <p:to>
                                        <p:strVal val="visible"/>
                                      </p:to>
                                    </p:set>
                                    <p:animEffect transition="in" filter="fade">
                                      <p:cBhvr>
                                        <p:cTn id="22" dur="1000"/>
                                        <p:tgtEl>
                                          <p:spTgt spid="11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10">
                                            <p:txEl>
                                              <p:pRg st="4" end="4"/>
                                            </p:txEl>
                                          </p:spTgt>
                                        </p:tgtEl>
                                        <p:attrNameLst>
                                          <p:attrName>style.visibility</p:attrName>
                                        </p:attrNameLst>
                                      </p:cBhvr>
                                      <p:to>
                                        <p:strVal val="visible"/>
                                      </p:to>
                                    </p:set>
                                    <p:animEffect transition="in" filter="fade">
                                      <p:cBhvr>
                                        <p:cTn id="27" dur="1000"/>
                                        <p:tgtEl>
                                          <p:spTgt spid="11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10">
                                            <p:txEl>
                                              <p:pRg st="5" end="5"/>
                                            </p:txEl>
                                          </p:spTgt>
                                        </p:tgtEl>
                                        <p:attrNameLst>
                                          <p:attrName>style.visibility</p:attrName>
                                        </p:attrNameLst>
                                      </p:cBhvr>
                                      <p:to>
                                        <p:strVal val="visible"/>
                                      </p:to>
                                    </p:set>
                                    <p:animEffect transition="in" filter="fade">
                                      <p:cBhvr>
                                        <p:cTn id="32" dur="1000"/>
                                        <p:tgtEl>
                                          <p:spTgt spid="11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10">
                                            <p:txEl>
                                              <p:pRg st="6" end="6"/>
                                            </p:txEl>
                                          </p:spTgt>
                                        </p:tgtEl>
                                        <p:attrNameLst>
                                          <p:attrName>style.visibility</p:attrName>
                                        </p:attrNameLst>
                                      </p:cBhvr>
                                      <p:to>
                                        <p:strVal val="visible"/>
                                      </p:to>
                                    </p:set>
                                    <p:animEffect transition="in" filter="fade">
                                      <p:cBhvr>
                                        <p:cTn id="37" dur="1000"/>
                                        <p:tgtEl>
                                          <p:spTgt spid="11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1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Transfers During Heating (pg 20)</a:t>
            </a:r>
            <a:endParaRPr/>
          </a:p>
        </p:txBody>
      </p:sp>
      <p:sp>
        <p:nvSpPr>
          <p:cNvPr id="1116" name="Google Shape;1116;p117"/>
          <p:cNvSpPr txBox="1">
            <a:spLocks noGrp="1"/>
          </p:cNvSpPr>
          <p:nvPr>
            <p:ph type="body" idx="1"/>
          </p:nvPr>
        </p:nvSpPr>
        <p:spPr>
          <a:xfrm>
            <a:off x="159825" y="3382025"/>
            <a:ext cx="8824500" cy="316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is transferred </a:t>
            </a:r>
            <a:r>
              <a:rPr lang="en-GB" b="1">
                <a:latin typeface="Century Gothic"/>
                <a:ea typeface="Century Gothic"/>
                <a:cs typeface="Century Gothic"/>
                <a:sym typeface="Century Gothic"/>
              </a:rPr>
              <a:t>____________ </a:t>
            </a:r>
            <a:r>
              <a:rPr lang="en-GB">
                <a:latin typeface="Century Gothic"/>
                <a:ea typeface="Century Gothic"/>
                <a:cs typeface="Century Gothic"/>
                <a:sym typeface="Century Gothic"/>
              </a:rPr>
              <a:t>to the </a:t>
            </a:r>
            <a:r>
              <a:rPr lang="en-GB" b="1">
                <a:latin typeface="Century Gothic"/>
                <a:ea typeface="Century Gothic"/>
                <a:cs typeface="Century Gothic"/>
                <a:sym typeface="Century Gothic"/>
              </a:rPr>
              <a:t>_________ </a:t>
            </a:r>
            <a:r>
              <a:rPr lang="en-GB">
                <a:latin typeface="Century Gothic"/>
                <a:ea typeface="Century Gothic"/>
                <a:cs typeface="Century Gothic"/>
                <a:sym typeface="Century Gothic"/>
              </a:rPr>
              <a:t>energy store of the kettle’s heating element.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GB">
                <a:latin typeface="Century Gothic"/>
                <a:ea typeface="Century Gothic"/>
                <a:cs typeface="Century Gothic"/>
                <a:sym typeface="Century Gothic"/>
              </a:rPr>
              <a:t>Energy is the transferred by </a:t>
            </a:r>
            <a:r>
              <a:rPr lang="en-GB" b="1">
                <a:latin typeface="Century Gothic"/>
                <a:ea typeface="Century Gothic"/>
                <a:cs typeface="Century Gothic"/>
                <a:sym typeface="Century Gothic"/>
              </a:rPr>
              <a:t>__________ </a:t>
            </a:r>
            <a:r>
              <a:rPr lang="en-GB">
                <a:latin typeface="Century Gothic"/>
                <a:ea typeface="Century Gothic"/>
                <a:cs typeface="Century Gothic"/>
                <a:sym typeface="Century Gothic"/>
              </a:rPr>
              <a:t>to the water’s </a:t>
            </a:r>
            <a:r>
              <a:rPr lang="en-GB" b="1">
                <a:latin typeface="Century Gothic"/>
                <a:ea typeface="Century Gothic"/>
                <a:cs typeface="Century Gothic"/>
                <a:sym typeface="Century Gothic"/>
              </a:rPr>
              <a:t>__________ </a:t>
            </a:r>
            <a:r>
              <a:rPr lang="en-GB">
                <a:latin typeface="Century Gothic"/>
                <a:ea typeface="Century Gothic"/>
                <a:cs typeface="Century Gothic"/>
                <a:sym typeface="Century Gothic"/>
              </a:rPr>
              <a:t>energy store. </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r>
              <a:rPr lang="en-GB">
                <a:latin typeface="Century Gothic"/>
                <a:ea typeface="Century Gothic"/>
                <a:cs typeface="Century Gothic"/>
                <a:sym typeface="Century Gothic"/>
              </a:rPr>
              <a:t>So the temperature of the water </a:t>
            </a:r>
            <a:r>
              <a:rPr lang="en-GB" b="1">
                <a:latin typeface="Century Gothic"/>
                <a:ea typeface="Century Gothic"/>
                <a:cs typeface="Century Gothic"/>
                <a:sym typeface="Century Gothic"/>
              </a:rPr>
              <a:t>______________</a:t>
            </a:r>
            <a:r>
              <a:rPr lang="en-GB">
                <a:latin typeface="Century Gothic"/>
                <a:ea typeface="Century Gothic"/>
                <a:cs typeface="Century Gothic"/>
                <a:sym typeface="Century Gothic"/>
              </a:rPr>
              <a:t>.</a:t>
            </a:r>
            <a:endParaRPr>
              <a:latin typeface="Century Gothic"/>
              <a:ea typeface="Century Gothic"/>
              <a:cs typeface="Century Gothic"/>
              <a:sym typeface="Century Gothic"/>
            </a:endParaRPr>
          </a:p>
        </p:txBody>
      </p:sp>
      <p:pic>
        <p:nvPicPr>
          <p:cNvPr id="1117" name="Google Shape;1117;p117"/>
          <p:cNvPicPr preferRelativeResize="0"/>
          <p:nvPr/>
        </p:nvPicPr>
        <p:blipFill>
          <a:blip r:embed="rId3">
            <a:alphaModFix/>
          </a:blip>
          <a:stretch>
            <a:fillRect/>
          </a:stretch>
        </p:blipFill>
        <p:spPr>
          <a:xfrm>
            <a:off x="76200" y="1351000"/>
            <a:ext cx="8991600" cy="1539998"/>
          </a:xfrm>
          <a:prstGeom prst="rect">
            <a:avLst/>
          </a:prstGeom>
          <a:noFill/>
          <a:ln>
            <a:noFill/>
          </a:ln>
        </p:spPr>
      </p:pic>
      <p:sp>
        <p:nvSpPr>
          <p:cNvPr id="1118" name="Google Shape;1118;p117"/>
          <p:cNvSpPr txBox="1"/>
          <p:nvPr/>
        </p:nvSpPr>
        <p:spPr>
          <a:xfrm>
            <a:off x="2608325" y="1679800"/>
            <a:ext cx="16845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thermal</a:t>
            </a:r>
            <a:endParaRPr sz="3000" b="1">
              <a:solidFill>
                <a:srgbClr val="FFFFFF"/>
              </a:solidFill>
              <a:latin typeface="Century Gothic"/>
              <a:ea typeface="Century Gothic"/>
              <a:cs typeface="Century Gothic"/>
              <a:sym typeface="Century Gothic"/>
            </a:endParaRPr>
          </a:p>
        </p:txBody>
      </p:sp>
      <p:sp>
        <p:nvSpPr>
          <p:cNvPr id="1119" name="Google Shape;1119;p117"/>
          <p:cNvSpPr txBox="1"/>
          <p:nvPr/>
        </p:nvSpPr>
        <p:spPr>
          <a:xfrm>
            <a:off x="7140925" y="1679800"/>
            <a:ext cx="16845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thermal</a:t>
            </a:r>
            <a:endParaRPr sz="3000" b="1">
              <a:solidFill>
                <a:srgbClr val="FFFFFF"/>
              </a:solidFill>
              <a:latin typeface="Century Gothic"/>
              <a:ea typeface="Century Gothic"/>
              <a:cs typeface="Century Gothic"/>
              <a:sym typeface="Century Gothic"/>
            </a:endParaRPr>
          </a:p>
        </p:txBody>
      </p:sp>
      <p:sp>
        <p:nvSpPr>
          <p:cNvPr id="1120" name="Google Shape;1120;p117"/>
          <p:cNvSpPr txBox="1"/>
          <p:nvPr/>
        </p:nvSpPr>
        <p:spPr>
          <a:xfrm>
            <a:off x="6670775" y="3382025"/>
            <a:ext cx="16845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thermal</a:t>
            </a:r>
            <a:endParaRPr sz="3000" b="1">
              <a:solidFill>
                <a:srgbClr val="FFFFFF"/>
              </a:solidFill>
              <a:latin typeface="Century Gothic"/>
              <a:ea typeface="Century Gothic"/>
              <a:cs typeface="Century Gothic"/>
              <a:sym typeface="Century Gothic"/>
            </a:endParaRPr>
          </a:p>
        </p:txBody>
      </p:sp>
      <p:sp>
        <p:nvSpPr>
          <p:cNvPr id="1121" name="Google Shape;1121;p117"/>
          <p:cNvSpPr txBox="1"/>
          <p:nvPr/>
        </p:nvSpPr>
        <p:spPr>
          <a:xfrm>
            <a:off x="159825" y="5072800"/>
            <a:ext cx="16845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thermal</a:t>
            </a:r>
            <a:endParaRPr sz="3000" b="1">
              <a:solidFill>
                <a:srgbClr val="FFFFFF"/>
              </a:solidFill>
              <a:latin typeface="Century Gothic"/>
              <a:ea typeface="Century Gothic"/>
              <a:cs typeface="Century Gothic"/>
              <a:sym typeface="Century Gothic"/>
            </a:endParaRPr>
          </a:p>
        </p:txBody>
      </p:sp>
      <p:sp>
        <p:nvSpPr>
          <p:cNvPr id="1122" name="Google Shape;1122;p117"/>
          <p:cNvSpPr txBox="1"/>
          <p:nvPr/>
        </p:nvSpPr>
        <p:spPr>
          <a:xfrm>
            <a:off x="76200" y="1679800"/>
            <a:ext cx="2253000" cy="3573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electrical</a:t>
            </a:r>
            <a:endParaRPr sz="2300" b="1">
              <a:solidFill>
                <a:srgbClr val="FFFFFF"/>
              </a:solidFill>
              <a:latin typeface="Century Gothic"/>
              <a:ea typeface="Century Gothic"/>
              <a:cs typeface="Century Gothic"/>
              <a:sym typeface="Century Gothic"/>
            </a:endParaRPr>
          </a:p>
        </p:txBody>
      </p:sp>
      <p:sp>
        <p:nvSpPr>
          <p:cNvPr id="1123" name="Google Shape;1123;p117"/>
          <p:cNvSpPr txBox="1"/>
          <p:nvPr/>
        </p:nvSpPr>
        <p:spPr>
          <a:xfrm>
            <a:off x="5525538" y="5635625"/>
            <a:ext cx="2337900" cy="50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400" b="1">
                <a:solidFill>
                  <a:schemeClr val="dk2"/>
                </a:solidFill>
              </a:rPr>
              <a:t>increases</a:t>
            </a:r>
            <a:endParaRPr sz="3400" b="1">
              <a:solidFill>
                <a:schemeClr val="dk2"/>
              </a:solidFill>
            </a:endParaRPr>
          </a:p>
        </p:txBody>
      </p:sp>
      <p:sp>
        <p:nvSpPr>
          <p:cNvPr id="1124" name="Google Shape;1124;p117"/>
          <p:cNvSpPr txBox="1"/>
          <p:nvPr/>
        </p:nvSpPr>
        <p:spPr>
          <a:xfrm>
            <a:off x="4628075" y="1679800"/>
            <a:ext cx="2042700" cy="3573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heating</a:t>
            </a:r>
            <a:endParaRPr sz="2300" b="1">
              <a:solidFill>
                <a:srgbClr val="FFFFFF"/>
              </a:solidFill>
              <a:latin typeface="Century Gothic"/>
              <a:ea typeface="Century Gothic"/>
              <a:cs typeface="Century Gothic"/>
              <a:sym typeface="Century Gothic"/>
            </a:endParaRPr>
          </a:p>
        </p:txBody>
      </p:sp>
      <p:sp>
        <p:nvSpPr>
          <p:cNvPr id="1125" name="Google Shape;1125;p117"/>
          <p:cNvSpPr txBox="1"/>
          <p:nvPr/>
        </p:nvSpPr>
        <p:spPr>
          <a:xfrm>
            <a:off x="3618450" y="3339600"/>
            <a:ext cx="19071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electrically</a:t>
            </a:r>
            <a:endParaRPr sz="2300" b="1">
              <a:solidFill>
                <a:srgbClr val="FFFFFF"/>
              </a:solidFill>
              <a:latin typeface="Century Gothic"/>
              <a:ea typeface="Century Gothic"/>
              <a:cs typeface="Century Gothic"/>
              <a:sym typeface="Century Gothic"/>
            </a:endParaRPr>
          </a:p>
        </p:txBody>
      </p:sp>
      <p:sp>
        <p:nvSpPr>
          <p:cNvPr id="1126" name="Google Shape;1126;p117"/>
          <p:cNvSpPr txBox="1"/>
          <p:nvPr/>
        </p:nvSpPr>
        <p:spPr>
          <a:xfrm>
            <a:off x="4695875" y="4568800"/>
            <a:ext cx="16041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solidFill>
                  <a:srgbClr val="FFFFFF"/>
                </a:solidFill>
                <a:latin typeface="Century Gothic"/>
                <a:ea typeface="Century Gothic"/>
                <a:cs typeface="Century Gothic"/>
                <a:sym typeface="Century Gothic"/>
              </a:rPr>
              <a:t>heating</a:t>
            </a:r>
            <a:endParaRPr sz="23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2"/>
                                        </p:tgtEl>
                                        <p:attrNameLst>
                                          <p:attrName>style.visibility</p:attrName>
                                        </p:attrNameLst>
                                      </p:cBhvr>
                                      <p:to>
                                        <p:strVal val="visible"/>
                                      </p:to>
                                    </p:set>
                                    <p:animEffect transition="in" filter="fade">
                                      <p:cBhvr>
                                        <p:cTn id="7" dur="1000"/>
                                        <p:tgtEl>
                                          <p:spTgt spid="1122"/>
                                        </p:tgtEl>
                                      </p:cBhvr>
                                    </p:animEffect>
                                  </p:childTnLst>
                                </p:cTn>
                              </p:par>
                              <p:par>
                                <p:cTn id="8" presetID="10" presetClass="entr" presetSubtype="0" fill="hold" nodeType="withEffect">
                                  <p:stCondLst>
                                    <p:cond delay="0"/>
                                  </p:stCondLst>
                                  <p:childTnLst>
                                    <p:set>
                                      <p:cBhvr>
                                        <p:cTn id="9" dur="1" fill="hold">
                                          <p:stCondLst>
                                            <p:cond delay="0"/>
                                          </p:stCondLst>
                                        </p:cTn>
                                        <p:tgtEl>
                                          <p:spTgt spid="1125"/>
                                        </p:tgtEl>
                                        <p:attrNameLst>
                                          <p:attrName>style.visibility</p:attrName>
                                        </p:attrNameLst>
                                      </p:cBhvr>
                                      <p:to>
                                        <p:strVal val="visible"/>
                                      </p:to>
                                    </p:set>
                                    <p:animEffect transition="in" filter="fade">
                                      <p:cBhvr>
                                        <p:cTn id="10" dur="1000"/>
                                        <p:tgtEl>
                                          <p:spTgt spid="1125"/>
                                        </p:tgtEl>
                                      </p:cBhvr>
                                    </p:animEffect>
                                  </p:childTnLst>
                                </p:cTn>
                              </p:par>
                              <p:par>
                                <p:cTn id="11" presetID="10" presetClass="entr" presetSubtype="0" fill="hold" nodeType="withEffect">
                                  <p:stCondLst>
                                    <p:cond delay="0"/>
                                  </p:stCondLst>
                                  <p:childTnLst>
                                    <p:set>
                                      <p:cBhvr>
                                        <p:cTn id="12" dur="1" fill="hold">
                                          <p:stCondLst>
                                            <p:cond delay="0"/>
                                          </p:stCondLst>
                                        </p:cTn>
                                        <p:tgtEl>
                                          <p:spTgt spid="1118"/>
                                        </p:tgtEl>
                                        <p:attrNameLst>
                                          <p:attrName>style.visibility</p:attrName>
                                        </p:attrNameLst>
                                      </p:cBhvr>
                                      <p:to>
                                        <p:strVal val="visible"/>
                                      </p:to>
                                    </p:set>
                                    <p:animEffect transition="in" filter="fade">
                                      <p:cBhvr>
                                        <p:cTn id="13" dur="1000"/>
                                        <p:tgtEl>
                                          <p:spTgt spid="11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26"/>
                                        </p:tgtEl>
                                        <p:attrNameLst>
                                          <p:attrName>style.visibility</p:attrName>
                                        </p:attrNameLst>
                                      </p:cBhvr>
                                      <p:to>
                                        <p:strVal val="visible"/>
                                      </p:to>
                                    </p:set>
                                    <p:animEffect transition="in" filter="fade">
                                      <p:cBhvr>
                                        <p:cTn id="18" dur="1000"/>
                                        <p:tgtEl>
                                          <p:spTgt spid="1126"/>
                                        </p:tgtEl>
                                      </p:cBhvr>
                                    </p:animEffect>
                                  </p:childTnLst>
                                </p:cTn>
                              </p:par>
                              <p:par>
                                <p:cTn id="19" presetID="10" presetClass="entr" presetSubtype="0" fill="hold" nodeType="withEffect">
                                  <p:stCondLst>
                                    <p:cond delay="0"/>
                                  </p:stCondLst>
                                  <p:childTnLst>
                                    <p:set>
                                      <p:cBhvr>
                                        <p:cTn id="20" dur="1" fill="hold">
                                          <p:stCondLst>
                                            <p:cond delay="0"/>
                                          </p:stCondLst>
                                        </p:cTn>
                                        <p:tgtEl>
                                          <p:spTgt spid="1124"/>
                                        </p:tgtEl>
                                        <p:attrNameLst>
                                          <p:attrName>style.visibility</p:attrName>
                                        </p:attrNameLst>
                                      </p:cBhvr>
                                      <p:to>
                                        <p:strVal val="visible"/>
                                      </p:to>
                                    </p:set>
                                    <p:animEffect transition="in" filter="fade">
                                      <p:cBhvr>
                                        <p:cTn id="21" dur="1000"/>
                                        <p:tgtEl>
                                          <p:spTgt spid="11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19"/>
                                        </p:tgtEl>
                                        <p:attrNameLst>
                                          <p:attrName>style.visibility</p:attrName>
                                        </p:attrNameLst>
                                      </p:cBhvr>
                                      <p:to>
                                        <p:strVal val="visible"/>
                                      </p:to>
                                    </p:set>
                                    <p:animEffect transition="in" filter="fade">
                                      <p:cBhvr>
                                        <p:cTn id="26" dur="1000"/>
                                        <p:tgtEl>
                                          <p:spTgt spid="1119"/>
                                        </p:tgtEl>
                                      </p:cBhvr>
                                    </p:animEffect>
                                  </p:childTnLst>
                                </p:cTn>
                              </p:par>
                              <p:par>
                                <p:cTn id="27" presetID="10" presetClass="entr" presetSubtype="0" fill="hold" nodeType="withEffect">
                                  <p:stCondLst>
                                    <p:cond delay="0"/>
                                  </p:stCondLst>
                                  <p:childTnLst>
                                    <p:set>
                                      <p:cBhvr>
                                        <p:cTn id="28" dur="1" fill="hold">
                                          <p:stCondLst>
                                            <p:cond delay="0"/>
                                          </p:stCondLst>
                                        </p:cTn>
                                        <p:tgtEl>
                                          <p:spTgt spid="1121"/>
                                        </p:tgtEl>
                                        <p:attrNameLst>
                                          <p:attrName>style.visibility</p:attrName>
                                        </p:attrNameLst>
                                      </p:cBhvr>
                                      <p:to>
                                        <p:strVal val="visible"/>
                                      </p:to>
                                    </p:set>
                                    <p:animEffect transition="in" filter="fade">
                                      <p:cBhvr>
                                        <p:cTn id="29" dur="1000"/>
                                        <p:tgtEl>
                                          <p:spTgt spid="11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23"/>
                                        </p:tgtEl>
                                        <p:attrNameLst>
                                          <p:attrName>style.visibility</p:attrName>
                                        </p:attrNameLst>
                                      </p:cBhvr>
                                      <p:to>
                                        <p:strVal val="visible"/>
                                      </p:to>
                                    </p:set>
                                    <p:animEffect transition="in" filter="fade">
                                      <p:cBhvr>
                                        <p:cTn id="34" dur="1000"/>
                                        <p:tgtEl>
                                          <p:spTgt spid="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1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20)</a:t>
            </a:r>
            <a:endParaRPr/>
          </a:p>
        </p:txBody>
      </p:sp>
      <p:sp>
        <p:nvSpPr>
          <p:cNvPr id="1132" name="Google Shape;1132;p118"/>
          <p:cNvSpPr txBox="1">
            <a:spLocks noGrp="1"/>
          </p:cNvSpPr>
          <p:nvPr>
            <p:ph type="body" idx="1"/>
          </p:nvPr>
        </p:nvSpPr>
        <p:spPr>
          <a:xfrm>
            <a:off x="159750" y="842675"/>
            <a:ext cx="8824500" cy="6015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a:latin typeface="Century Gothic"/>
                <a:ea typeface="Century Gothic"/>
                <a:cs typeface="Century Gothic"/>
                <a:sym typeface="Century Gothic"/>
              </a:rPr>
              <a:t>On a hot day at the beach, the sand can feel very hot, but the sea feels ___________. This is because different materials need different amounts of _______________ to heat them up. </a:t>
            </a:r>
            <a:endParaRPr sz="24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400">
                <a:latin typeface="Century Gothic"/>
                <a:ea typeface="Century Gothic"/>
                <a:cs typeface="Century Gothic"/>
                <a:sym typeface="Century Gothic"/>
              </a:rPr>
              <a:t>Materials which need a lot of energy to heat up (like the sea) can ______________  a lot of energy and can also ________________ a lot of energy when they cool down.</a:t>
            </a:r>
            <a:endParaRPr sz="24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4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400">
                <a:latin typeface="Century Gothic"/>
                <a:ea typeface="Century Gothic"/>
                <a:cs typeface="Century Gothic"/>
                <a:sym typeface="Century Gothic"/>
              </a:rPr>
              <a:t>The amount of energy stored or released during a temperature change depends on the _______________ __________ ________________ of the material.</a:t>
            </a:r>
            <a:endParaRPr sz="24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4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400" b="1">
                <a:latin typeface="Century Gothic"/>
                <a:ea typeface="Century Gothic"/>
                <a:cs typeface="Century Gothic"/>
                <a:sym typeface="Century Gothic"/>
              </a:rPr>
              <a:t>The specific heat capacity is the amount of ____________ needed to heat ___________  of a material by ___________.</a:t>
            </a:r>
            <a:endParaRPr sz="2400" b="1">
              <a:latin typeface="Century Gothic"/>
              <a:ea typeface="Century Gothic"/>
              <a:cs typeface="Century Gothic"/>
              <a:sym typeface="Century Gothic"/>
            </a:endParaRPr>
          </a:p>
        </p:txBody>
      </p:sp>
      <p:sp>
        <p:nvSpPr>
          <p:cNvPr id="1133" name="Google Shape;1133;p118"/>
          <p:cNvSpPr txBox="1"/>
          <p:nvPr/>
        </p:nvSpPr>
        <p:spPr>
          <a:xfrm>
            <a:off x="2760975" y="1285075"/>
            <a:ext cx="16845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cold</a:t>
            </a:r>
            <a:endParaRPr sz="3000" b="1">
              <a:solidFill>
                <a:srgbClr val="FFFFFF"/>
              </a:solidFill>
              <a:latin typeface="Century Gothic"/>
              <a:ea typeface="Century Gothic"/>
              <a:cs typeface="Century Gothic"/>
              <a:sym typeface="Century Gothic"/>
            </a:endParaRPr>
          </a:p>
        </p:txBody>
      </p:sp>
      <p:sp>
        <p:nvSpPr>
          <p:cNvPr id="1134" name="Google Shape;1134;p118"/>
          <p:cNvSpPr txBox="1"/>
          <p:nvPr/>
        </p:nvSpPr>
        <p:spPr>
          <a:xfrm>
            <a:off x="5943125" y="1719325"/>
            <a:ext cx="16845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energy</a:t>
            </a:r>
            <a:endParaRPr sz="3000" b="1">
              <a:solidFill>
                <a:srgbClr val="FFFFFF"/>
              </a:solidFill>
              <a:latin typeface="Century Gothic"/>
              <a:ea typeface="Century Gothic"/>
              <a:cs typeface="Century Gothic"/>
              <a:sym typeface="Century Gothic"/>
            </a:endParaRPr>
          </a:p>
        </p:txBody>
      </p:sp>
      <p:sp>
        <p:nvSpPr>
          <p:cNvPr id="1135" name="Google Shape;1135;p118"/>
          <p:cNvSpPr txBox="1"/>
          <p:nvPr/>
        </p:nvSpPr>
        <p:spPr>
          <a:xfrm>
            <a:off x="1903200" y="2999050"/>
            <a:ext cx="16845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absorb</a:t>
            </a:r>
            <a:endParaRPr sz="3000" b="1">
              <a:solidFill>
                <a:srgbClr val="FFFFFF"/>
              </a:solidFill>
              <a:latin typeface="Century Gothic"/>
              <a:ea typeface="Century Gothic"/>
              <a:cs typeface="Century Gothic"/>
              <a:sym typeface="Century Gothic"/>
            </a:endParaRPr>
          </a:p>
        </p:txBody>
      </p:sp>
      <p:sp>
        <p:nvSpPr>
          <p:cNvPr id="1136" name="Google Shape;1136;p118"/>
          <p:cNvSpPr txBox="1"/>
          <p:nvPr/>
        </p:nvSpPr>
        <p:spPr>
          <a:xfrm>
            <a:off x="540725" y="3409800"/>
            <a:ext cx="16845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release</a:t>
            </a:r>
            <a:endParaRPr sz="3000" b="1">
              <a:solidFill>
                <a:srgbClr val="FFFFFF"/>
              </a:solidFill>
              <a:latin typeface="Century Gothic"/>
              <a:ea typeface="Century Gothic"/>
              <a:cs typeface="Century Gothic"/>
              <a:sym typeface="Century Gothic"/>
            </a:endParaRPr>
          </a:p>
        </p:txBody>
      </p:sp>
      <p:sp>
        <p:nvSpPr>
          <p:cNvPr id="1137" name="Google Shape;1137;p118"/>
          <p:cNvSpPr txBox="1"/>
          <p:nvPr/>
        </p:nvSpPr>
        <p:spPr>
          <a:xfrm>
            <a:off x="6271375" y="4678075"/>
            <a:ext cx="18732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specific</a:t>
            </a:r>
            <a:endParaRPr sz="3000" b="1">
              <a:solidFill>
                <a:srgbClr val="FFFFFF"/>
              </a:solidFill>
              <a:latin typeface="Century Gothic"/>
              <a:ea typeface="Century Gothic"/>
              <a:cs typeface="Century Gothic"/>
              <a:sym typeface="Century Gothic"/>
            </a:endParaRPr>
          </a:p>
        </p:txBody>
      </p:sp>
      <p:sp>
        <p:nvSpPr>
          <p:cNvPr id="1138" name="Google Shape;1138;p118"/>
          <p:cNvSpPr txBox="1"/>
          <p:nvPr/>
        </p:nvSpPr>
        <p:spPr>
          <a:xfrm>
            <a:off x="6952250" y="6410475"/>
            <a:ext cx="14391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1 ℃</a:t>
            </a:r>
            <a:endParaRPr sz="3000" b="1">
              <a:solidFill>
                <a:srgbClr val="FFFFFF"/>
              </a:solidFill>
              <a:latin typeface="Century Gothic"/>
              <a:ea typeface="Century Gothic"/>
              <a:cs typeface="Century Gothic"/>
              <a:sym typeface="Century Gothic"/>
            </a:endParaRPr>
          </a:p>
        </p:txBody>
      </p:sp>
      <p:sp>
        <p:nvSpPr>
          <p:cNvPr id="1139" name="Google Shape;1139;p118"/>
          <p:cNvSpPr txBox="1"/>
          <p:nvPr/>
        </p:nvSpPr>
        <p:spPr>
          <a:xfrm>
            <a:off x="2642250" y="6345075"/>
            <a:ext cx="1439100" cy="4239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1 kg</a:t>
            </a:r>
            <a:endParaRPr sz="3000" b="1">
              <a:solidFill>
                <a:srgbClr val="FFFFFF"/>
              </a:solidFill>
              <a:latin typeface="Century Gothic"/>
              <a:ea typeface="Century Gothic"/>
              <a:cs typeface="Century Gothic"/>
              <a:sym typeface="Century Gothic"/>
            </a:endParaRPr>
          </a:p>
        </p:txBody>
      </p:sp>
      <p:sp>
        <p:nvSpPr>
          <p:cNvPr id="1140" name="Google Shape;1140;p118"/>
          <p:cNvSpPr txBox="1"/>
          <p:nvPr/>
        </p:nvSpPr>
        <p:spPr>
          <a:xfrm>
            <a:off x="6799050" y="5910300"/>
            <a:ext cx="16845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energy</a:t>
            </a:r>
            <a:endParaRPr sz="3000" b="1">
              <a:solidFill>
                <a:srgbClr val="FFFFFF"/>
              </a:solidFill>
              <a:latin typeface="Century Gothic"/>
              <a:ea typeface="Century Gothic"/>
              <a:cs typeface="Century Gothic"/>
              <a:sym typeface="Century Gothic"/>
            </a:endParaRPr>
          </a:p>
        </p:txBody>
      </p:sp>
      <p:sp>
        <p:nvSpPr>
          <p:cNvPr id="1141" name="Google Shape;1141;p118"/>
          <p:cNvSpPr txBox="1"/>
          <p:nvPr/>
        </p:nvSpPr>
        <p:spPr>
          <a:xfrm>
            <a:off x="457500" y="5099500"/>
            <a:ext cx="13221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heat</a:t>
            </a:r>
            <a:endParaRPr sz="3000" b="1">
              <a:solidFill>
                <a:srgbClr val="FFFFFF"/>
              </a:solidFill>
              <a:latin typeface="Century Gothic"/>
              <a:ea typeface="Century Gothic"/>
              <a:cs typeface="Century Gothic"/>
              <a:sym typeface="Century Gothic"/>
            </a:endParaRPr>
          </a:p>
        </p:txBody>
      </p:sp>
      <p:sp>
        <p:nvSpPr>
          <p:cNvPr id="1142" name="Google Shape;1142;p118"/>
          <p:cNvSpPr txBox="1"/>
          <p:nvPr/>
        </p:nvSpPr>
        <p:spPr>
          <a:xfrm>
            <a:off x="2225225" y="5099500"/>
            <a:ext cx="2008500" cy="3585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FFFF"/>
                </a:solidFill>
                <a:latin typeface="Century Gothic"/>
                <a:ea typeface="Century Gothic"/>
                <a:cs typeface="Century Gothic"/>
                <a:sym typeface="Century Gothic"/>
              </a:rPr>
              <a:t>capacity</a:t>
            </a:r>
            <a:endParaRPr sz="30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3"/>
                                        </p:tgtEl>
                                        <p:attrNameLst>
                                          <p:attrName>style.visibility</p:attrName>
                                        </p:attrNameLst>
                                      </p:cBhvr>
                                      <p:to>
                                        <p:strVal val="visible"/>
                                      </p:to>
                                    </p:set>
                                    <p:animEffect transition="in" filter="fade">
                                      <p:cBhvr>
                                        <p:cTn id="7" dur="1000"/>
                                        <p:tgtEl>
                                          <p:spTgt spid="1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34"/>
                                        </p:tgtEl>
                                        <p:attrNameLst>
                                          <p:attrName>style.visibility</p:attrName>
                                        </p:attrNameLst>
                                      </p:cBhvr>
                                      <p:to>
                                        <p:strVal val="visible"/>
                                      </p:to>
                                    </p:set>
                                    <p:animEffect transition="in" filter="fade">
                                      <p:cBhvr>
                                        <p:cTn id="12" dur="1000"/>
                                        <p:tgtEl>
                                          <p:spTgt spid="11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5"/>
                                        </p:tgtEl>
                                        <p:attrNameLst>
                                          <p:attrName>style.visibility</p:attrName>
                                        </p:attrNameLst>
                                      </p:cBhvr>
                                      <p:to>
                                        <p:strVal val="visible"/>
                                      </p:to>
                                    </p:set>
                                    <p:animEffect transition="in" filter="fade">
                                      <p:cBhvr>
                                        <p:cTn id="17" dur="1000"/>
                                        <p:tgtEl>
                                          <p:spTgt spid="11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36"/>
                                        </p:tgtEl>
                                        <p:attrNameLst>
                                          <p:attrName>style.visibility</p:attrName>
                                        </p:attrNameLst>
                                      </p:cBhvr>
                                      <p:to>
                                        <p:strVal val="visible"/>
                                      </p:to>
                                    </p:set>
                                    <p:animEffect transition="in" filter="fade">
                                      <p:cBhvr>
                                        <p:cTn id="22" dur="1000"/>
                                        <p:tgtEl>
                                          <p:spTgt spid="11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37"/>
                                        </p:tgtEl>
                                        <p:attrNameLst>
                                          <p:attrName>style.visibility</p:attrName>
                                        </p:attrNameLst>
                                      </p:cBhvr>
                                      <p:to>
                                        <p:strVal val="visible"/>
                                      </p:to>
                                    </p:set>
                                    <p:animEffect transition="in" filter="fade">
                                      <p:cBhvr>
                                        <p:cTn id="27" dur="1000"/>
                                        <p:tgtEl>
                                          <p:spTgt spid="1137"/>
                                        </p:tgtEl>
                                      </p:cBhvr>
                                    </p:animEffect>
                                  </p:childTnLst>
                                </p:cTn>
                              </p:par>
                              <p:par>
                                <p:cTn id="28" presetID="10" presetClass="entr" presetSubtype="0" fill="hold" nodeType="withEffect">
                                  <p:stCondLst>
                                    <p:cond delay="0"/>
                                  </p:stCondLst>
                                  <p:childTnLst>
                                    <p:set>
                                      <p:cBhvr>
                                        <p:cTn id="29" dur="1" fill="hold">
                                          <p:stCondLst>
                                            <p:cond delay="0"/>
                                          </p:stCondLst>
                                        </p:cTn>
                                        <p:tgtEl>
                                          <p:spTgt spid="1141"/>
                                        </p:tgtEl>
                                        <p:attrNameLst>
                                          <p:attrName>style.visibility</p:attrName>
                                        </p:attrNameLst>
                                      </p:cBhvr>
                                      <p:to>
                                        <p:strVal val="visible"/>
                                      </p:to>
                                    </p:set>
                                    <p:animEffect transition="in" filter="fade">
                                      <p:cBhvr>
                                        <p:cTn id="30" dur="1000"/>
                                        <p:tgtEl>
                                          <p:spTgt spid="1141"/>
                                        </p:tgtEl>
                                      </p:cBhvr>
                                    </p:animEffect>
                                  </p:childTnLst>
                                </p:cTn>
                              </p:par>
                              <p:par>
                                <p:cTn id="31" presetID="10" presetClass="entr" presetSubtype="0" fill="hold" nodeType="withEffect">
                                  <p:stCondLst>
                                    <p:cond delay="0"/>
                                  </p:stCondLst>
                                  <p:childTnLst>
                                    <p:set>
                                      <p:cBhvr>
                                        <p:cTn id="32" dur="1" fill="hold">
                                          <p:stCondLst>
                                            <p:cond delay="0"/>
                                          </p:stCondLst>
                                        </p:cTn>
                                        <p:tgtEl>
                                          <p:spTgt spid="1142"/>
                                        </p:tgtEl>
                                        <p:attrNameLst>
                                          <p:attrName>style.visibility</p:attrName>
                                        </p:attrNameLst>
                                      </p:cBhvr>
                                      <p:to>
                                        <p:strVal val="visible"/>
                                      </p:to>
                                    </p:set>
                                    <p:animEffect transition="in" filter="fade">
                                      <p:cBhvr>
                                        <p:cTn id="33" dur="1000"/>
                                        <p:tgtEl>
                                          <p:spTgt spid="11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40"/>
                                        </p:tgtEl>
                                        <p:attrNameLst>
                                          <p:attrName>style.visibility</p:attrName>
                                        </p:attrNameLst>
                                      </p:cBhvr>
                                      <p:to>
                                        <p:strVal val="visible"/>
                                      </p:to>
                                    </p:set>
                                    <p:animEffect transition="in" filter="fade">
                                      <p:cBhvr>
                                        <p:cTn id="38" dur="1000"/>
                                        <p:tgtEl>
                                          <p:spTgt spid="11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39"/>
                                        </p:tgtEl>
                                        <p:attrNameLst>
                                          <p:attrName>style.visibility</p:attrName>
                                        </p:attrNameLst>
                                      </p:cBhvr>
                                      <p:to>
                                        <p:strVal val="visible"/>
                                      </p:to>
                                    </p:set>
                                    <p:animEffect transition="in" filter="fade">
                                      <p:cBhvr>
                                        <p:cTn id="43" dur="1000"/>
                                        <p:tgtEl>
                                          <p:spTgt spid="113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138"/>
                                        </p:tgtEl>
                                        <p:attrNameLst>
                                          <p:attrName>style.visibility</p:attrName>
                                        </p:attrNameLst>
                                      </p:cBhvr>
                                      <p:to>
                                        <p:strVal val="visible"/>
                                      </p:to>
                                    </p:set>
                                    <p:animEffect transition="in" filter="fade">
                                      <p:cBhvr>
                                        <p:cTn id="48" dur="1000"/>
                                        <p:tgtEl>
                                          <p:spTgt spid="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pic>
        <p:nvPicPr>
          <p:cNvPr id="1147" name="Google Shape;1147;p119"/>
          <p:cNvPicPr preferRelativeResize="0"/>
          <p:nvPr/>
        </p:nvPicPr>
        <p:blipFill>
          <a:blip r:embed="rId4">
            <a:alphaModFix/>
          </a:blip>
          <a:stretch>
            <a:fillRect/>
          </a:stretch>
        </p:blipFill>
        <p:spPr>
          <a:xfrm>
            <a:off x="224200" y="3351250"/>
            <a:ext cx="6069376" cy="2884454"/>
          </a:xfrm>
          <a:prstGeom prst="rect">
            <a:avLst/>
          </a:prstGeom>
          <a:noFill/>
          <a:ln>
            <a:noFill/>
          </a:ln>
        </p:spPr>
      </p:pic>
      <p:pic>
        <p:nvPicPr>
          <p:cNvPr id="1148" name="Google Shape;1148;p119"/>
          <p:cNvPicPr preferRelativeResize="0"/>
          <p:nvPr/>
        </p:nvPicPr>
        <p:blipFill>
          <a:blip r:embed="rId5">
            <a:alphaModFix/>
          </a:blip>
          <a:stretch>
            <a:fillRect/>
          </a:stretch>
        </p:blipFill>
        <p:spPr>
          <a:xfrm>
            <a:off x="6264629" y="3439406"/>
            <a:ext cx="2689300" cy="2708156"/>
          </a:xfrm>
          <a:prstGeom prst="rect">
            <a:avLst/>
          </a:prstGeom>
          <a:noFill/>
          <a:ln>
            <a:noFill/>
          </a:ln>
        </p:spPr>
      </p:pic>
      <p:sp>
        <p:nvSpPr>
          <p:cNvPr id="1149" name="Google Shape;1149;p11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Specific Heat Capacity (pg 21)</a:t>
            </a:r>
            <a:endParaRPr sz="3300">
              <a:latin typeface="Century Gothic"/>
              <a:ea typeface="Century Gothic"/>
              <a:cs typeface="Century Gothic"/>
              <a:sym typeface="Century Gothic"/>
            </a:endParaRPr>
          </a:p>
        </p:txBody>
      </p:sp>
      <p:sp>
        <p:nvSpPr>
          <p:cNvPr id="1150" name="Google Shape;1150;p119"/>
          <p:cNvSpPr txBox="1">
            <a:spLocks noGrp="1"/>
          </p:cNvSpPr>
          <p:nvPr>
            <p:ph type="body" idx="1"/>
          </p:nvPr>
        </p:nvSpPr>
        <p:spPr>
          <a:xfrm>
            <a:off x="95100" y="1073225"/>
            <a:ext cx="89538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2500">
                <a:solidFill>
                  <a:srgbClr val="FFFFFF"/>
                </a:solidFill>
                <a:latin typeface="Oswald"/>
                <a:ea typeface="Oswald"/>
                <a:cs typeface="Oswald"/>
                <a:sym typeface="Oswald"/>
              </a:rPr>
              <a:t>Energy change = mass x specific heat capacity x change in temperature</a:t>
            </a:r>
            <a:endParaRPr sz="2500">
              <a:solidFill>
                <a:srgbClr val="FFFFFF"/>
              </a:solidFill>
              <a:latin typeface="Oswald"/>
              <a:ea typeface="Oswald"/>
              <a:cs typeface="Oswald"/>
              <a:sym typeface="Oswald"/>
            </a:endParaRPr>
          </a:p>
        </p:txBody>
      </p:sp>
      <p:sp>
        <p:nvSpPr>
          <p:cNvPr id="1151" name="Google Shape;1151;p119"/>
          <p:cNvSpPr txBox="1">
            <a:spLocks noGrp="1"/>
          </p:cNvSpPr>
          <p:nvPr>
            <p:ph type="body" idx="1"/>
          </p:nvPr>
        </p:nvSpPr>
        <p:spPr>
          <a:xfrm>
            <a:off x="3409950" y="2017650"/>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 = mcΔ𝛳</a:t>
            </a:r>
            <a:endParaRPr sz="3000">
              <a:solidFill>
                <a:srgbClr val="FFFFFF"/>
              </a:solidFill>
              <a:latin typeface="Oswald"/>
              <a:ea typeface="Oswald"/>
              <a:cs typeface="Oswald"/>
              <a:sym typeface="Oswald"/>
            </a:endParaRPr>
          </a:p>
        </p:txBody>
      </p:sp>
      <p:sp>
        <p:nvSpPr>
          <p:cNvPr id="1152" name="Google Shape;1152;p119"/>
          <p:cNvSpPr txBox="1">
            <a:spLocks noGrp="1"/>
          </p:cNvSpPr>
          <p:nvPr>
            <p:ph type="body" idx="1"/>
          </p:nvPr>
        </p:nvSpPr>
        <p:spPr>
          <a:xfrm>
            <a:off x="7348263" y="4187725"/>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E</a:t>
            </a:r>
            <a:endParaRPr sz="3000">
              <a:solidFill>
                <a:srgbClr val="FFFFFF"/>
              </a:solidFill>
              <a:latin typeface="Oswald"/>
              <a:ea typeface="Oswald"/>
              <a:cs typeface="Oswald"/>
              <a:sym typeface="Oswald"/>
            </a:endParaRPr>
          </a:p>
        </p:txBody>
      </p:sp>
      <p:sp>
        <p:nvSpPr>
          <p:cNvPr id="1153" name="Google Shape;1153;p119"/>
          <p:cNvSpPr txBox="1">
            <a:spLocks noGrp="1"/>
          </p:cNvSpPr>
          <p:nvPr>
            <p:ph type="body" idx="1"/>
          </p:nvPr>
        </p:nvSpPr>
        <p:spPr>
          <a:xfrm>
            <a:off x="7394713"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c</a:t>
            </a:r>
            <a:endParaRPr sz="3000">
              <a:solidFill>
                <a:srgbClr val="FFFFFF"/>
              </a:solidFill>
              <a:latin typeface="Oswald"/>
              <a:ea typeface="Oswald"/>
              <a:cs typeface="Oswald"/>
              <a:sym typeface="Oswald"/>
            </a:endParaRPr>
          </a:p>
        </p:txBody>
      </p:sp>
      <p:sp>
        <p:nvSpPr>
          <p:cNvPr id="1154" name="Google Shape;1154;p119"/>
          <p:cNvSpPr txBox="1">
            <a:spLocks noGrp="1"/>
          </p:cNvSpPr>
          <p:nvPr>
            <p:ph type="body" idx="1"/>
          </p:nvPr>
        </p:nvSpPr>
        <p:spPr>
          <a:xfrm>
            <a:off x="8093525" y="5233050"/>
            <a:ext cx="631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500">
                <a:solidFill>
                  <a:srgbClr val="FFFFFF"/>
                </a:solidFill>
                <a:latin typeface="Oswald"/>
                <a:ea typeface="Oswald"/>
                <a:cs typeface="Oswald"/>
                <a:sym typeface="Oswald"/>
              </a:rPr>
              <a:t>Δ𝛳</a:t>
            </a:r>
            <a:endParaRPr sz="2500">
              <a:solidFill>
                <a:srgbClr val="FFFFFF"/>
              </a:solidFill>
              <a:latin typeface="Oswald"/>
              <a:ea typeface="Oswald"/>
              <a:cs typeface="Oswald"/>
              <a:sym typeface="Oswald"/>
            </a:endParaRPr>
          </a:p>
        </p:txBody>
      </p:sp>
      <p:sp>
        <p:nvSpPr>
          <p:cNvPr id="1155" name="Google Shape;1155;p119"/>
          <p:cNvSpPr txBox="1"/>
          <p:nvPr/>
        </p:nvSpPr>
        <p:spPr>
          <a:xfrm>
            <a:off x="331525" y="3937587"/>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a:latin typeface="Oswald"/>
                <a:ea typeface="Oswald"/>
                <a:cs typeface="Oswald"/>
                <a:sym typeface="Oswald"/>
              </a:rPr>
              <a:t>Energy Change</a:t>
            </a:r>
            <a:endParaRPr sz="2700">
              <a:latin typeface="Oswald"/>
              <a:ea typeface="Oswald"/>
              <a:cs typeface="Oswald"/>
              <a:sym typeface="Oswald"/>
            </a:endParaRPr>
          </a:p>
        </p:txBody>
      </p:sp>
      <p:sp>
        <p:nvSpPr>
          <p:cNvPr id="1156" name="Google Shape;1156;p119"/>
          <p:cNvSpPr txBox="1"/>
          <p:nvPr/>
        </p:nvSpPr>
        <p:spPr>
          <a:xfrm>
            <a:off x="2484500" y="40062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E</a:t>
            </a:r>
            <a:endParaRPr sz="2400">
              <a:solidFill>
                <a:srgbClr val="FFFFFF"/>
              </a:solidFill>
              <a:latin typeface="Oswald"/>
              <a:ea typeface="Oswald"/>
              <a:cs typeface="Oswald"/>
              <a:sym typeface="Oswald"/>
            </a:endParaRPr>
          </a:p>
        </p:txBody>
      </p:sp>
      <p:sp>
        <p:nvSpPr>
          <p:cNvPr id="1157" name="Google Shape;1157;p119"/>
          <p:cNvSpPr txBox="1"/>
          <p:nvPr/>
        </p:nvSpPr>
        <p:spPr>
          <a:xfrm>
            <a:off x="5559375" y="40061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J</a:t>
            </a:r>
            <a:endParaRPr sz="2900">
              <a:solidFill>
                <a:srgbClr val="FFFFFF"/>
              </a:solidFill>
              <a:latin typeface="Oswald"/>
              <a:ea typeface="Oswald"/>
              <a:cs typeface="Oswald"/>
              <a:sym typeface="Oswald"/>
            </a:endParaRPr>
          </a:p>
        </p:txBody>
      </p:sp>
      <p:sp>
        <p:nvSpPr>
          <p:cNvPr id="1158" name="Google Shape;1158;p119"/>
          <p:cNvSpPr txBox="1"/>
          <p:nvPr/>
        </p:nvSpPr>
        <p:spPr>
          <a:xfrm>
            <a:off x="3299388" y="40061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joules</a:t>
            </a:r>
            <a:endParaRPr sz="2700">
              <a:solidFill>
                <a:srgbClr val="FFFFFF"/>
              </a:solidFill>
              <a:latin typeface="Oswald"/>
              <a:ea typeface="Oswald"/>
              <a:cs typeface="Oswald"/>
              <a:sym typeface="Oswald"/>
            </a:endParaRPr>
          </a:p>
        </p:txBody>
      </p:sp>
      <p:sp>
        <p:nvSpPr>
          <p:cNvPr id="1159" name="Google Shape;1159;p119"/>
          <p:cNvSpPr txBox="1">
            <a:spLocks noGrp="1"/>
          </p:cNvSpPr>
          <p:nvPr>
            <p:ph type="body" idx="1"/>
          </p:nvPr>
        </p:nvSpPr>
        <p:spPr>
          <a:xfrm>
            <a:off x="6702226" y="52330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m</a:t>
            </a:r>
            <a:endParaRPr sz="3000">
              <a:solidFill>
                <a:srgbClr val="FFFFFF"/>
              </a:solidFill>
              <a:latin typeface="Oswald"/>
              <a:ea typeface="Oswald"/>
              <a:cs typeface="Oswald"/>
              <a:sym typeface="Oswald"/>
            </a:endParaRPr>
          </a:p>
        </p:txBody>
      </p:sp>
      <p:sp>
        <p:nvSpPr>
          <p:cNvPr id="1160" name="Google Shape;1160;p119"/>
          <p:cNvSpPr txBox="1"/>
          <p:nvPr/>
        </p:nvSpPr>
        <p:spPr>
          <a:xfrm>
            <a:off x="300400" y="44940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mass</a:t>
            </a:r>
            <a:endParaRPr sz="3000">
              <a:latin typeface="Oswald"/>
              <a:ea typeface="Oswald"/>
              <a:cs typeface="Oswald"/>
              <a:sym typeface="Oswald"/>
            </a:endParaRPr>
          </a:p>
        </p:txBody>
      </p:sp>
      <p:sp>
        <p:nvSpPr>
          <p:cNvPr id="1161" name="Google Shape;1161;p119"/>
          <p:cNvSpPr txBox="1"/>
          <p:nvPr/>
        </p:nvSpPr>
        <p:spPr>
          <a:xfrm>
            <a:off x="2484500" y="45643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m</a:t>
            </a:r>
            <a:endParaRPr sz="2400">
              <a:solidFill>
                <a:srgbClr val="FFFFFF"/>
              </a:solidFill>
              <a:latin typeface="Oswald"/>
              <a:ea typeface="Oswald"/>
              <a:cs typeface="Oswald"/>
              <a:sym typeface="Oswald"/>
            </a:endParaRPr>
          </a:p>
        </p:txBody>
      </p:sp>
      <p:sp>
        <p:nvSpPr>
          <p:cNvPr id="1162" name="Google Shape;1162;p119"/>
          <p:cNvSpPr txBox="1"/>
          <p:nvPr/>
        </p:nvSpPr>
        <p:spPr>
          <a:xfrm>
            <a:off x="3302200" y="45642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kilograms</a:t>
            </a:r>
            <a:endParaRPr sz="2700">
              <a:solidFill>
                <a:srgbClr val="FFFFFF"/>
              </a:solidFill>
              <a:latin typeface="Oswald"/>
              <a:ea typeface="Oswald"/>
              <a:cs typeface="Oswald"/>
              <a:sym typeface="Oswald"/>
            </a:endParaRPr>
          </a:p>
        </p:txBody>
      </p:sp>
      <p:sp>
        <p:nvSpPr>
          <p:cNvPr id="1163" name="Google Shape;1163;p119"/>
          <p:cNvSpPr txBox="1"/>
          <p:nvPr/>
        </p:nvSpPr>
        <p:spPr>
          <a:xfrm>
            <a:off x="5543548" y="45642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kg</a:t>
            </a:r>
            <a:endParaRPr sz="2900">
              <a:solidFill>
                <a:srgbClr val="FFFFFF"/>
              </a:solidFill>
              <a:latin typeface="Oswald"/>
              <a:ea typeface="Oswald"/>
              <a:cs typeface="Oswald"/>
              <a:sym typeface="Oswald"/>
            </a:endParaRPr>
          </a:p>
        </p:txBody>
      </p:sp>
      <p:sp>
        <p:nvSpPr>
          <p:cNvPr id="1164" name="Google Shape;1164;p119"/>
          <p:cNvSpPr txBox="1"/>
          <p:nvPr/>
        </p:nvSpPr>
        <p:spPr>
          <a:xfrm>
            <a:off x="300400" y="50929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latin typeface="Oswald"/>
                <a:ea typeface="Oswald"/>
                <a:cs typeface="Oswald"/>
                <a:sym typeface="Oswald"/>
              </a:rPr>
              <a:t>Specific heat capacity</a:t>
            </a:r>
            <a:endParaRPr sz="1800">
              <a:latin typeface="Oswald"/>
              <a:ea typeface="Oswald"/>
              <a:cs typeface="Oswald"/>
              <a:sym typeface="Oswald"/>
            </a:endParaRPr>
          </a:p>
        </p:txBody>
      </p:sp>
      <p:sp>
        <p:nvSpPr>
          <p:cNvPr id="1165" name="Google Shape;1165;p119"/>
          <p:cNvSpPr txBox="1"/>
          <p:nvPr/>
        </p:nvSpPr>
        <p:spPr>
          <a:xfrm>
            <a:off x="2484500" y="51223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c</a:t>
            </a:r>
            <a:endParaRPr sz="2400">
              <a:solidFill>
                <a:srgbClr val="FFFFFF"/>
              </a:solidFill>
              <a:latin typeface="Oswald"/>
              <a:ea typeface="Oswald"/>
              <a:cs typeface="Oswald"/>
              <a:sym typeface="Oswald"/>
            </a:endParaRPr>
          </a:p>
        </p:txBody>
      </p:sp>
      <p:sp>
        <p:nvSpPr>
          <p:cNvPr id="1166" name="Google Shape;1166;p119"/>
          <p:cNvSpPr txBox="1"/>
          <p:nvPr/>
        </p:nvSpPr>
        <p:spPr>
          <a:xfrm>
            <a:off x="2484500" y="568035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3000">
                <a:solidFill>
                  <a:srgbClr val="FFFFFF"/>
                </a:solidFill>
                <a:latin typeface="Oswald"/>
                <a:ea typeface="Oswald"/>
                <a:cs typeface="Oswald"/>
                <a:sym typeface="Oswald"/>
              </a:rPr>
              <a:t>Δ𝛳</a:t>
            </a:r>
            <a:endParaRPr sz="2400">
              <a:solidFill>
                <a:srgbClr val="FFFFFF"/>
              </a:solidFill>
              <a:latin typeface="Oswald"/>
              <a:ea typeface="Oswald"/>
              <a:cs typeface="Oswald"/>
              <a:sym typeface="Oswald"/>
            </a:endParaRPr>
          </a:p>
        </p:txBody>
      </p:sp>
      <p:sp>
        <p:nvSpPr>
          <p:cNvPr id="1167" name="Google Shape;1167;p119"/>
          <p:cNvSpPr txBox="1"/>
          <p:nvPr/>
        </p:nvSpPr>
        <p:spPr>
          <a:xfrm>
            <a:off x="3299400" y="51224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600">
                <a:solidFill>
                  <a:srgbClr val="FFFFFF"/>
                </a:solidFill>
                <a:latin typeface="Oswald"/>
                <a:ea typeface="Oswald"/>
                <a:cs typeface="Oswald"/>
                <a:sym typeface="Oswald"/>
              </a:rPr>
              <a:t>Joules per kilogram degree celsius</a:t>
            </a:r>
            <a:endParaRPr sz="1600">
              <a:solidFill>
                <a:srgbClr val="FFFFFF"/>
              </a:solidFill>
              <a:latin typeface="Oswald"/>
              <a:ea typeface="Oswald"/>
              <a:cs typeface="Oswald"/>
              <a:sym typeface="Oswald"/>
            </a:endParaRPr>
          </a:p>
        </p:txBody>
      </p:sp>
      <p:sp>
        <p:nvSpPr>
          <p:cNvPr id="1168" name="Google Shape;1168;p119"/>
          <p:cNvSpPr txBox="1"/>
          <p:nvPr/>
        </p:nvSpPr>
        <p:spPr>
          <a:xfrm>
            <a:off x="3302200" y="56973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degree celsius</a:t>
            </a:r>
            <a:endParaRPr sz="2700">
              <a:solidFill>
                <a:srgbClr val="FFFFFF"/>
              </a:solidFill>
              <a:latin typeface="Oswald"/>
              <a:ea typeface="Oswald"/>
              <a:cs typeface="Oswald"/>
              <a:sym typeface="Oswald"/>
            </a:endParaRPr>
          </a:p>
        </p:txBody>
      </p:sp>
      <p:sp>
        <p:nvSpPr>
          <p:cNvPr id="1169" name="Google Shape;1169;p119"/>
          <p:cNvSpPr txBox="1"/>
          <p:nvPr/>
        </p:nvSpPr>
        <p:spPr>
          <a:xfrm>
            <a:off x="5559398" y="51224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a:solidFill>
                  <a:srgbClr val="FFFFFF"/>
                </a:solidFill>
                <a:latin typeface="Oswald"/>
                <a:ea typeface="Oswald"/>
                <a:cs typeface="Oswald"/>
                <a:sym typeface="Oswald"/>
              </a:rPr>
              <a:t>J/kg°C</a:t>
            </a:r>
            <a:endParaRPr>
              <a:solidFill>
                <a:srgbClr val="FFFFFF"/>
              </a:solidFill>
              <a:latin typeface="Oswald"/>
              <a:ea typeface="Oswald"/>
              <a:cs typeface="Oswald"/>
              <a:sym typeface="Oswald"/>
            </a:endParaRPr>
          </a:p>
        </p:txBody>
      </p:sp>
      <p:sp>
        <p:nvSpPr>
          <p:cNvPr id="1170" name="Google Shape;1170;p119"/>
          <p:cNvSpPr txBox="1"/>
          <p:nvPr/>
        </p:nvSpPr>
        <p:spPr>
          <a:xfrm>
            <a:off x="5564998" y="568053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300">
                <a:solidFill>
                  <a:srgbClr val="FFFFFF"/>
                </a:solidFill>
                <a:latin typeface="Oswald"/>
                <a:ea typeface="Oswald"/>
                <a:cs typeface="Oswald"/>
                <a:sym typeface="Oswald"/>
              </a:rPr>
              <a:t>°C</a:t>
            </a:r>
            <a:endParaRPr sz="3800">
              <a:solidFill>
                <a:srgbClr val="FFFFFF"/>
              </a:solidFill>
              <a:latin typeface="Oswald"/>
              <a:ea typeface="Oswald"/>
              <a:cs typeface="Oswald"/>
              <a:sym typeface="Oswald"/>
            </a:endParaRPr>
          </a:p>
        </p:txBody>
      </p:sp>
      <p:sp>
        <p:nvSpPr>
          <p:cNvPr id="1171" name="Google Shape;1171;p119"/>
          <p:cNvSpPr txBox="1"/>
          <p:nvPr/>
        </p:nvSpPr>
        <p:spPr>
          <a:xfrm>
            <a:off x="300400" y="56271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temperature</a:t>
            </a:r>
            <a:endParaRPr sz="3000">
              <a:latin typeface="Oswald"/>
              <a:ea typeface="Oswald"/>
              <a:cs typeface="Oswald"/>
              <a:sym typeface="Oswald"/>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1"/>
                                        </p:tgtEl>
                                        <p:attrNameLst>
                                          <p:attrName>style.visibility</p:attrName>
                                        </p:attrNameLst>
                                      </p:cBhvr>
                                      <p:to>
                                        <p:strVal val="visible"/>
                                      </p:to>
                                    </p:set>
                                    <p:animEffect transition="in" filter="fade">
                                      <p:cBhvr>
                                        <p:cTn id="7" dur="1000"/>
                                        <p:tgtEl>
                                          <p:spTgt spid="11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2"/>
                                        </p:tgtEl>
                                        <p:attrNameLst>
                                          <p:attrName>style.visibility</p:attrName>
                                        </p:attrNameLst>
                                      </p:cBhvr>
                                      <p:to>
                                        <p:strVal val="visible"/>
                                      </p:to>
                                    </p:set>
                                    <p:animEffect transition="in" filter="fade">
                                      <p:cBhvr>
                                        <p:cTn id="12" dur="1000"/>
                                        <p:tgtEl>
                                          <p:spTgt spid="11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9"/>
                                        </p:tgtEl>
                                        <p:attrNameLst>
                                          <p:attrName>style.visibility</p:attrName>
                                        </p:attrNameLst>
                                      </p:cBhvr>
                                      <p:to>
                                        <p:strVal val="visible"/>
                                      </p:to>
                                    </p:set>
                                    <p:animEffect transition="in" filter="fade">
                                      <p:cBhvr>
                                        <p:cTn id="17" dur="1000"/>
                                        <p:tgtEl>
                                          <p:spTgt spid="11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3"/>
                                        </p:tgtEl>
                                        <p:attrNameLst>
                                          <p:attrName>style.visibility</p:attrName>
                                        </p:attrNameLst>
                                      </p:cBhvr>
                                      <p:to>
                                        <p:strVal val="visible"/>
                                      </p:to>
                                    </p:set>
                                    <p:animEffect transition="in" filter="fade">
                                      <p:cBhvr>
                                        <p:cTn id="22" dur="1000"/>
                                        <p:tgtEl>
                                          <p:spTgt spid="11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54"/>
                                        </p:tgtEl>
                                        <p:attrNameLst>
                                          <p:attrName>style.visibility</p:attrName>
                                        </p:attrNameLst>
                                      </p:cBhvr>
                                      <p:to>
                                        <p:strVal val="visible"/>
                                      </p:to>
                                    </p:set>
                                    <p:animEffect transition="in" filter="fade">
                                      <p:cBhvr>
                                        <p:cTn id="27" dur="1000"/>
                                        <p:tgtEl>
                                          <p:spTgt spid="115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56"/>
                                        </p:tgtEl>
                                        <p:attrNameLst>
                                          <p:attrName>style.visibility</p:attrName>
                                        </p:attrNameLst>
                                      </p:cBhvr>
                                      <p:to>
                                        <p:strVal val="visible"/>
                                      </p:to>
                                    </p:set>
                                    <p:animEffect transition="in" filter="fade">
                                      <p:cBhvr>
                                        <p:cTn id="32" dur="1000"/>
                                        <p:tgtEl>
                                          <p:spTgt spid="115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58"/>
                                        </p:tgtEl>
                                        <p:attrNameLst>
                                          <p:attrName>style.visibility</p:attrName>
                                        </p:attrNameLst>
                                      </p:cBhvr>
                                      <p:to>
                                        <p:strVal val="visible"/>
                                      </p:to>
                                    </p:set>
                                    <p:animEffect transition="in" filter="fade">
                                      <p:cBhvr>
                                        <p:cTn id="37" dur="1000"/>
                                        <p:tgtEl>
                                          <p:spTgt spid="115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57"/>
                                        </p:tgtEl>
                                        <p:attrNameLst>
                                          <p:attrName>style.visibility</p:attrName>
                                        </p:attrNameLst>
                                      </p:cBhvr>
                                      <p:to>
                                        <p:strVal val="visible"/>
                                      </p:to>
                                    </p:set>
                                    <p:animEffect transition="in" filter="fade">
                                      <p:cBhvr>
                                        <p:cTn id="42" dur="1000"/>
                                        <p:tgtEl>
                                          <p:spTgt spid="115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61"/>
                                        </p:tgtEl>
                                        <p:attrNameLst>
                                          <p:attrName>style.visibility</p:attrName>
                                        </p:attrNameLst>
                                      </p:cBhvr>
                                      <p:to>
                                        <p:strVal val="visible"/>
                                      </p:to>
                                    </p:set>
                                    <p:animEffect transition="in" filter="fade">
                                      <p:cBhvr>
                                        <p:cTn id="47" dur="1000"/>
                                        <p:tgtEl>
                                          <p:spTgt spid="116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62"/>
                                        </p:tgtEl>
                                        <p:attrNameLst>
                                          <p:attrName>style.visibility</p:attrName>
                                        </p:attrNameLst>
                                      </p:cBhvr>
                                      <p:to>
                                        <p:strVal val="visible"/>
                                      </p:to>
                                    </p:set>
                                    <p:animEffect transition="in" filter="fade">
                                      <p:cBhvr>
                                        <p:cTn id="52" dur="1000"/>
                                        <p:tgtEl>
                                          <p:spTgt spid="116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163"/>
                                        </p:tgtEl>
                                        <p:attrNameLst>
                                          <p:attrName>style.visibility</p:attrName>
                                        </p:attrNameLst>
                                      </p:cBhvr>
                                      <p:to>
                                        <p:strVal val="visible"/>
                                      </p:to>
                                    </p:set>
                                    <p:animEffect transition="in" filter="fade">
                                      <p:cBhvr>
                                        <p:cTn id="57" dur="1000"/>
                                        <p:tgtEl>
                                          <p:spTgt spid="116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65"/>
                                        </p:tgtEl>
                                        <p:attrNameLst>
                                          <p:attrName>style.visibility</p:attrName>
                                        </p:attrNameLst>
                                      </p:cBhvr>
                                      <p:to>
                                        <p:strVal val="visible"/>
                                      </p:to>
                                    </p:set>
                                    <p:animEffect transition="in" filter="fade">
                                      <p:cBhvr>
                                        <p:cTn id="62" dur="1000"/>
                                        <p:tgtEl>
                                          <p:spTgt spid="116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67"/>
                                        </p:tgtEl>
                                        <p:attrNameLst>
                                          <p:attrName>style.visibility</p:attrName>
                                        </p:attrNameLst>
                                      </p:cBhvr>
                                      <p:to>
                                        <p:strVal val="visible"/>
                                      </p:to>
                                    </p:set>
                                    <p:animEffect transition="in" filter="fade">
                                      <p:cBhvr>
                                        <p:cTn id="67" dur="1000"/>
                                        <p:tgtEl>
                                          <p:spTgt spid="11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169"/>
                                        </p:tgtEl>
                                        <p:attrNameLst>
                                          <p:attrName>style.visibility</p:attrName>
                                        </p:attrNameLst>
                                      </p:cBhvr>
                                      <p:to>
                                        <p:strVal val="visible"/>
                                      </p:to>
                                    </p:set>
                                    <p:animEffect transition="in" filter="fade">
                                      <p:cBhvr>
                                        <p:cTn id="72" dur="1000"/>
                                        <p:tgtEl>
                                          <p:spTgt spid="116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66"/>
                                        </p:tgtEl>
                                        <p:attrNameLst>
                                          <p:attrName>style.visibility</p:attrName>
                                        </p:attrNameLst>
                                      </p:cBhvr>
                                      <p:to>
                                        <p:strVal val="visible"/>
                                      </p:to>
                                    </p:set>
                                    <p:animEffect transition="in" filter="fade">
                                      <p:cBhvr>
                                        <p:cTn id="77" dur="1000"/>
                                        <p:tgtEl>
                                          <p:spTgt spid="116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68"/>
                                        </p:tgtEl>
                                        <p:attrNameLst>
                                          <p:attrName>style.visibility</p:attrName>
                                        </p:attrNameLst>
                                      </p:cBhvr>
                                      <p:to>
                                        <p:strVal val="visible"/>
                                      </p:to>
                                    </p:set>
                                    <p:animEffect transition="in" filter="fade">
                                      <p:cBhvr>
                                        <p:cTn id="82" dur="1000"/>
                                        <p:tgtEl>
                                          <p:spTgt spid="116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70"/>
                                        </p:tgtEl>
                                        <p:attrNameLst>
                                          <p:attrName>style.visibility</p:attrName>
                                        </p:attrNameLst>
                                      </p:cBhvr>
                                      <p:to>
                                        <p:strVal val="visible"/>
                                      </p:to>
                                    </p:set>
                                    <p:animEffect transition="in" filter="fade">
                                      <p:cBhvr>
                                        <p:cTn id="87" dur="1000"/>
                                        <p:tgtEl>
                                          <p:spTgt spid="1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2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300">
                <a:latin typeface="Century Gothic"/>
                <a:ea typeface="Century Gothic"/>
                <a:cs typeface="Century Gothic"/>
                <a:sym typeface="Century Gothic"/>
              </a:rPr>
              <a:t>Specific Heat Capacity (pg 21)</a:t>
            </a:r>
            <a:endParaRPr sz="3300">
              <a:latin typeface="Century Gothic"/>
              <a:ea typeface="Century Gothic"/>
              <a:cs typeface="Century Gothic"/>
              <a:sym typeface="Century Gothic"/>
            </a:endParaRPr>
          </a:p>
        </p:txBody>
      </p:sp>
      <p:sp>
        <p:nvSpPr>
          <p:cNvPr id="1177" name="Google Shape;1177;p12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Common Conversions:</a:t>
            </a: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a:p>
            <a:pPr marL="0" lvl="0" indent="0" algn="l" rtl="0">
              <a:spcBef>
                <a:spcPts val="0"/>
              </a:spcBef>
              <a:spcAft>
                <a:spcPts val="0"/>
              </a:spcAft>
              <a:buNone/>
            </a:pPr>
            <a:endParaRPr>
              <a:latin typeface="Century Gothic"/>
              <a:ea typeface="Century Gothic"/>
              <a:cs typeface="Century Gothic"/>
              <a:sym typeface="Century Gothic"/>
            </a:endParaRPr>
          </a:p>
        </p:txBody>
      </p:sp>
      <p:grpSp>
        <p:nvGrpSpPr>
          <p:cNvPr id="1178" name="Google Shape;1178;p120"/>
          <p:cNvGrpSpPr/>
          <p:nvPr/>
        </p:nvGrpSpPr>
        <p:grpSpPr>
          <a:xfrm>
            <a:off x="2585100" y="1642975"/>
            <a:ext cx="3973950" cy="885900"/>
            <a:chOff x="2679712" y="3146150"/>
            <a:chExt cx="3973950" cy="885900"/>
          </a:xfrm>
        </p:grpSpPr>
        <p:pic>
          <p:nvPicPr>
            <p:cNvPr id="1179" name="Google Shape;1179;p120"/>
            <p:cNvPicPr preferRelativeResize="0"/>
            <p:nvPr/>
          </p:nvPicPr>
          <p:blipFill>
            <a:blip r:embed="rId4">
              <a:alphaModFix/>
            </a:blip>
            <a:stretch>
              <a:fillRect/>
            </a:stretch>
          </p:blipFill>
          <p:spPr>
            <a:xfrm>
              <a:off x="4020850" y="3146175"/>
              <a:ext cx="1219200" cy="885825"/>
            </a:xfrm>
            <a:prstGeom prst="rect">
              <a:avLst/>
            </a:prstGeom>
            <a:noFill/>
            <a:ln>
              <a:noFill/>
            </a:ln>
          </p:spPr>
        </p:pic>
        <p:sp>
          <p:nvSpPr>
            <p:cNvPr id="1180" name="Google Shape;1180;p120"/>
            <p:cNvSpPr/>
            <p:nvPr/>
          </p:nvSpPr>
          <p:spPr>
            <a:xfrm>
              <a:off x="267971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kilogram</a:t>
              </a:r>
              <a:endParaRPr sz="3000">
                <a:latin typeface="Oswald"/>
                <a:ea typeface="Oswald"/>
                <a:cs typeface="Oswald"/>
                <a:sym typeface="Oswald"/>
              </a:endParaRPr>
            </a:p>
          </p:txBody>
        </p:sp>
        <p:sp>
          <p:nvSpPr>
            <p:cNvPr id="1181" name="Google Shape;1181;p120"/>
            <p:cNvSpPr/>
            <p:nvPr/>
          </p:nvSpPr>
          <p:spPr>
            <a:xfrm>
              <a:off x="5240062" y="3146150"/>
              <a:ext cx="14136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grams</a:t>
              </a:r>
              <a:endParaRPr sz="3000">
                <a:latin typeface="Oswald"/>
                <a:ea typeface="Oswald"/>
                <a:cs typeface="Oswald"/>
                <a:sym typeface="Oswald"/>
              </a:endParaRPr>
            </a:p>
          </p:txBody>
        </p:sp>
      </p:grpSp>
      <p:grpSp>
        <p:nvGrpSpPr>
          <p:cNvPr id="1182" name="Google Shape;1182;p120"/>
          <p:cNvGrpSpPr/>
          <p:nvPr/>
        </p:nvGrpSpPr>
        <p:grpSpPr>
          <a:xfrm>
            <a:off x="2522675" y="2735725"/>
            <a:ext cx="4098650" cy="885900"/>
            <a:chOff x="2561313" y="3146150"/>
            <a:chExt cx="4098650" cy="885900"/>
          </a:xfrm>
        </p:grpSpPr>
        <p:pic>
          <p:nvPicPr>
            <p:cNvPr id="1183" name="Google Shape;1183;p120"/>
            <p:cNvPicPr preferRelativeResize="0"/>
            <p:nvPr/>
          </p:nvPicPr>
          <p:blipFill>
            <a:blip r:embed="rId4">
              <a:alphaModFix/>
            </a:blip>
            <a:stretch>
              <a:fillRect/>
            </a:stretch>
          </p:blipFill>
          <p:spPr>
            <a:xfrm>
              <a:off x="4020850" y="3146175"/>
              <a:ext cx="1219200" cy="885825"/>
            </a:xfrm>
            <a:prstGeom prst="rect">
              <a:avLst/>
            </a:prstGeom>
            <a:noFill/>
            <a:ln>
              <a:noFill/>
            </a:ln>
          </p:spPr>
        </p:pic>
        <p:sp>
          <p:nvSpPr>
            <p:cNvPr id="1184" name="Google Shape;1184;p120"/>
            <p:cNvSpPr/>
            <p:nvPr/>
          </p:nvSpPr>
          <p:spPr>
            <a:xfrm>
              <a:off x="2561313" y="3146150"/>
              <a:ext cx="1532100" cy="8859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latin typeface="Oswald"/>
                  <a:ea typeface="Oswald"/>
                  <a:cs typeface="Oswald"/>
                  <a:sym typeface="Oswald"/>
                </a:rPr>
                <a:t>kilojoules</a:t>
              </a:r>
              <a:endParaRPr sz="3000">
                <a:latin typeface="Oswald"/>
                <a:ea typeface="Oswald"/>
                <a:cs typeface="Oswald"/>
                <a:sym typeface="Oswald"/>
              </a:endParaRPr>
            </a:p>
          </p:txBody>
        </p:sp>
        <p:sp>
          <p:nvSpPr>
            <p:cNvPr id="1185" name="Google Shape;1185;p120"/>
            <p:cNvSpPr/>
            <p:nvPr/>
          </p:nvSpPr>
          <p:spPr>
            <a:xfrm>
              <a:off x="5240062" y="3146150"/>
              <a:ext cx="1419900" cy="885900"/>
            </a:xfrm>
            <a:prstGeom prst="rect">
              <a:avLst/>
            </a:prstGeom>
            <a:solidFill>
              <a:schemeClr val="l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GB" sz="3000">
                  <a:latin typeface="Oswald"/>
                  <a:ea typeface="Oswald"/>
                  <a:cs typeface="Oswald"/>
                  <a:sym typeface="Oswald"/>
                </a:rPr>
                <a:t>joules</a:t>
              </a:r>
              <a:endParaRPr sz="3000">
                <a:latin typeface="Oswald"/>
                <a:ea typeface="Oswald"/>
                <a:cs typeface="Oswald"/>
                <a:sym typeface="Oswald"/>
              </a:endParaRPr>
            </a:p>
          </p:txBody>
        </p:sp>
      </p:grpSp>
      <p:pic>
        <p:nvPicPr>
          <p:cNvPr id="1186" name="Google Shape;1186;p120"/>
          <p:cNvPicPr preferRelativeResize="0"/>
          <p:nvPr/>
        </p:nvPicPr>
        <p:blipFill>
          <a:blip r:embed="rId5">
            <a:alphaModFix/>
          </a:blip>
          <a:stretch>
            <a:fillRect/>
          </a:stretch>
        </p:blipFill>
        <p:spPr>
          <a:xfrm>
            <a:off x="75" y="4013250"/>
            <a:ext cx="9144000" cy="2604749"/>
          </a:xfrm>
          <a:prstGeom prst="rect">
            <a:avLst/>
          </a:prstGeom>
          <a:noFill/>
          <a:ln>
            <a:noFill/>
          </a:ln>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Google Shape;1191;p12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22)</a:t>
            </a:r>
            <a:endParaRPr/>
          </a:p>
        </p:txBody>
      </p:sp>
      <p:sp>
        <p:nvSpPr>
          <p:cNvPr id="1192" name="Google Shape;1192;p12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74650" algn="l" rtl="0">
              <a:lnSpc>
                <a:spcPct val="100000"/>
              </a:lnSpc>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1.5 kg of water is heated, increasing its temperature by 10℃. How much energy has been added to the water? The specific heat capacity of water is 4200 J/kg℃</a:t>
            </a:r>
            <a:endParaRPr sz="2300">
              <a:latin typeface="Century Gothic"/>
              <a:ea typeface="Century Gothic"/>
              <a:cs typeface="Century Gothic"/>
              <a:sym typeface="Century Gothic"/>
            </a:endParaRPr>
          </a:p>
          <a:p>
            <a:pPr marL="457200" lvl="0" indent="-374650" algn="l" rtl="0">
              <a:lnSpc>
                <a:spcPct val="100000"/>
              </a:lnSpc>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An 800g block of copper cools down by 50℃. How much energy has been released from the copper? The specific heat capacity of copper is 390 J/kg℃</a:t>
            </a:r>
            <a:endParaRPr sz="2300">
              <a:latin typeface="Century Gothic"/>
              <a:ea typeface="Century Gothic"/>
              <a:cs typeface="Century Gothic"/>
              <a:sym typeface="Century Gothic"/>
            </a:endParaRPr>
          </a:p>
          <a:p>
            <a:pPr marL="457200" lvl="0" indent="-374650" algn="l" rtl="0">
              <a:lnSpc>
                <a:spcPct val="100000"/>
              </a:lnSpc>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150J of energy is given to a block of 0.5kg of a material which causes it to heat up from 15℃ to 20℃. What is the specific heat capacity of the material?</a:t>
            </a:r>
            <a:endParaRPr sz="2300">
              <a:latin typeface="Century Gothic"/>
              <a:ea typeface="Century Gothic"/>
              <a:cs typeface="Century Gothic"/>
              <a:sym typeface="Century Gothic"/>
            </a:endParaRPr>
          </a:p>
          <a:p>
            <a:pPr marL="457200" lvl="0" indent="-374650" algn="l" rtl="0">
              <a:lnSpc>
                <a:spcPct val="100000"/>
              </a:lnSpc>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Water has a specific heat capacity of 4200 J/kg℃. If it takes 1.8kJ of energy to heat some water by 50℃, what mass of water do you have?</a:t>
            </a:r>
            <a:endParaRPr sz="2300">
              <a:latin typeface="Century Gothic"/>
              <a:ea typeface="Century Gothic"/>
              <a:cs typeface="Century Gothic"/>
              <a:sym typeface="Century Gothic"/>
            </a:endParaRPr>
          </a:p>
          <a:p>
            <a:pPr marL="457200" lvl="0" indent="-374650" algn="l" rtl="0">
              <a:lnSpc>
                <a:spcPct val="100000"/>
              </a:lnSpc>
              <a:spcBef>
                <a:spcPts val="0"/>
              </a:spcBef>
              <a:spcAft>
                <a:spcPts val="0"/>
              </a:spcAft>
              <a:buSzPts val="2300"/>
              <a:buFont typeface="Century Gothic"/>
              <a:buAutoNum type="arabicPeriod"/>
            </a:pPr>
            <a:r>
              <a:rPr lang="en-GB" sz="2300">
                <a:latin typeface="Century Gothic"/>
                <a:ea typeface="Century Gothic"/>
                <a:cs typeface="Century Gothic"/>
                <a:sym typeface="Century Gothic"/>
              </a:rPr>
              <a:t>Glass has a specific heat capacity of 840 J/kg℃. A 2 kg sheet of glass is at 20℃. If it absorbs 5.8 kJ of energy, what will its final temperature be?</a:t>
            </a:r>
            <a:endParaRPr sz="2300">
              <a:latin typeface="Century Gothic"/>
              <a:ea typeface="Century Gothic"/>
              <a:cs typeface="Century Gothic"/>
              <a:sym typeface="Century Gothic"/>
            </a:endParaRPr>
          </a:p>
        </p:txBody>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12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22)</a:t>
            </a:r>
            <a:endParaRPr sz="3600">
              <a:latin typeface="Century Gothic"/>
              <a:ea typeface="Century Gothic"/>
              <a:cs typeface="Century Gothic"/>
              <a:sym typeface="Century Gothic"/>
            </a:endParaRPr>
          </a:p>
        </p:txBody>
      </p:sp>
      <p:sp>
        <p:nvSpPr>
          <p:cNvPr id="1198" name="Google Shape;1198;p12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74650" algn="l" rtl="0">
              <a:lnSpc>
                <a:spcPct val="100000"/>
              </a:lnSpc>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1.5 kg of water is heated, increasing its temperature by 10℃. How much energy has been added to the water? The specific heat capacity of water is 4200 J/kg℃</a:t>
            </a:r>
            <a:endParaRPr sz="2300" dirty="0">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E = </a:t>
            </a:r>
            <a:r>
              <a:rPr lang="en-GB" sz="2800" b="1" dirty="0" err="1">
                <a:solidFill>
                  <a:srgbClr val="FF0000"/>
                </a:solidFill>
                <a:latin typeface="Century Gothic"/>
                <a:ea typeface="Century Gothic"/>
                <a:cs typeface="Century Gothic"/>
                <a:sym typeface="Century Gothic"/>
              </a:rPr>
              <a:t>mcΔ</a:t>
            </a:r>
            <a:r>
              <a:rPr lang="en-GB" sz="2800" b="1" dirty="0">
                <a:solidFill>
                  <a:srgbClr val="FF0000"/>
                </a:solidFill>
                <a:latin typeface="Century Gothic"/>
                <a:ea typeface="Century Gothic"/>
                <a:cs typeface="Century Gothic"/>
                <a:sym typeface="Century Gothic"/>
              </a:rPr>
              <a:t>𝛳</a:t>
            </a:r>
            <a:endParaRPr sz="2800" b="1" dirty="0">
              <a:solidFill>
                <a:srgbClr val="FF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E = 1.5 x 4200 x 10</a:t>
            </a:r>
            <a:endParaRPr sz="2800" b="1" dirty="0">
              <a:solidFill>
                <a:srgbClr val="FF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E = 63 000 J</a:t>
            </a:r>
            <a:endParaRPr sz="2800" b="1" dirty="0">
              <a:solidFill>
                <a:srgbClr val="FF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300" dirty="0">
              <a:latin typeface="Century Gothic"/>
              <a:ea typeface="Century Gothic"/>
              <a:cs typeface="Century Gothic"/>
              <a:sym typeface="Century Gothic"/>
            </a:endParaRPr>
          </a:p>
          <a:p>
            <a:pPr marL="539750" lvl="0" indent="-457200" algn="l" rtl="0">
              <a:lnSpc>
                <a:spcPct val="100000"/>
              </a:lnSpc>
              <a:spcBef>
                <a:spcPts val="0"/>
              </a:spcBef>
              <a:spcAft>
                <a:spcPts val="0"/>
              </a:spcAft>
              <a:buSzPts val="2300"/>
              <a:buFont typeface="+mj-lt"/>
              <a:buAutoNum type="arabicPeriod" startAt="2"/>
            </a:pPr>
            <a:r>
              <a:rPr lang="en-GB" sz="2300" dirty="0">
                <a:latin typeface="Century Gothic"/>
                <a:ea typeface="Century Gothic"/>
                <a:cs typeface="Century Gothic"/>
                <a:sym typeface="Century Gothic"/>
              </a:rPr>
              <a:t>An 800g block of copper cools down by 50℃. How much energy has been released from the copper? The specific heat capacity of copper is 390 J/kg℃</a:t>
            </a:r>
            <a:endParaRPr sz="2300" dirty="0">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3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Conversion: 800 g = 0.8 kg</a:t>
            </a:r>
            <a:endParaRPr sz="2800" b="1" dirty="0">
              <a:solidFill>
                <a:srgbClr val="FF0000"/>
              </a:solidFill>
              <a:latin typeface="Century Gothic"/>
              <a:ea typeface="Century Gothic"/>
              <a:cs typeface="Century Gothic"/>
              <a:sym typeface="Century Gothic"/>
            </a:endParaRPr>
          </a:p>
          <a:p>
            <a:pPr marL="914400" lvl="0" indent="45720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E = </a:t>
            </a:r>
            <a:r>
              <a:rPr lang="en-GB" sz="2800" b="1" dirty="0" err="1">
                <a:solidFill>
                  <a:srgbClr val="FF0000"/>
                </a:solidFill>
                <a:latin typeface="Century Gothic"/>
                <a:ea typeface="Century Gothic"/>
                <a:cs typeface="Century Gothic"/>
                <a:sym typeface="Century Gothic"/>
              </a:rPr>
              <a:t>mcΔ</a:t>
            </a:r>
            <a:r>
              <a:rPr lang="en-GB" sz="2800" b="1" dirty="0">
                <a:solidFill>
                  <a:srgbClr val="FF0000"/>
                </a:solidFill>
                <a:latin typeface="Century Gothic"/>
                <a:ea typeface="Century Gothic"/>
                <a:cs typeface="Century Gothic"/>
                <a:sym typeface="Century Gothic"/>
              </a:rPr>
              <a:t>𝛳</a:t>
            </a:r>
            <a:endParaRPr sz="2800" b="1" dirty="0">
              <a:solidFill>
                <a:srgbClr val="FF0000"/>
              </a:solidFill>
              <a:latin typeface="Century Gothic"/>
              <a:ea typeface="Century Gothic"/>
              <a:cs typeface="Century Gothic"/>
              <a:sym typeface="Century Gothic"/>
            </a:endParaRPr>
          </a:p>
          <a:p>
            <a:pPr marL="914400" lvl="0" indent="45720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E = 0.8 x 390 x 50</a:t>
            </a:r>
            <a:endParaRPr sz="2800" b="1" dirty="0">
              <a:solidFill>
                <a:srgbClr val="FF0000"/>
              </a:solidFill>
              <a:latin typeface="Century Gothic"/>
              <a:ea typeface="Century Gothic"/>
              <a:cs typeface="Century Gothic"/>
              <a:sym typeface="Century Gothic"/>
            </a:endParaRPr>
          </a:p>
          <a:p>
            <a:pPr marL="914400" lvl="0" indent="45720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E = 15 600 J</a:t>
            </a:r>
            <a:endParaRPr sz="2800" b="1" dirty="0">
              <a:solidFill>
                <a:srgbClr val="FF0000"/>
              </a:solidFill>
              <a:latin typeface="Century Gothic"/>
              <a:ea typeface="Century Gothic"/>
              <a:cs typeface="Century Gothic"/>
              <a:sym typeface="Century Gothic"/>
            </a:endParaRPr>
          </a:p>
          <a:p>
            <a:pPr marL="914400" lvl="0" indent="457200" algn="l" rtl="0">
              <a:lnSpc>
                <a:spcPct val="100000"/>
              </a:lnSpc>
              <a:spcBef>
                <a:spcPts val="0"/>
              </a:spcBef>
              <a:spcAft>
                <a:spcPts val="0"/>
              </a:spcAft>
              <a:buNone/>
            </a:pPr>
            <a:endParaRPr sz="2800" b="1" dirty="0">
              <a:solidFill>
                <a:srgbClr val="FF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endParaRPr sz="23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8">
                                            <p:txEl>
                                              <p:pRg st="0" end="0"/>
                                            </p:txEl>
                                          </p:spTgt>
                                        </p:tgtEl>
                                        <p:attrNameLst>
                                          <p:attrName>style.visibility</p:attrName>
                                        </p:attrNameLst>
                                      </p:cBhvr>
                                      <p:to>
                                        <p:strVal val="visible"/>
                                      </p:to>
                                    </p:set>
                                    <p:animEffect transition="in" filter="fade">
                                      <p:cBhvr>
                                        <p:cTn id="7" dur="1000"/>
                                        <p:tgtEl>
                                          <p:spTgt spid="11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8">
                                            <p:txEl>
                                              <p:pRg st="1" end="1"/>
                                            </p:txEl>
                                          </p:spTgt>
                                        </p:tgtEl>
                                        <p:attrNameLst>
                                          <p:attrName>style.visibility</p:attrName>
                                        </p:attrNameLst>
                                      </p:cBhvr>
                                      <p:to>
                                        <p:strVal val="visible"/>
                                      </p:to>
                                    </p:set>
                                    <p:animEffect transition="in" filter="fade">
                                      <p:cBhvr>
                                        <p:cTn id="12" dur="1000"/>
                                        <p:tgtEl>
                                          <p:spTgt spid="119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8">
                                            <p:txEl>
                                              <p:pRg st="2" end="2"/>
                                            </p:txEl>
                                          </p:spTgt>
                                        </p:tgtEl>
                                        <p:attrNameLst>
                                          <p:attrName>style.visibility</p:attrName>
                                        </p:attrNameLst>
                                      </p:cBhvr>
                                      <p:to>
                                        <p:strVal val="visible"/>
                                      </p:to>
                                    </p:set>
                                    <p:animEffect transition="in" filter="fade">
                                      <p:cBhvr>
                                        <p:cTn id="17" dur="1000"/>
                                        <p:tgtEl>
                                          <p:spTgt spid="119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98">
                                            <p:txEl>
                                              <p:pRg st="3" end="3"/>
                                            </p:txEl>
                                          </p:spTgt>
                                        </p:tgtEl>
                                        <p:attrNameLst>
                                          <p:attrName>style.visibility</p:attrName>
                                        </p:attrNameLst>
                                      </p:cBhvr>
                                      <p:to>
                                        <p:strVal val="visible"/>
                                      </p:to>
                                    </p:set>
                                    <p:animEffect transition="in" filter="fade">
                                      <p:cBhvr>
                                        <p:cTn id="22" dur="1000"/>
                                        <p:tgtEl>
                                          <p:spTgt spid="119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98">
                                            <p:txEl>
                                              <p:pRg st="5" end="5"/>
                                            </p:txEl>
                                          </p:spTgt>
                                        </p:tgtEl>
                                        <p:attrNameLst>
                                          <p:attrName>style.visibility</p:attrName>
                                        </p:attrNameLst>
                                      </p:cBhvr>
                                      <p:to>
                                        <p:strVal val="visible"/>
                                      </p:to>
                                    </p:set>
                                    <p:animEffect transition="in" filter="fade">
                                      <p:cBhvr>
                                        <p:cTn id="27" dur="1000"/>
                                        <p:tgtEl>
                                          <p:spTgt spid="119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98">
                                            <p:txEl>
                                              <p:pRg st="6" end="6"/>
                                            </p:txEl>
                                          </p:spTgt>
                                        </p:tgtEl>
                                        <p:attrNameLst>
                                          <p:attrName>style.visibility</p:attrName>
                                        </p:attrNameLst>
                                      </p:cBhvr>
                                      <p:to>
                                        <p:strVal val="visible"/>
                                      </p:to>
                                    </p:set>
                                    <p:animEffect transition="in" filter="fade">
                                      <p:cBhvr>
                                        <p:cTn id="32" dur="1000"/>
                                        <p:tgtEl>
                                          <p:spTgt spid="119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98">
                                            <p:txEl>
                                              <p:pRg st="7" end="7"/>
                                            </p:txEl>
                                          </p:spTgt>
                                        </p:tgtEl>
                                        <p:attrNameLst>
                                          <p:attrName>style.visibility</p:attrName>
                                        </p:attrNameLst>
                                      </p:cBhvr>
                                      <p:to>
                                        <p:strVal val="visible"/>
                                      </p:to>
                                    </p:set>
                                    <p:animEffect transition="in" filter="fade">
                                      <p:cBhvr>
                                        <p:cTn id="37" dur="1000"/>
                                        <p:tgtEl>
                                          <p:spTgt spid="119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98">
                                            <p:txEl>
                                              <p:pRg st="8" end="8"/>
                                            </p:txEl>
                                          </p:spTgt>
                                        </p:tgtEl>
                                        <p:attrNameLst>
                                          <p:attrName>style.visibility</p:attrName>
                                        </p:attrNameLst>
                                      </p:cBhvr>
                                      <p:to>
                                        <p:strVal val="visible"/>
                                      </p:to>
                                    </p:set>
                                    <p:animEffect transition="in" filter="fade">
                                      <p:cBhvr>
                                        <p:cTn id="42" dur="1000"/>
                                        <p:tgtEl>
                                          <p:spTgt spid="1198">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98">
                                            <p:txEl>
                                              <p:pRg st="9" end="9"/>
                                            </p:txEl>
                                          </p:spTgt>
                                        </p:tgtEl>
                                        <p:attrNameLst>
                                          <p:attrName>style.visibility</p:attrName>
                                        </p:attrNameLst>
                                      </p:cBhvr>
                                      <p:to>
                                        <p:strVal val="visible"/>
                                      </p:to>
                                    </p:set>
                                    <p:animEffect transition="in" filter="fade">
                                      <p:cBhvr>
                                        <p:cTn id="47" dur="1000"/>
                                        <p:tgtEl>
                                          <p:spTgt spid="119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2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22)</a:t>
            </a:r>
            <a:endParaRPr sz="3600">
              <a:latin typeface="Century Gothic"/>
              <a:ea typeface="Century Gothic"/>
              <a:cs typeface="Century Gothic"/>
              <a:sym typeface="Century Gothic"/>
            </a:endParaRPr>
          </a:p>
        </p:txBody>
      </p:sp>
      <p:sp>
        <p:nvSpPr>
          <p:cNvPr id="1204" name="Google Shape;1204;p123"/>
          <p:cNvSpPr txBox="1">
            <a:spLocks noGrp="1"/>
          </p:cNvSpPr>
          <p:nvPr>
            <p:ph type="body" idx="1"/>
          </p:nvPr>
        </p:nvSpPr>
        <p:spPr>
          <a:xfrm>
            <a:off x="65725" y="835100"/>
            <a:ext cx="8824500" cy="59574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Font typeface="Century Gothic"/>
              <a:buAutoNum type="arabicPeriod" startAt="3"/>
            </a:pPr>
            <a:r>
              <a:rPr lang="en-GB" sz="2000" dirty="0">
                <a:latin typeface="Century Gothic"/>
                <a:ea typeface="Century Gothic"/>
                <a:cs typeface="Century Gothic"/>
                <a:sym typeface="Century Gothic"/>
              </a:rPr>
              <a:t>150J of energy is given to a block of 0.5kg of a material which causes it to heat up from 15℃ to 20℃. What is the specific heat capacity of the material?</a:t>
            </a:r>
            <a:endParaRPr sz="2000" dirty="0">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300" dirty="0">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Change in temperature = 20℃ -15℃ = 5℃</a:t>
            </a:r>
            <a:endParaRPr lang="en-GB" sz="2300" dirty="0">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300" b="1" dirty="0">
                <a:solidFill>
                  <a:srgbClr val="FF0000"/>
                </a:solidFill>
                <a:latin typeface="Century Gothic"/>
                <a:ea typeface="Century Gothic"/>
                <a:cs typeface="Century Gothic"/>
                <a:sym typeface="Century Gothic"/>
              </a:rPr>
              <a:t>	</a:t>
            </a:r>
            <a:r>
              <a:rPr lang="en-GB" sz="2800" b="1" dirty="0">
                <a:solidFill>
                  <a:srgbClr val="FF0000"/>
                </a:solidFill>
                <a:latin typeface="Century Gothic"/>
                <a:ea typeface="Century Gothic"/>
                <a:cs typeface="Century Gothic"/>
                <a:sym typeface="Century Gothic"/>
              </a:rPr>
              <a:t>c = E ÷ (m x Δ𝛳)</a:t>
            </a:r>
            <a:endParaRPr sz="2800" b="1" dirty="0">
              <a:solidFill>
                <a:srgbClr val="FF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c = 150 ÷ (0.5 x 5)</a:t>
            </a:r>
            <a:endParaRPr sz="2800" b="1" dirty="0">
              <a:solidFill>
                <a:srgbClr val="FF0000"/>
              </a:solidFill>
              <a:latin typeface="Century Gothic"/>
              <a:ea typeface="Century Gothic"/>
              <a:cs typeface="Century Gothic"/>
              <a:sym typeface="Century Gothic"/>
            </a:endParaRPr>
          </a:p>
          <a:p>
            <a:pPr marL="457200" lvl="0" indent="0" algn="l" rtl="0">
              <a:lnSpc>
                <a:spcPct val="100000"/>
              </a:lnSpc>
              <a:spcBef>
                <a:spcPts val="0"/>
              </a:spcBef>
              <a:spcAft>
                <a:spcPts val="0"/>
              </a:spcAft>
              <a:buNone/>
            </a:pPr>
            <a:r>
              <a:rPr lang="en-GB" sz="2800" b="1" dirty="0">
                <a:solidFill>
                  <a:srgbClr val="FF0000"/>
                </a:solidFill>
                <a:latin typeface="Century Gothic"/>
                <a:ea typeface="Century Gothic"/>
                <a:cs typeface="Century Gothic"/>
                <a:sym typeface="Century Gothic"/>
              </a:rPr>
              <a:t>	c = 60 J/kg℃</a:t>
            </a:r>
            <a:endParaRPr sz="2800" b="1" dirty="0">
              <a:solidFill>
                <a:srgbClr val="FF0000"/>
              </a:solidFill>
              <a:latin typeface="Century Gothic"/>
              <a:ea typeface="Century Gothic"/>
              <a:cs typeface="Century Gothic"/>
              <a:sym typeface="Century Gothic"/>
            </a:endParaRPr>
          </a:p>
          <a:p>
            <a:pPr marL="447675" lvl="0" indent="-346075" algn="l" rtl="0">
              <a:lnSpc>
                <a:spcPct val="100000"/>
              </a:lnSpc>
              <a:spcBef>
                <a:spcPts val="0"/>
              </a:spcBef>
              <a:spcAft>
                <a:spcPts val="0"/>
              </a:spcAft>
              <a:buSzPts val="2000"/>
              <a:buFont typeface="+mj-lt"/>
              <a:buAutoNum type="arabicPeriod" startAt="4"/>
            </a:pPr>
            <a:r>
              <a:rPr lang="en-GB" sz="2000" dirty="0">
                <a:latin typeface="Century Gothic"/>
                <a:ea typeface="Century Gothic"/>
                <a:cs typeface="Century Gothic"/>
                <a:sym typeface="Century Gothic"/>
              </a:rPr>
              <a:t>Water has a specific heat capacity of 4200 J/kg℃. If it takes 1.8kJ of energy to heat some water by 50℃, what mass of water do you have?</a:t>
            </a:r>
          </a:p>
          <a:p>
            <a:pPr marL="558800" lvl="1" indent="0">
              <a:buSzPts val="2000"/>
              <a:buNone/>
            </a:pPr>
            <a:r>
              <a:rPr lang="en-GB" sz="2800" b="1" dirty="0">
                <a:solidFill>
                  <a:srgbClr val="FF0000"/>
                </a:solidFill>
                <a:latin typeface="Century Gothic"/>
                <a:ea typeface="Century Gothic"/>
                <a:cs typeface="Century Gothic"/>
                <a:sym typeface="Century Gothic"/>
              </a:rPr>
              <a:t>	Conversion: 1.8 kJ = 1800 J</a:t>
            </a:r>
          </a:p>
          <a:p>
            <a:pPr marL="558800" lvl="1" indent="0">
              <a:buSzPts val="2000"/>
              <a:buNone/>
            </a:pPr>
            <a:r>
              <a:rPr lang="en-GB" sz="2800" b="1" dirty="0">
                <a:solidFill>
                  <a:srgbClr val="FF0000"/>
                </a:solidFill>
                <a:latin typeface="Century Gothic"/>
                <a:ea typeface="Century Gothic"/>
                <a:cs typeface="Century Gothic"/>
                <a:sym typeface="Century Gothic"/>
              </a:rPr>
              <a:t>	m = E ÷ (c x Δ𝛳)</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m = 1800 ÷ (4200 x 50)</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m = 0.0086 kg (2sf) </a:t>
            </a:r>
            <a:endParaRPr sz="28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800" b="1" dirty="0">
                <a:solidFill>
                  <a:srgbClr val="FF0000"/>
                </a:solidFill>
                <a:latin typeface="Century Gothic"/>
                <a:ea typeface="Century Gothic"/>
                <a:cs typeface="Century Gothic"/>
                <a:sym typeface="Century Gothic"/>
              </a:rPr>
              <a:t>	This is 8.6 g if you prefer.</a:t>
            </a:r>
            <a:endParaRPr sz="28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4">
                                            <p:txEl>
                                              <p:pRg st="0" end="0"/>
                                            </p:txEl>
                                          </p:spTgt>
                                        </p:tgtEl>
                                        <p:attrNameLst>
                                          <p:attrName>style.visibility</p:attrName>
                                        </p:attrNameLst>
                                      </p:cBhvr>
                                      <p:to>
                                        <p:strVal val="visible"/>
                                      </p:to>
                                    </p:set>
                                    <p:animEffect transition="in" filter="fade">
                                      <p:cBhvr>
                                        <p:cTn id="7" dur="1000"/>
                                        <p:tgtEl>
                                          <p:spTgt spid="12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4">
                                            <p:txEl>
                                              <p:pRg st="1" end="1"/>
                                            </p:txEl>
                                          </p:spTgt>
                                        </p:tgtEl>
                                        <p:attrNameLst>
                                          <p:attrName>style.visibility</p:attrName>
                                        </p:attrNameLst>
                                      </p:cBhvr>
                                      <p:to>
                                        <p:strVal val="visible"/>
                                      </p:to>
                                    </p:set>
                                    <p:animEffect transition="in" filter="fade">
                                      <p:cBhvr>
                                        <p:cTn id="12" dur="1000"/>
                                        <p:tgtEl>
                                          <p:spTgt spid="12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04">
                                            <p:txEl>
                                              <p:pRg st="2" end="2"/>
                                            </p:txEl>
                                          </p:spTgt>
                                        </p:tgtEl>
                                        <p:attrNameLst>
                                          <p:attrName>style.visibility</p:attrName>
                                        </p:attrNameLst>
                                      </p:cBhvr>
                                      <p:to>
                                        <p:strVal val="visible"/>
                                      </p:to>
                                    </p:set>
                                    <p:animEffect transition="in" filter="fade">
                                      <p:cBhvr>
                                        <p:cTn id="17" dur="1000"/>
                                        <p:tgtEl>
                                          <p:spTgt spid="12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04">
                                            <p:txEl>
                                              <p:pRg st="3" end="3"/>
                                            </p:txEl>
                                          </p:spTgt>
                                        </p:tgtEl>
                                        <p:attrNameLst>
                                          <p:attrName>style.visibility</p:attrName>
                                        </p:attrNameLst>
                                      </p:cBhvr>
                                      <p:to>
                                        <p:strVal val="visible"/>
                                      </p:to>
                                    </p:set>
                                    <p:animEffect transition="in" filter="fade">
                                      <p:cBhvr>
                                        <p:cTn id="22" dur="1000"/>
                                        <p:tgtEl>
                                          <p:spTgt spid="12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04">
                                            <p:txEl>
                                              <p:pRg st="4" end="4"/>
                                            </p:txEl>
                                          </p:spTgt>
                                        </p:tgtEl>
                                        <p:attrNameLst>
                                          <p:attrName>style.visibility</p:attrName>
                                        </p:attrNameLst>
                                      </p:cBhvr>
                                      <p:to>
                                        <p:strVal val="visible"/>
                                      </p:to>
                                    </p:set>
                                    <p:animEffect transition="in" filter="fade">
                                      <p:cBhvr>
                                        <p:cTn id="27" dur="1000"/>
                                        <p:tgtEl>
                                          <p:spTgt spid="12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04">
                                            <p:txEl>
                                              <p:pRg st="5" end="5"/>
                                            </p:txEl>
                                          </p:spTgt>
                                        </p:tgtEl>
                                        <p:attrNameLst>
                                          <p:attrName>style.visibility</p:attrName>
                                        </p:attrNameLst>
                                      </p:cBhvr>
                                      <p:to>
                                        <p:strVal val="visible"/>
                                      </p:to>
                                    </p:set>
                                    <p:animEffect transition="in" filter="fade">
                                      <p:cBhvr>
                                        <p:cTn id="32" dur="1000"/>
                                        <p:tgtEl>
                                          <p:spTgt spid="12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04">
                                            <p:txEl>
                                              <p:pRg st="6" end="6"/>
                                            </p:txEl>
                                          </p:spTgt>
                                        </p:tgtEl>
                                        <p:attrNameLst>
                                          <p:attrName>style.visibility</p:attrName>
                                        </p:attrNameLst>
                                      </p:cBhvr>
                                      <p:to>
                                        <p:strVal val="visible"/>
                                      </p:to>
                                    </p:set>
                                    <p:animEffect transition="in" filter="fade">
                                      <p:cBhvr>
                                        <p:cTn id="37" dur="1000"/>
                                        <p:tgtEl>
                                          <p:spTgt spid="120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04">
                                            <p:txEl>
                                              <p:pRg st="7" end="7"/>
                                            </p:txEl>
                                          </p:spTgt>
                                        </p:tgtEl>
                                        <p:attrNameLst>
                                          <p:attrName>style.visibility</p:attrName>
                                        </p:attrNameLst>
                                      </p:cBhvr>
                                      <p:to>
                                        <p:strVal val="visible"/>
                                      </p:to>
                                    </p:set>
                                    <p:animEffect transition="in" filter="fade">
                                      <p:cBhvr>
                                        <p:cTn id="42" dur="1000"/>
                                        <p:tgtEl>
                                          <p:spTgt spid="120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04">
                                            <p:txEl>
                                              <p:pRg st="8" end="8"/>
                                            </p:txEl>
                                          </p:spTgt>
                                        </p:tgtEl>
                                        <p:attrNameLst>
                                          <p:attrName>style.visibility</p:attrName>
                                        </p:attrNameLst>
                                      </p:cBhvr>
                                      <p:to>
                                        <p:strVal val="visible"/>
                                      </p:to>
                                    </p:set>
                                    <p:animEffect transition="in" filter="fade">
                                      <p:cBhvr>
                                        <p:cTn id="47" dur="1000"/>
                                        <p:tgtEl>
                                          <p:spTgt spid="120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04">
                                            <p:txEl>
                                              <p:pRg st="9" end="9"/>
                                            </p:txEl>
                                          </p:spTgt>
                                        </p:tgtEl>
                                        <p:attrNameLst>
                                          <p:attrName>style.visibility</p:attrName>
                                        </p:attrNameLst>
                                      </p:cBhvr>
                                      <p:to>
                                        <p:strVal val="visible"/>
                                      </p:to>
                                    </p:set>
                                    <p:animEffect transition="in" filter="fade">
                                      <p:cBhvr>
                                        <p:cTn id="52" dur="1000"/>
                                        <p:tgtEl>
                                          <p:spTgt spid="120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04">
                                            <p:txEl>
                                              <p:pRg st="10" end="10"/>
                                            </p:txEl>
                                          </p:spTgt>
                                        </p:tgtEl>
                                        <p:attrNameLst>
                                          <p:attrName>style.visibility</p:attrName>
                                        </p:attrNameLst>
                                      </p:cBhvr>
                                      <p:to>
                                        <p:strVal val="visible"/>
                                      </p:to>
                                    </p:set>
                                    <p:animEffect transition="in" filter="fade">
                                      <p:cBhvr>
                                        <p:cTn id="57" dur="1000"/>
                                        <p:tgtEl>
                                          <p:spTgt spid="120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Pathways (pg 7)</a:t>
            </a:r>
            <a:endParaRPr/>
          </a:p>
        </p:txBody>
      </p:sp>
      <p:sp>
        <p:nvSpPr>
          <p:cNvPr id="674" name="Google Shape;674;p7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3000">
                <a:latin typeface="Century Gothic"/>
                <a:ea typeface="Century Gothic"/>
                <a:cs typeface="Century Gothic"/>
                <a:sym typeface="Century Gothic"/>
              </a:rPr>
              <a:t>Energy can move between stores in an object. We call this energy transfer.</a:t>
            </a:r>
            <a:endParaRPr sz="30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30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3000">
                <a:latin typeface="Century Gothic"/>
                <a:ea typeface="Century Gothic"/>
                <a:cs typeface="Century Gothic"/>
                <a:sym typeface="Century Gothic"/>
              </a:rPr>
              <a:t>There are four ways that energy can be transferred - we call these </a:t>
            </a:r>
            <a:r>
              <a:rPr lang="en-GB" sz="3000" b="1">
                <a:latin typeface="Century Gothic"/>
                <a:ea typeface="Century Gothic"/>
                <a:cs typeface="Century Gothic"/>
                <a:sym typeface="Century Gothic"/>
              </a:rPr>
              <a:t>pathways</a:t>
            </a:r>
            <a:endParaRPr>
              <a:latin typeface="Century Gothic"/>
              <a:ea typeface="Century Gothic"/>
              <a:cs typeface="Century Gothic"/>
              <a:sym typeface="Century Gothic"/>
            </a:endParaRPr>
          </a:p>
        </p:txBody>
      </p:sp>
      <p:pic>
        <p:nvPicPr>
          <p:cNvPr id="675" name="Google Shape;675;p79"/>
          <p:cNvPicPr preferRelativeResize="0"/>
          <p:nvPr/>
        </p:nvPicPr>
        <p:blipFill>
          <a:blip r:embed="rId3">
            <a:alphaModFix/>
          </a:blip>
          <a:stretch>
            <a:fillRect/>
          </a:stretch>
        </p:blipFill>
        <p:spPr>
          <a:xfrm>
            <a:off x="159826" y="3644251"/>
            <a:ext cx="8824500" cy="2600356"/>
          </a:xfrm>
          <a:prstGeom prst="rect">
            <a:avLst/>
          </a:prstGeom>
          <a:noFill/>
          <a:ln>
            <a:noFill/>
          </a:ln>
        </p:spPr>
      </p:pic>
      <p:sp>
        <p:nvSpPr>
          <p:cNvPr id="676" name="Google Shape;676;p79"/>
          <p:cNvSpPr txBox="1"/>
          <p:nvPr/>
        </p:nvSpPr>
        <p:spPr>
          <a:xfrm>
            <a:off x="2607975" y="4250025"/>
            <a:ext cx="6224700" cy="4185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p79"/>
          <p:cNvSpPr txBox="1"/>
          <p:nvPr/>
        </p:nvSpPr>
        <p:spPr>
          <a:xfrm>
            <a:off x="2607975" y="4735175"/>
            <a:ext cx="6224700" cy="4185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8" name="Google Shape;678;p79"/>
          <p:cNvSpPr txBox="1"/>
          <p:nvPr/>
        </p:nvSpPr>
        <p:spPr>
          <a:xfrm>
            <a:off x="2607975" y="5220325"/>
            <a:ext cx="6224700" cy="4185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9" name="Google Shape;679;p79"/>
          <p:cNvSpPr txBox="1"/>
          <p:nvPr/>
        </p:nvSpPr>
        <p:spPr>
          <a:xfrm>
            <a:off x="2607975" y="5705475"/>
            <a:ext cx="6224700" cy="4185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67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67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67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67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p12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22)</a:t>
            </a:r>
            <a:endParaRPr sz="3600">
              <a:latin typeface="Century Gothic"/>
              <a:ea typeface="Century Gothic"/>
              <a:cs typeface="Century Gothic"/>
              <a:sym typeface="Century Gothic"/>
            </a:endParaRPr>
          </a:p>
        </p:txBody>
      </p:sp>
      <p:sp>
        <p:nvSpPr>
          <p:cNvPr id="1210" name="Google Shape;1210;p124"/>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74650" algn="l" rtl="0">
              <a:lnSpc>
                <a:spcPct val="100000"/>
              </a:lnSpc>
              <a:spcBef>
                <a:spcPts val="0"/>
              </a:spcBef>
              <a:spcAft>
                <a:spcPts val="0"/>
              </a:spcAft>
              <a:buSzPts val="2300"/>
              <a:buFont typeface="Century Gothic"/>
              <a:buAutoNum type="arabicPeriod"/>
            </a:pPr>
            <a:r>
              <a:rPr lang="en-GB" sz="2300" dirty="0">
                <a:latin typeface="Century Gothic"/>
                <a:ea typeface="Century Gothic"/>
                <a:cs typeface="Century Gothic"/>
                <a:sym typeface="Century Gothic"/>
              </a:rPr>
              <a:t>Glass has a specific heat capacity of 840 J/kg℃. A 2 kg sheet of glass is at 20℃. If it absorbs 5.8 kJ of energy, what will its final temperature be?</a:t>
            </a:r>
          </a:p>
          <a:p>
            <a:pPr marL="996950" lvl="2" indent="0">
              <a:buSzPts val="2300"/>
              <a:buNone/>
            </a:pPr>
            <a:r>
              <a:rPr lang="en-GB" sz="2800" b="1" dirty="0">
                <a:solidFill>
                  <a:srgbClr val="FF0000"/>
                </a:solidFill>
                <a:latin typeface="Century Gothic"/>
                <a:ea typeface="Century Gothic"/>
                <a:cs typeface="Century Gothic"/>
                <a:sym typeface="Century Gothic"/>
              </a:rPr>
              <a:t>Conversion: 5.8 kJ = 5800 J	</a:t>
            </a:r>
          </a:p>
          <a:p>
            <a:pPr marL="996950" lvl="2" indent="0">
              <a:buSzPts val="2300"/>
              <a:buNone/>
            </a:pPr>
            <a:r>
              <a:rPr lang="en-GB" sz="2800" b="1" dirty="0">
                <a:solidFill>
                  <a:srgbClr val="FF0000"/>
                </a:solidFill>
                <a:latin typeface="Century Gothic"/>
                <a:ea typeface="Century Gothic"/>
                <a:cs typeface="Century Gothic"/>
                <a:sym typeface="Century Gothic"/>
              </a:rPr>
              <a:t>Δ𝛳 = E ÷ (m x c)</a:t>
            </a:r>
          </a:p>
          <a:p>
            <a:pPr marL="996950" lvl="2" indent="0">
              <a:buSzPts val="2300"/>
              <a:buNone/>
            </a:pPr>
            <a:r>
              <a:rPr lang="en-GB" sz="2800" b="1" dirty="0">
                <a:solidFill>
                  <a:srgbClr val="FF0000"/>
                </a:solidFill>
                <a:latin typeface="Century Gothic"/>
                <a:ea typeface="Century Gothic"/>
                <a:cs typeface="Century Gothic"/>
                <a:sym typeface="Century Gothic"/>
              </a:rPr>
              <a:t>Δ𝛳 = 5800 ÷ (2 x 840)</a:t>
            </a:r>
          </a:p>
          <a:p>
            <a:pPr marL="996950" lvl="2" indent="0">
              <a:buSzPts val="2300"/>
              <a:buNone/>
            </a:pPr>
            <a:r>
              <a:rPr lang="en-GB" sz="2800" b="1" dirty="0">
                <a:solidFill>
                  <a:srgbClr val="FF0000"/>
                </a:solidFill>
                <a:latin typeface="Century Gothic"/>
                <a:ea typeface="Century Gothic"/>
                <a:cs typeface="Century Gothic"/>
                <a:sym typeface="Century Gothic"/>
              </a:rPr>
              <a:t>Δ𝛳 = 3.5℃ (2sf) </a:t>
            </a:r>
          </a:p>
          <a:p>
            <a:pPr marL="996950" lvl="2" indent="0">
              <a:buSzPts val="2300"/>
              <a:buNone/>
            </a:pPr>
            <a:r>
              <a:rPr lang="en-GB" sz="2800" b="1" dirty="0">
                <a:solidFill>
                  <a:srgbClr val="FF0000"/>
                </a:solidFill>
                <a:latin typeface="Century Gothic"/>
                <a:ea typeface="Century Gothic"/>
                <a:cs typeface="Century Gothic"/>
                <a:sym typeface="Century Gothic"/>
              </a:rPr>
              <a:t>This is the </a:t>
            </a:r>
            <a:r>
              <a:rPr lang="en-GB" sz="2800" b="1" u="sng" dirty="0">
                <a:solidFill>
                  <a:srgbClr val="FF0000"/>
                </a:solidFill>
                <a:latin typeface="Century Gothic"/>
                <a:ea typeface="Century Gothic"/>
                <a:cs typeface="Century Gothic"/>
                <a:sym typeface="Century Gothic"/>
              </a:rPr>
              <a:t>change </a:t>
            </a:r>
            <a:r>
              <a:rPr lang="en-GB" sz="2800" b="1" dirty="0">
                <a:solidFill>
                  <a:srgbClr val="FF0000"/>
                </a:solidFill>
                <a:latin typeface="Century Gothic"/>
                <a:ea typeface="Century Gothic"/>
                <a:cs typeface="Century Gothic"/>
                <a:sym typeface="Century Gothic"/>
              </a:rPr>
              <a:t>in temperature.</a:t>
            </a:r>
          </a:p>
          <a:p>
            <a:pPr marL="996950" lvl="2" indent="0">
              <a:buSzPts val="2300"/>
              <a:buNone/>
            </a:pPr>
            <a:r>
              <a:rPr lang="en-GB" sz="2800" b="1" dirty="0">
                <a:solidFill>
                  <a:srgbClr val="FF0000"/>
                </a:solidFill>
                <a:latin typeface="Century Gothic"/>
                <a:ea typeface="Century Gothic"/>
                <a:cs typeface="Century Gothic"/>
                <a:sym typeface="Century Gothic"/>
              </a:rPr>
              <a:t>Start temperature = 20℃</a:t>
            </a:r>
          </a:p>
          <a:p>
            <a:pPr marL="996950" lvl="2" indent="0">
              <a:buSzPts val="2300"/>
              <a:buNone/>
            </a:pPr>
            <a:r>
              <a:rPr lang="en-GB" sz="2800" b="1" dirty="0">
                <a:solidFill>
                  <a:srgbClr val="FF0000"/>
                </a:solidFill>
                <a:latin typeface="Century Gothic"/>
                <a:ea typeface="Century Gothic"/>
                <a:cs typeface="Century Gothic"/>
                <a:sym typeface="Century Gothic"/>
              </a:rPr>
              <a:t>Final temperature = 20℃ + 3.5℃ = 23.5℃</a:t>
            </a:r>
            <a:endParaRPr sz="28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0">
                                            <p:txEl>
                                              <p:pRg st="0" end="0"/>
                                            </p:txEl>
                                          </p:spTgt>
                                        </p:tgtEl>
                                        <p:attrNameLst>
                                          <p:attrName>style.visibility</p:attrName>
                                        </p:attrNameLst>
                                      </p:cBhvr>
                                      <p:to>
                                        <p:strVal val="visible"/>
                                      </p:to>
                                    </p:set>
                                    <p:animEffect transition="in" filter="fade">
                                      <p:cBhvr>
                                        <p:cTn id="7" dur="1000"/>
                                        <p:tgtEl>
                                          <p:spTgt spid="1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10">
                                            <p:txEl>
                                              <p:pRg st="1" end="1"/>
                                            </p:txEl>
                                          </p:spTgt>
                                        </p:tgtEl>
                                        <p:attrNameLst>
                                          <p:attrName>style.visibility</p:attrName>
                                        </p:attrNameLst>
                                      </p:cBhvr>
                                      <p:to>
                                        <p:strVal val="visible"/>
                                      </p:to>
                                    </p:set>
                                    <p:animEffect transition="in" filter="fade">
                                      <p:cBhvr>
                                        <p:cTn id="12" dur="1000"/>
                                        <p:tgtEl>
                                          <p:spTgt spid="12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10">
                                            <p:txEl>
                                              <p:pRg st="2" end="2"/>
                                            </p:txEl>
                                          </p:spTgt>
                                        </p:tgtEl>
                                        <p:attrNameLst>
                                          <p:attrName>style.visibility</p:attrName>
                                        </p:attrNameLst>
                                      </p:cBhvr>
                                      <p:to>
                                        <p:strVal val="visible"/>
                                      </p:to>
                                    </p:set>
                                    <p:animEffect transition="in" filter="fade">
                                      <p:cBhvr>
                                        <p:cTn id="17" dur="1000"/>
                                        <p:tgtEl>
                                          <p:spTgt spid="12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0">
                                            <p:txEl>
                                              <p:pRg st="3" end="3"/>
                                            </p:txEl>
                                          </p:spTgt>
                                        </p:tgtEl>
                                        <p:attrNameLst>
                                          <p:attrName>style.visibility</p:attrName>
                                        </p:attrNameLst>
                                      </p:cBhvr>
                                      <p:to>
                                        <p:strVal val="visible"/>
                                      </p:to>
                                    </p:set>
                                    <p:animEffect transition="in" filter="fade">
                                      <p:cBhvr>
                                        <p:cTn id="22" dur="1000"/>
                                        <p:tgtEl>
                                          <p:spTgt spid="12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10">
                                            <p:txEl>
                                              <p:pRg st="4" end="4"/>
                                            </p:txEl>
                                          </p:spTgt>
                                        </p:tgtEl>
                                        <p:attrNameLst>
                                          <p:attrName>style.visibility</p:attrName>
                                        </p:attrNameLst>
                                      </p:cBhvr>
                                      <p:to>
                                        <p:strVal val="visible"/>
                                      </p:to>
                                    </p:set>
                                    <p:animEffect transition="in" filter="fade">
                                      <p:cBhvr>
                                        <p:cTn id="27" dur="1000"/>
                                        <p:tgtEl>
                                          <p:spTgt spid="12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10">
                                            <p:txEl>
                                              <p:pRg st="5" end="5"/>
                                            </p:txEl>
                                          </p:spTgt>
                                        </p:tgtEl>
                                        <p:attrNameLst>
                                          <p:attrName>style.visibility</p:attrName>
                                        </p:attrNameLst>
                                      </p:cBhvr>
                                      <p:to>
                                        <p:strVal val="visible"/>
                                      </p:to>
                                    </p:set>
                                    <p:animEffect transition="in" filter="fade">
                                      <p:cBhvr>
                                        <p:cTn id="32" dur="1000"/>
                                        <p:tgtEl>
                                          <p:spTgt spid="12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10">
                                            <p:txEl>
                                              <p:pRg st="6" end="6"/>
                                            </p:txEl>
                                          </p:spTgt>
                                        </p:tgtEl>
                                        <p:attrNameLst>
                                          <p:attrName>style.visibility</p:attrName>
                                        </p:attrNameLst>
                                      </p:cBhvr>
                                      <p:to>
                                        <p:strVal val="visible"/>
                                      </p:to>
                                    </p:set>
                                    <p:animEffect transition="in" filter="fade">
                                      <p:cBhvr>
                                        <p:cTn id="37" dur="1000"/>
                                        <p:tgtEl>
                                          <p:spTgt spid="121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10">
                                            <p:txEl>
                                              <p:pRg st="7" end="7"/>
                                            </p:txEl>
                                          </p:spTgt>
                                        </p:tgtEl>
                                        <p:attrNameLst>
                                          <p:attrName>style.visibility</p:attrName>
                                        </p:attrNameLst>
                                      </p:cBhvr>
                                      <p:to>
                                        <p:strVal val="visible"/>
                                      </p:to>
                                    </p:set>
                                    <p:animEffect transition="in" filter="fade">
                                      <p:cBhvr>
                                        <p:cTn id="42" dur="1000"/>
                                        <p:tgtEl>
                                          <p:spTgt spid="12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2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Supplied by the Heater (pg 23)</a:t>
            </a:r>
            <a:endParaRPr/>
          </a:p>
        </p:txBody>
      </p:sp>
      <p:sp>
        <p:nvSpPr>
          <p:cNvPr id="1216" name="Google Shape;1216;p125"/>
          <p:cNvSpPr txBox="1">
            <a:spLocks noGrp="1"/>
          </p:cNvSpPr>
          <p:nvPr>
            <p:ph type="body" idx="1"/>
          </p:nvPr>
        </p:nvSpPr>
        <p:spPr>
          <a:xfrm>
            <a:off x="159825" y="835625"/>
            <a:ext cx="8824500" cy="616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400" dirty="0">
                <a:latin typeface="Century Gothic"/>
                <a:ea typeface="Century Gothic"/>
                <a:cs typeface="Century Gothic"/>
                <a:sym typeface="Century Gothic"/>
              </a:rPr>
              <a:t>To calculate the power of a heater, just multiply the potential difference and current in the circuit together. </a:t>
            </a: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dirty="0">
                <a:latin typeface="Century Gothic"/>
                <a:ea typeface="Century Gothic"/>
                <a:cs typeface="Century Gothic"/>
                <a:sym typeface="Century Gothic"/>
              </a:rPr>
              <a:t>Then, to calculate the energy given out by the electrical heater multiply the power of the heater by the time it has been on for (in seconds). </a:t>
            </a:r>
            <a:endParaRPr sz="2400" dirty="0">
              <a:latin typeface="Century Gothic"/>
              <a:ea typeface="Century Gothic"/>
              <a:cs typeface="Century Gothic"/>
              <a:sym typeface="Century Gothic"/>
            </a:endParaRPr>
          </a:p>
          <a:p>
            <a:pPr marL="0" lvl="0" indent="0" algn="l" rtl="0">
              <a:spcBef>
                <a:spcPts val="0"/>
              </a:spcBef>
              <a:spcAft>
                <a:spcPts val="0"/>
              </a:spcAft>
              <a:buNone/>
            </a:pP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b="1" dirty="0">
                <a:latin typeface="Century Gothic"/>
                <a:ea typeface="Century Gothic"/>
                <a:cs typeface="Century Gothic"/>
                <a:sym typeface="Century Gothic"/>
              </a:rPr>
              <a:t>Example: Calculate how much energy is supplied when a heater in a circuit with a potential difference of 12V and a current of 2.5A is left on for 2 minutes.</a:t>
            </a:r>
            <a:endParaRPr sz="2400" b="1" dirty="0">
              <a:latin typeface="Century Gothic"/>
              <a:ea typeface="Century Gothic"/>
              <a:cs typeface="Century Gothic"/>
              <a:sym typeface="Century Gothic"/>
            </a:endParaRPr>
          </a:p>
          <a:p>
            <a:pPr marL="0" lvl="0" indent="0" algn="l" rtl="0">
              <a:spcBef>
                <a:spcPts val="0"/>
              </a:spcBef>
              <a:spcAft>
                <a:spcPts val="0"/>
              </a:spcAft>
              <a:buNone/>
            </a:pP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dirty="0">
                <a:latin typeface="Century Gothic"/>
                <a:ea typeface="Century Gothic"/>
                <a:cs typeface="Century Gothic"/>
                <a:sym typeface="Century Gothic"/>
              </a:rPr>
              <a:t>Calculate Power: 	Power = potential difference x current</a:t>
            </a: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dirty="0">
                <a:latin typeface="Century Gothic"/>
                <a:ea typeface="Century Gothic"/>
                <a:cs typeface="Century Gothic"/>
                <a:sym typeface="Century Gothic"/>
              </a:rPr>
              <a:t>			Power = 12 x 2.5</a:t>
            </a: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dirty="0">
                <a:latin typeface="Century Gothic"/>
                <a:ea typeface="Century Gothic"/>
                <a:cs typeface="Century Gothic"/>
                <a:sym typeface="Century Gothic"/>
              </a:rPr>
              <a:t>			Power = 30W</a:t>
            </a: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dirty="0">
                <a:latin typeface="Century Gothic"/>
                <a:ea typeface="Century Gothic"/>
                <a:cs typeface="Century Gothic"/>
                <a:sym typeface="Century Gothic"/>
              </a:rPr>
              <a:t>Now Energy: 	Energy = power x time</a:t>
            </a: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400" dirty="0">
                <a:latin typeface="Century Gothic"/>
                <a:ea typeface="Century Gothic"/>
                <a:cs typeface="Century Gothic"/>
                <a:sym typeface="Century Gothic"/>
              </a:rPr>
              <a:t>			Energy = 30W x 120 seconds</a:t>
            </a:r>
            <a:endParaRPr sz="24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r>
              <a:rPr lang="en-GB" sz="2400" dirty="0">
                <a:latin typeface="Century Gothic"/>
                <a:ea typeface="Century Gothic"/>
                <a:cs typeface="Century Gothic"/>
                <a:sym typeface="Century Gothic"/>
              </a:rPr>
              <a:t>			Energy = 3600 J</a:t>
            </a:r>
            <a:endParaRPr sz="2400" dirty="0">
              <a:latin typeface="Century Gothic"/>
              <a:ea typeface="Century Gothic"/>
              <a:cs typeface="Century Gothic"/>
              <a:sym typeface="Century Gothic"/>
            </a:endParaRPr>
          </a:p>
        </p:txBody>
      </p:sp>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12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Supplied by the Heater (pg 23)</a:t>
            </a:r>
            <a:endParaRPr sz="3600">
              <a:latin typeface="Century Gothic"/>
              <a:ea typeface="Century Gothic"/>
              <a:cs typeface="Century Gothic"/>
              <a:sym typeface="Century Gothic"/>
            </a:endParaRPr>
          </a:p>
        </p:txBody>
      </p:sp>
      <p:sp>
        <p:nvSpPr>
          <p:cNvPr id="1222" name="Google Shape;1222;p126"/>
          <p:cNvSpPr txBox="1">
            <a:spLocks noGrp="1"/>
          </p:cNvSpPr>
          <p:nvPr>
            <p:ph type="body" idx="1"/>
          </p:nvPr>
        </p:nvSpPr>
        <p:spPr>
          <a:xfrm>
            <a:off x="159825" y="8356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Calculate how much energy is supplied to a heater in a circuit with a current of 4A and a potential difference of 8V and is left on for 200 seconds.</a:t>
            </a:r>
            <a:endParaRPr sz="2500">
              <a:latin typeface="Century Gothic"/>
              <a:ea typeface="Century Gothic"/>
              <a:cs typeface="Century Gothic"/>
              <a:sym typeface="Century Gothic"/>
            </a:endParaRPr>
          </a:p>
          <a:p>
            <a:pPr marL="457200" lvl="0" indent="0" algn="l" rtl="0">
              <a:spcBef>
                <a:spcPts val="0"/>
              </a:spcBef>
              <a:spcAft>
                <a:spcPts val="0"/>
              </a:spcAft>
              <a:buNone/>
            </a:pP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Calculate how much energy is supplied to a heater in a circuit with a potential difference of 10V and a current of 3A is left on for 5 minutes.</a:t>
            </a:r>
            <a:endParaRPr sz="2500">
              <a:latin typeface="Century Gothic"/>
              <a:ea typeface="Century Gothic"/>
              <a:cs typeface="Century Gothic"/>
              <a:sym typeface="Century Gothic"/>
            </a:endParaRPr>
          </a:p>
          <a:p>
            <a:pPr marL="457200" lvl="0" indent="0" algn="l" rtl="0">
              <a:spcBef>
                <a:spcPts val="0"/>
              </a:spcBef>
              <a:spcAft>
                <a:spcPts val="0"/>
              </a:spcAft>
              <a:buNone/>
            </a:pP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Calculate how much energy is supplied to a heater with a current of 150mA and a potential difference of 12V. The heater is left on for 3 minutes.</a:t>
            </a:r>
            <a:endParaRPr sz="2500">
              <a:latin typeface="Century Gothic"/>
              <a:ea typeface="Century Gothic"/>
              <a:cs typeface="Century Gothic"/>
              <a:sym typeface="Century Gothic"/>
            </a:endParaRP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Google Shape;1227;p12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Supplied by the Heater (pg 23)</a:t>
            </a:r>
            <a:endParaRPr sz="3600">
              <a:latin typeface="Century Gothic"/>
              <a:ea typeface="Century Gothic"/>
              <a:cs typeface="Century Gothic"/>
              <a:sym typeface="Century Gothic"/>
            </a:endParaRPr>
          </a:p>
        </p:txBody>
      </p:sp>
      <p:sp>
        <p:nvSpPr>
          <p:cNvPr id="1228" name="Google Shape;1228;p127"/>
          <p:cNvSpPr txBox="1">
            <a:spLocks noGrp="1"/>
          </p:cNvSpPr>
          <p:nvPr>
            <p:ph type="body" idx="1"/>
          </p:nvPr>
        </p:nvSpPr>
        <p:spPr>
          <a:xfrm>
            <a:off x="159825" y="8356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dirty="0">
                <a:latin typeface="Century Gothic"/>
                <a:ea typeface="Century Gothic"/>
                <a:cs typeface="Century Gothic"/>
                <a:sym typeface="Century Gothic"/>
              </a:rPr>
              <a:t>Calculate how much energy is supplied to a heater in a circuit with a current of 4A and a potential difference of 8V and is left on for 200 seconds.</a:t>
            </a:r>
            <a:endParaRPr sz="2500" dirty="0">
              <a:latin typeface="Century Gothic"/>
              <a:ea typeface="Century Gothic"/>
              <a:cs typeface="Century Gothic"/>
              <a:sym typeface="Century Gothic"/>
            </a:endParaRPr>
          </a:p>
          <a:p>
            <a:pPr marL="0" lvl="0" indent="0" algn="l" rtl="0">
              <a:spcBef>
                <a:spcPts val="0"/>
              </a:spcBef>
              <a:spcAft>
                <a:spcPts val="0"/>
              </a:spcAft>
              <a:buNone/>
            </a:pP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Calculate Power: Power = potential difference x current</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Power = 8 x 4</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Power = 32W</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Now Energy: 	Energy = power x time</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Energy = 32W x 200 seconds</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Energy = 6400 J</a:t>
            </a:r>
            <a:endParaRPr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sp>
        <p:nvSpPr>
          <p:cNvPr id="1233" name="Google Shape;1233;p12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Supplied by the Heater (pg 23)</a:t>
            </a:r>
            <a:endParaRPr sz="3600">
              <a:latin typeface="Century Gothic"/>
              <a:ea typeface="Century Gothic"/>
              <a:cs typeface="Century Gothic"/>
              <a:sym typeface="Century Gothic"/>
            </a:endParaRPr>
          </a:p>
        </p:txBody>
      </p:sp>
      <p:sp>
        <p:nvSpPr>
          <p:cNvPr id="1234" name="Google Shape;1234;p128"/>
          <p:cNvSpPr txBox="1">
            <a:spLocks noGrp="1"/>
          </p:cNvSpPr>
          <p:nvPr>
            <p:ph type="body" idx="1"/>
          </p:nvPr>
        </p:nvSpPr>
        <p:spPr>
          <a:xfrm>
            <a:off x="159825" y="8356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startAt="2"/>
            </a:pPr>
            <a:r>
              <a:rPr lang="en-GB" sz="2500" dirty="0">
                <a:latin typeface="Century Gothic"/>
                <a:ea typeface="Century Gothic"/>
                <a:cs typeface="Century Gothic"/>
                <a:sym typeface="Century Gothic"/>
              </a:rPr>
              <a:t>Calculate how much energy is supplied to a heater in a circuit with a potential difference of 10V and a current of 3A is left on for 5 minutes.</a:t>
            </a:r>
            <a:endParaRPr sz="2500" dirty="0">
              <a:latin typeface="Century Gothic"/>
              <a:ea typeface="Century Gothic"/>
              <a:cs typeface="Century Gothic"/>
              <a:sym typeface="Century Gothic"/>
            </a:endParaRPr>
          </a:p>
          <a:p>
            <a:pPr marL="0" lvl="0" indent="0" algn="l" rtl="0">
              <a:spcBef>
                <a:spcPts val="0"/>
              </a:spcBef>
              <a:spcAft>
                <a:spcPts val="0"/>
              </a:spcAft>
              <a:buNone/>
            </a:pPr>
            <a:endParaRPr sz="2400" dirty="0">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Calculate Power: 	Power = potential difference x current</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Power = 10 x 3</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Power = 30 W</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Now Energy: 	Energy = power x time</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Energy = 30 W x 300 seconds</a:t>
            </a:r>
            <a:endParaRPr sz="25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Energy = 9000 J</a:t>
            </a:r>
            <a:endParaRPr sz="2400" dirty="0">
              <a:latin typeface="Century Gothic"/>
              <a:ea typeface="Century Gothic"/>
              <a:cs typeface="Century Gothic"/>
              <a:sym typeface="Century Gothic"/>
            </a:endParaRPr>
          </a:p>
          <a:p>
            <a:pPr marL="457200" lvl="0" indent="0" algn="l" rtl="0">
              <a:spcBef>
                <a:spcPts val="0"/>
              </a:spcBef>
              <a:spcAft>
                <a:spcPts val="0"/>
              </a:spcAft>
              <a:buNone/>
            </a:pPr>
            <a:endParaRPr sz="2500" dirty="0">
              <a:latin typeface="Century Gothic"/>
              <a:ea typeface="Century Gothic"/>
              <a:cs typeface="Century Gothic"/>
              <a:sym typeface="Century Gothic"/>
            </a:endParaRPr>
          </a:p>
          <a:p>
            <a:pPr marL="0" lvl="0" indent="0" algn="l" rtl="0">
              <a:spcBef>
                <a:spcPts val="0"/>
              </a:spcBef>
              <a:spcAft>
                <a:spcPts val="0"/>
              </a:spcAft>
              <a:buNone/>
            </a:pPr>
            <a:endParaRPr sz="2500" dirty="0">
              <a:latin typeface="Century Gothic"/>
              <a:ea typeface="Century Gothic"/>
              <a:cs typeface="Century Gothic"/>
              <a:sym typeface="Century Gothic"/>
            </a:endParaRP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12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Energy Supplied by the Heater (pg 23)</a:t>
            </a:r>
            <a:endParaRPr sz="3600">
              <a:latin typeface="Century Gothic"/>
              <a:ea typeface="Century Gothic"/>
              <a:cs typeface="Century Gothic"/>
              <a:sym typeface="Century Gothic"/>
            </a:endParaRPr>
          </a:p>
        </p:txBody>
      </p:sp>
      <p:sp>
        <p:nvSpPr>
          <p:cNvPr id="1240" name="Google Shape;1240;p129"/>
          <p:cNvSpPr txBox="1">
            <a:spLocks noGrp="1"/>
          </p:cNvSpPr>
          <p:nvPr>
            <p:ph type="body" idx="1"/>
          </p:nvPr>
        </p:nvSpPr>
        <p:spPr>
          <a:xfrm>
            <a:off x="159825" y="8356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startAt="3"/>
            </a:pPr>
            <a:r>
              <a:rPr lang="en-GB" sz="2500" dirty="0">
                <a:latin typeface="Century Gothic"/>
                <a:ea typeface="Century Gothic"/>
                <a:cs typeface="Century Gothic"/>
                <a:sym typeface="Century Gothic"/>
              </a:rPr>
              <a:t>Calculate how much energy is supplied to a heater with a current of 150mA and a potential difference of 12V. The heater is left on for 3 minutes.</a:t>
            </a:r>
            <a:endParaRPr sz="2500" dirty="0">
              <a:latin typeface="Century Gothic"/>
              <a:ea typeface="Century Gothic"/>
              <a:cs typeface="Century Gothic"/>
              <a:sym typeface="Century Gothic"/>
            </a:endParaRPr>
          </a:p>
          <a:p>
            <a:pPr marL="0" lvl="0" indent="0" algn="l" rtl="0">
              <a:spcBef>
                <a:spcPts val="0"/>
              </a:spcBef>
              <a:spcAft>
                <a:spcPts val="0"/>
              </a:spcAft>
              <a:buNone/>
            </a:pPr>
            <a:endParaRPr sz="2400" dirty="0">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Convert units: 150 mA = 0.150A</a:t>
            </a: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Calculate Power: 	Power = potential difference x current</a:t>
            </a: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			Power = 12 x 0.150</a:t>
            </a: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			Power = 1.8 W</a:t>
            </a: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Now Energy: 	Energy = power x time</a:t>
            </a: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			Energy = 1.8 W x 180 seconds</a:t>
            </a:r>
            <a:endParaRPr sz="2500" b="1"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None/>
            </a:pPr>
            <a:r>
              <a:rPr lang="en-GB" sz="2500" b="1" dirty="0">
                <a:solidFill>
                  <a:srgbClr val="FF0000"/>
                </a:solidFill>
                <a:latin typeface="Century Gothic"/>
                <a:ea typeface="Century Gothic"/>
                <a:cs typeface="Century Gothic"/>
                <a:sym typeface="Century Gothic"/>
              </a:rPr>
              <a:t>			Energy = 324 J</a:t>
            </a:r>
            <a:endParaRPr sz="2400" dirty="0">
              <a:latin typeface="Century Gothic"/>
              <a:ea typeface="Century Gothic"/>
              <a:cs typeface="Century Gothic"/>
              <a:sym typeface="Century Gothic"/>
            </a:endParaRPr>
          </a:p>
          <a:p>
            <a:pPr marL="457200" lvl="0" indent="0" algn="l" rtl="0">
              <a:spcBef>
                <a:spcPts val="0"/>
              </a:spcBef>
              <a:spcAft>
                <a:spcPts val="0"/>
              </a:spcAft>
              <a:buNone/>
            </a:pPr>
            <a:endParaRPr sz="2500" dirty="0">
              <a:latin typeface="Century Gothic"/>
              <a:ea typeface="Century Gothic"/>
              <a:cs typeface="Century Gothic"/>
              <a:sym typeface="Century Gothic"/>
            </a:endParaRPr>
          </a:p>
          <a:p>
            <a:pPr marL="0" lvl="0" indent="0" algn="l" rtl="0">
              <a:spcBef>
                <a:spcPts val="0"/>
              </a:spcBef>
              <a:spcAft>
                <a:spcPts val="0"/>
              </a:spcAft>
              <a:buNone/>
            </a:pPr>
            <a:endParaRPr sz="2500" dirty="0">
              <a:latin typeface="Century Gothic"/>
              <a:ea typeface="Century Gothic"/>
              <a:cs typeface="Century Gothic"/>
              <a:sym typeface="Century Gothic"/>
            </a:endParaRPr>
          </a:p>
        </p:txBody>
      </p:sp>
    </p:spTree>
    <p:custDataLst>
      <p:tags r:id="rId1"/>
    </p:custData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Google Shape;1245;p13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24)</a:t>
            </a:r>
            <a:endParaRPr/>
          </a:p>
        </p:txBody>
      </p:sp>
      <p:sp>
        <p:nvSpPr>
          <p:cNvPr id="1246" name="Google Shape;1246;p130"/>
          <p:cNvSpPr txBox="1">
            <a:spLocks noGrp="1"/>
          </p:cNvSpPr>
          <p:nvPr>
            <p:ph type="body" idx="1"/>
          </p:nvPr>
        </p:nvSpPr>
        <p:spPr>
          <a:xfrm>
            <a:off x="159825" y="8356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goes in the two holes in the top of the block?</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Why are a few drops of water added to the thermometer hole?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will we be recording?</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is the equation to calculate specific heat capacity?</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Why don’t we need to measure the mass of the block?</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How will we calculate the power of the heater most accurately?</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do we use to measure the current? How about the potential difference?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Once we know the power, how do we calculate energy?</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Why is the number calculated for SHC in the experiment usually higher than the correct value?</a:t>
            </a:r>
            <a:endParaRPr sz="240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a:latin typeface="Century Gothic"/>
                <a:ea typeface="Century Gothic"/>
                <a:cs typeface="Century Gothic"/>
                <a:sym typeface="Century Gothic"/>
              </a:rPr>
              <a:t>What can we do to get more accurate results?</a:t>
            </a:r>
            <a:endParaRPr sz="2400">
              <a:latin typeface="Century Gothic"/>
              <a:ea typeface="Century Gothic"/>
              <a:cs typeface="Century Gothic"/>
              <a:sym typeface="Century Gothic"/>
            </a:endParaRPr>
          </a:p>
        </p:txBody>
      </p:sp>
      <p:pic>
        <p:nvPicPr>
          <p:cNvPr id="1247" name="Google Shape;1247;p130" descr="Mr Rees shows you how to measure the SHC of a material using the graph method." title="Specific Heat Capacity - GCSE Science Required Practical">
            <a:hlinkClick r:id="rId4"/>
          </p:cNvPr>
          <p:cNvPicPr preferRelativeResize="0"/>
          <p:nvPr/>
        </p:nvPicPr>
        <p:blipFill>
          <a:blip r:embed="rId5">
            <a:alphaModFix/>
          </a:blip>
          <a:stretch>
            <a:fillRect/>
          </a:stretch>
        </p:blipFill>
        <p:spPr>
          <a:xfrm>
            <a:off x="7699125" y="1300375"/>
            <a:ext cx="1444874" cy="1083650"/>
          </a:xfrm>
          <a:prstGeom prst="rect">
            <a:avLst/>
          </a:prstGeom>
          <a:noFill/>
          <a:ln>
            <a:noFill/>
          </a:ln>
        </p:spPr>
      </p:pic>
    </p:spTree>
    <p:custDataLst>
      <p:tags r:id="rId1"/>
    </p:custData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13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24)</a:t>
            </a:r>
            <a:endParaRPr sz="3600">
              <a:latin typeface="Century Gothic"/>
              <a:ea typeface="Century Gothic"/>
              <a:cs typeface="Century Gothic"/>
              <a:sym typeface="Century Gothic"/>
            </a:endParaRPr>
          </a:p>
        </p:txBody>
      </p:sp>
      <p:sp>
        <p:nvSpPr>
          <p:cNvPr id="1253" name="Google Shape;1253;p131"/>
          <p:cNvSpPr txBox="1">
            <a:spLocks noGrp="1"/>
          </p:cNvSpPr>
          <p:nvPr>
            <p:ph type="body" idx="1"/>
          </p:nvPr>
        </p:nvSpPr>
        <p:spPr>
          <a:xfrm>
            <a:off x="79950" y="917825"/>
            <a:ext cx="89841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goes in the two holes in the top of the block?</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Heater and thermometer</a:t>
            </a:r>
            <a:endParaRPr sz="27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Why are a few drops of water added to the thermometer hole?</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Otherwise there will be an air gap and you won’t get an accurate reading</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will we be recording?</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Record the temperature every minute for 10 minutes</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is the equation to calculate specific heat capacity?</a:t>
            </a:r>
            <a:br>
              <a:rPr lang="en-GB" sz="21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SHC = Energy change ÷ (mass x change in temperature)</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Why don’t we need to measure the mass of the block?</a:t>
            </a:r>
            <a:endParaRPr sz="2100" dirty="0">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The blocks are manufactured to be 1kg</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3">
                                            <p:txEl>
                                              <p:pRg st="0" end="0"/>
                                            </p:txEl>
                                          </p:spTgt>
                                        </p:tgtEl>
                                        <p:attrNameLst>
                                          <p:attrName>style.visibility</p:attrName>
                                        </p:attrNameLst>
                                      </p:cBhvr>
                                      <p:to>
                                        <p:strVal val="visible"/>
                                      </p:to>
                                    </p:set>
                                    <p:animEffect transition="in" filter="fade">
                                      <p:cBhvr>
                                        <p:cTn id="7" dur="1000"/>
                                        <p:tgtEl>
                                          <p:spTgt spid="12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3">
                                            <p:txEl>
                                              <p:pRg st="1" end="1"/>
                                            </p:txEl>
                                          </p:spTgt>
                                        </p:tgtEl>
                                        <p:attrNameLst>
                                          <p:attrName>style.visibility</p:attrName>
                                        </p:attrNameLst>
                                      </p:cBhvr>
                                      <p:to>
                                        <p:strVal val="visible"/>
                                      </p:to>
                                    </p:set>
                                    <p:animEffect transition="in" filter="fade">
                                      <p:cBhvr>
                                        <p:cTn id="12" dur="1000"/>
                                        <p:tgtEl>
                                          <p:spTgt spid="12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3">
                                            <p:txEl>
                                              <p:pRg st="2" end="2"/>
                                            </p:txEl>
                                          </p:spTgt>
                                        </p:tgtEl>
                                        <p:attrNameLst>
                                          <p:attrName>style.visibility</p:attrName>
                                        </p:attrNameLst>
                                      </p:cBhvr>
                                      <p:to>
                                        <p:strVal val="visible"/>
                                      </p:to>
                                    </p:set>
                                    <p:animEffect transition="in" filter="fade">
                                      <p:cBhvr>
                                        <p:cTn id="17" dur="1000"/>
                                        <p:tgtEl>
                                          <p:spTgt spid="12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3">
                                            <p:txEl>
                                              <p:pRg st="3" end="3"/>
                                            </p:txEl>
                                          </p:spTgt>
                                        </p:tgtEl>
                                        <p:attrNameLst>
                                          <p:attrName>style.visibility</p:attrName>
                                        </p:attrNameLst>
                                      </p:cBhvr>
                                      <p:to>
                                        <p:strVal val="visible"/>
                                      </p:to>
                                    </p:set>
                                    <p:animEffect transition="in" filter="fade">
                                      <p:cBhvr>
                                        <p:cTn id="22" dur="1000"/>
                                        <p:tgtEl>
                                          <p:spTgt spid="12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3">
                                            <p:txEl>
                                              <p:pRg st="4" end="4"/>
                                            </p:txEl>
                                          </p:spTgt>
                                        </p:tgtEl>
                                        <p:attrNameLst>
                                          <p:attrName>style.visibility</p:attrName>
                                        </p:attrNameLst>
                                      </p:cBhvr>
                                      <p:to>
                                        <p:strVal val="visible"/>
                                      </p:to>
                                    </p:set>
                                    <p:animEffect transition="in" filter="fade">
                                      <p:cBhvr>
                                        <p:cTn id="27" dur="1000"/>
                                        <p:tgtEl>
                                          <p:spTgt spid="12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3">
                                            <p:txEl>
                                              <p:pRg st="5" end="5"/>
                                            </p:txEl>
                                          </p:spTgt>
                                        </p:tgtEl>
                                        <p:attrNameLst>
                                          <p:attrName>style.visibility</p:attrName>
                                        </p:attrNameLst>
                                      </p:cBhvr>
                                      <p:to>
                                        <p:strVal val="visible"/>
                                      </p:to>
                                    </p:set>
                                    <p:animEffect transition="in" filter="fade">
                                      <p:cBhvr>
                                        <p:cTn id="32" dur="1000"/>
                                        <p:tgtEl>
                                          <p:spTgt spid="12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3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Specific Heat Capacity (pg 24)</a:t>
            </a:r>
            <a:endParaRPr sz="3600">
              <a:latin typeface="Century Gothic"/>
              <a:ea typeface="Century Gothic"/>
              <a:cs typeface="Century Gothic"/>
              <a:sym typeface="Century Gothic"/>
            </a:endParaRPr>
          </a:p>
        </p:txBody>
      </p:sp>
      <p:sp>
        <p:nvSpPr>
          <p:cNvPr id="1259" name="Google Shape;1259;p132"/>
          <p:cNvSpPr txBox="1">
            <a:spLocks noGrp="1"/>
          </p:cNvSpPr>
          <p:nvPr>
            <p:ph type="body" idx="1"/>
          </p:nvPr>
        </p:nvSpPr>
        <p:spPr>
          <a:xfrm>
            <a:off x="0" y="755700"/>
            <a:ext cx="9144000" cy="59451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How will we calculate the power of the heater most accurately?</a:t>
            </a:r>
            <a:br>
              <a:rPr lang="en-GB" sz="20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Measure the current and the potential difference and multiply them together</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What do we use to measure the current? How about the potential difference?</a:t>
            </a:r>
            <a:br>
              <a:rPr lang="en-GB" sz="20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Current - ammeter, potential difference - voltmeter</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Once we know the power, how do we calculate energy?</a:t>
            </a:r>
            <a:br>
              <a:rPr lang="en-GB" sz="20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Energy = power x time in seconds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Why is the number calculated for SHC in the experiment usually higher than the correct value?</a:t>
            </a:r>
            <a:br>
              <a:rPr lang="en-GB" sz="20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The block is not insulated and some energy is lost to the surroundings. It looks like we need more energy that we actually do to heat the block so the number is higher</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What can we do to get more accurate results?</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To use foam to insulate the block.</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9">
                                            <p:txEl>
                                              <p:pRg st="0" end="0"/>
                                            </p:txEl>
                                          </p:spTgt>
                                        </p:tgtEl>
                                        <p:attrNameLst>
                                          <p:attrName>style.visibility</p:attrName>
                                        </p:attrNameLst>
                                      </p:cBhvr>
                                      <p:to>
                                        <p:strVal val="visible"/>
                                      </p:to>
                                    </p:set>
                                    <p:animEffect transition="in" filter="fade">
                                      <p:cBhvr>
                                        <p:cTn id="7" dur="1000"/>
                                        <p:tgtEl>
                                          <p:spTgt spid="1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59">
                                            <p:txEl>
                                              <p:pRg st="1" end="1"/>
                                            </p:txEl>
                                          </p:spTgt>
                                        </p:tgtEl>
                                        <p:attrNameLst>
                                          <p:attrName>style.visibility</p:attrName>
                                        </p:attrNameLst>
                                      </p:cBhvr>
                                      <p:to>
                                        <p:strVal val="visible"/>
                                      </p:to>
                                    </p:set>
                                    <p:animEffect transition="in" filter="fade">
                                      <p:cBhvr>
                                        <p:cTn id="12" dur="1000"/>
                                        <p:tgtEl>
                                          <p:spTgt spid="1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59">
                                            <p:txEl>
                                              <p:pRg st="2" end="2"/>
                                            </p:txEl>
                                          </p:spTgt>
                                        </p:tgtEl>
                                        <p:attrNameLst>
                                          <p:attrName>style.visibility</p:attrName>
                                        </p:attrNameLst>
                                      </p:cBhvr>
                                      <p:to>
                                        <p:strVal val="visible"/>
                                      </p:to>
                                    </p:set>
                                    <p:animEffect transition="in" filter="fade">
                                      <p:cBhvr>
                                        <p:cTn id="17" dur="1000"/>
                                        <p:tgtEl>
                                          <p:spTgt spid="12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9">
                                            <p:txEl>
                                              <p:pRg st="3" end="3"/>
                                            </p:txEl>
                                          </p:spTgt>
                                        </p:tgtEl>
                                        <p:attrNameLst>
                                          <p:attrName>style.visibility</p:attrName>
                                        </p:attrNameLst>
                                      </p:cBhvr>
                                      <p:to>
                                        <p:strVal val="visible"/>
                                      </p:to>
                                    </p:set>
                                    <p:animEffect transition="in" filter="fade">
                                      <p:cBhvr>
                                        <p:cTn id="22" dur="1000"/>
                                        <p:tgtEl>
                                          <p:spTgt spid="12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9">
                                            <p:txEl>
                                              <p:pRg st="4" end="4"/>
                                            </p:txEl>
                                          </p:spTgt>
                                        </p:tgtEl>
                                        <p:attrNameLst>
                                          <p:attrName>style.visibility</p:attrName>
                                        </p:attrNameLst>
                                      </p:cBhvr>
                                      <p:to>
                                        <p:strVal val="visible"/>
                                      </p:to>
                                    </p:set>
                                    <p:animEffect transition="in" filter="fade">
                                      <p:cBhvr>
                                        <p:cTn id="27" dur="1000"/>
                                        <p:tgtEl>
                                          <p:spTgt spid="12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59">
                                            <p:txEl>
                                              <p:pRg st="5" end="5"/>
                                            </p:txEl>
                                          </p:spTgt>
                                        </p:tgtEl>
                                        <p:attrNameLst>
                                          <p:attrName>style.visibility</p:attrName>
                                        </p:attrNameLst>
                                      </p:cBhvr>
                                      <p:to>
                                        <p:strVal val="visible"/>
                                      </p:to>
                                    </p:set>
                                    <p:animEffect transition="in" filter="fade">
                                      <p:cBhvr>
                                        <p:cTn id="32" dur="1000"/>
                                        <p:tgtEl>
                                          <p:spTgt spid="12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3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P1: Energy changes in systems</a:t>
            </a:r>
            <a:endParaRPr/>
          </a:p>
        </p:txBody>
      </p:sp>
      <p:sp>
        <p:nvSpPr>
          <p:cNvPr id="1265" name="Google Shape;1265;p13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Complete the exam questions on pages 4-10 of the exam question booklet</a:t>
            </a:r>
            <a:endParaRPr>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Describing Energy Transfers (pg 7)</a:t>
            </a:r>
            <a:endParaRPr>
              <a:latin typeface="Century Gothic"/>
              <a:ea typeface="Century Gothic"/>
              <a:cs typeface="Century Gothic"/>
              <a:sym typeface="Century Gothic"/>
            </a:endParaRPr>
          </a:p>
        </p:txBody>
      </p:sp>
      <p:sp>
        <p:nvSpPr>
          <p:cNvPr id="685" name="Google Shape;685;p80"/>
          <p:cNvSpPr txBox="1">
            <a:spLocks noGrp="1"/>
          </p:cNvSpPr>
          <p:nvPr>
            <p:ph type="body" idx="1"/>
          </p:nvPr>
        </p:nvSpPr>
        <p:spPr>
          <a:xfrm>
            <a:off x="65575" y="918275"/>
            <a:ext cx="8824500" cy="319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latin typeface="Century Gothic"/>
                <a:ea typeface="Century Gothic"/>
                <a:cs typeface="Century Gothic"/>
                <a:sym typeface="Century Gothic"/>
              </a:rPr>
              <a:t>We always use boxes to show stores of energy and arrows to show pathways. This is called an </a:t>
            </a:r>
            <a:r>
              <a:rPr lang="en-GB" sz="2800" b="1">
                <a:latin typeface="Century Gothic"/>
                <a:ea typeface="Century Gothic"/>
                <a:cs typeface="Century Gothic"/>
                <a:sym typeface="Century Gothic"/>
              </a:rPr>
              <a:t>energy flow diagram</a:t>
            </a:r>
            <a:r>
              <a:rPr lang="en-GB" sz="2800">
                <a:latin typeface="Century Gothic"/>
                <a:ea typeface="Century Gothic"/>
                <a:cs typeface="Century Gothic"/>
                <a:sym typeface="Century Gothic"/>
              </a:rPr>
              <a:t>. These diagrams show how the energy is being transferred from one store to another</a:t>
            </a: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r>
              <a:rPr lang="en-GB" sz="2800">
                <a:latin typeface="Century Gothic"/>
                <a:ea typeface="Century Gothic"/>
                <a:cs typeface="Century Gothic"/>
                <a:sym typeface="Century Gothic"/>
              </a:rPr>
              <a:t>The energy flow diagram for a car speeding up is:</a:t>
            </a: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800" b="1" u="sng">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800" b="1" u="sng">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800" b="1" u="sng">
              <a:latin typeface="Century Gothic"/>
              <a:ea typeface="Century Gothic"/>
              <a:cs typeface="Century Gothic"/>
              <a:sym typeface="Century Gothic"/>
            </a:endParaRPr>
          </a:p>
        </p:txBody>
      </p:sp>
      <p:sp>
        <p:nvSpPr>
          <p:cNvPr id="686" name="Google Shape;686;p80"/>
          <p:cNvSpPr/>
          <p:nvPr/>
        </p:nvSpPr>
        <p:spPr>
          <a:xfrm>
            <a:off x="3658171" y="5692254"/>
            <a:ext cx="1953900" cy="336300"/>
          </a:xfrm>
          <a:prstGeom prst="rightArrow">
            <a:avLst>
              <a:gd name="adj1" fmla="val 50000"/>
              <a:gd name="adj2" fmla="val 50000"/>
            </a:avLst>
          </a:prstGeom>
          <a:solidFill>
            <a:srgbClr val="4F81B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87" name="Google Shape;687;p80"/>
          <p:cNvSpPr txBox="1"/>
          <p:nvPr/>
        </p:nvSpPr>
        <p:spPr>
          <a:xfrm>
            <a:off x="949400" y="4296400"/>
            <a:ext cx="13968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u="sng">
                <a:solidFill>
                  <a:srgbClr val="1F497D"/>
                </a:solidFill>
                <a:latin typeface="Century Gothic"/>
                <a:ea typeface="Century Gothic"/>
                <a:cs typeface="Century Gothic"/>
                <a:sym typeface="Century Gothic"/>
              </a:rPr>
              <a:t>Petrol</a:t>
            </a:r>
            <a:endParaRPr sz="3000" u="sng">
              <a:solidFill>
                <a:srgbClr val="1F497D"/>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395E89"/>
              </a:solidFill>
              <a:latin typeface="Century Gothic"/>
              <a:ea typeface="Century Gothic"/>
              <a:cs typeface="Century Gothic"/>
              <a:sym typeface="Century Gothic"/>
            </a:endParaRPr>
          </a:p>
        </p:txBody>
      </p:sp>
      <p:sp>
        <p:nvSpPr>
          <p:cNvPr id="688" name="Google Shape;688;p80"/>
          <p:cNvSpPr txBox="1"/>
          <p:nvPr/>
        </p:nvSpPr>
        <p:spPr>
          <a:xfrm>
            <a:off x="6354800" y="4299250"/>
            <a:ext cx="26643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u="sng">
                <a:solidFill>
                  <a:srgbClr val="1F497D"/>
                </a:solidFill>
                <a:latin typeface="Century Gothic"/>
                <a:ea typeface="Century Gothic"/>
                <a:cs typeface="Century Gothic"/>
                <a:sym typeface="Century Gothic"/>
              </a:rPr>
              <a:t>Moving car</a:t>
            </a:r>
            <a:endParaRPr>
              <a:solidFill>
                <a:srgbClr val="395E89"/>
              </a:solidFill>
              <a:latin typeface="Century Gothic"/>
              <a:ea typeface="Century Gothic"/>
              <a:cs typeface="Century Gothic"/>
              <a:sym typeface="Century Gothic"/>
            </a:endParaRPr>
          </a:p>
        </p:txBody>
      </p:sp>
      <p:sp>
        <p:nvSpPr>
          <p:cNvPr id="689" name="Google Shape;689;p80"/>
          <p:cNvSpPr txBox="1"/>
          <p:nvPr/>
        </p:nvSpPr>
        <p:spPr>
          <a:xfrm>
            <a:off x="251150" y="4924125"/>
            <a:ext cx="2793300" cy="1286700"/>
          </a:xfrm>
          <a:prstGeom prst="rect">
            <a:avLst/>
          </a:prstGeom>
          <a:solidFill>
            <a:srgbClr val="9FC5E8"/>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0000"/>
                </a:solidFill>
                <a:latin typeface="Century Gothic"/>
                <a:ea typeface="Century Gothic"/>
                <a:cs typeface="Century Gothic"/>
                <a:sym typeface="Century Gothic"/>
              </a:rPr>
              <a:t>Chemical store</a:t>
            </a:r>
            <a:endParaRPr sz="3000" b="1">
              <a:solidFill>
                <a:srgbClr val="FF0000"/>
              </a:solidFill>
              <a:latin typeface="Century Gothic"/>
              <a:ea typeface="Century Gothic"/>
              <a:cs typeface="Century Gothic"/>
              <a:sym typeface="Century Gothic"/>
            </a:endParaRPr>
          </a:p>
        </p:txBody>
      </p:sp>
      <p:sp>
        <p:nvSpPr>
          <p:cNvPr id="690" name="Google Shape;690;p80"/>
          <p:cNvSpPr txBox="1"/>
          <p:nvPr/>
        </p:nvSpPr>
        <p:spPr>
          <a:xfrm>
            <a:off x="6225800" y="4924125"/>
            <a:ext cx="2793300" cy="1286700"/>
          </a:xfrm>
          <a:prstGeom prst="rect">
            <a:avLst/>
          </a:prstGeom>
          <a:solidFill>
            <a:srgbClr val="9FC5E8"/>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0000"/>
                </a:solidFill>
                <a:latin typeface="Century Gothic"/>
                <a:ea typeface="Century Gothic"/>
                <a:cs typeface="Century Gothic"/>
                <a:sym typeface="Century Gothic"/>
              </a:rPr>
              <a:t>Kinetic </a:t>
            </a:r>
            <a:endParaRPr sz="3000" b="1">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r>
              <a:rPr lang="en-GB" sz="3000" b="1">
                <a:solidFill>
                  <a:srgbClr val="FF0000"/>
                </a:solidFill>
                <a:latin typeface="Century Gothic"/>
                <a:ea typeface="Century Gothic"/>
                <a:cs typeface="Century Gothic"/>
                <a:sym typeface="Century Gothic"/>
              </a:rPr>
              <a:t>store</a:t>
            </a:r>
            <a:endParaRPr sz="3000" b="1">
              <a:solidFill>
                <a:srgbClr val="FF0000"/>
              </a:solidFill>
              <a:latin typeface="Century Gothic"/>
              <a:ea typeface="Century Gothic"/>
              <a:cs typeface="Century Gothic"/>
              <a:sym typeface="Century Gothic"/>
            </a:endParaRPr>
          </a:p>
        </p:txBody>
      </p:sp>
      <p:sp>
        <p:nvSpPr>
          <p:cNvPr id="691" name="Google Shape;691;p80"/>
          <p:cNvSpPr txBox="1"/>
          <p:nvPr/>
        </p:nvSpPr>
        <p:spPr>
          <a:xfrm>
            <a:off x="3413825" y="4876900"/>
            <a:ext cx="24426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1F497D"/>
                </a:solidFill>
                <a:latin typeface="Century Gothic"/>
                <a:ea typeface="Century Gothic"/>
                <a:cs typeface="Century Gothic"/>
                <a:sym typeface="Century Gothic"/>
              </a:rPr>
              <a:t>mechanical</a:t>
            </a:r>
            <a:endParaRPr sz="3000">
              <a:solidFill>
                <a:srgbClr val="1F497D"/>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395E89"/>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1000"/>
                                        <p:tgtEl>
                                          <p:spTgt spid="689"/>
                                        </p:tgtEl>
                                      </p:cBhvr>
                                    </p:animEffect>
                                  </p:childTnLst>
                                </p:cTn>
                              </p:par>
                              <p:par>
                                <p:cTn id="8" presetID="10" presetClass="entr" presetSubtype="0" fill="hold" nodeType="withEffect">
                                  <p:stCondLst>
                                    <p:cond delay="0"/>
                                  </p:stCondLst>
                                  <p:childTnLst>
                                    <p:set>
                                      <p:cBhvr>
                                        <p:cTn id="9" dur="1" fill="hold">
                                          <p:stCondLst>
                                            <p:cond delay="0"/>
                                          </p:stCondLst>
                                        </p:cTn>
                                        <p:tgtEl>
                                          <p:spTgt spid="687"/>
                                        </p:tgtEl>
                                        <p:attrNameLst>
                                          <p:attrName>style.visibility</p:attrName>
                                        </p:attrNameLst>
                                      </p:cBhvr>
                                      <p:to>
                                        <p:strVal val="visible"/>
                                      </p:to>
                                    </p:set>
                                    <p:animEffect transition="in" filter="fade">
                                      <p:cBhvr>
                                        <p:cTn id="10" dur="1000"/>
                                        <p:tgtEl>
                                          <p:spTgt spid="68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8"/>
                                        </p:tgtEl>
                                        <p:attrNameLst>
                                          <p:attrName>style.visibility</p:attrName>
                                        </p:attrNameLst>
                                      </p:cBhvr>
                                      <p:to>
                                        <p:strVal val="visible"/>
                                      </p:to>
                                    </p:set>
                                    <p:animEffect transition="in" filter="fade">
                                      <p:cBhvr>
                                        <p:cTn id="15" dur="1000"/>
                                        <p:tgtEl>
                                          <p:spTgt spid="688"/>
                                        </p:tgtEl>
                                      </p:cBhvr>
                                    </p:animEffect>
                                  </p:childTnLst>
                                </p:cTn>
                              </p:par>
                              <p:par>
                                <p:cTn id="16" presetID="10" presetClass="entr" presetSubtype="0" fill="hold" nodeType="withEffect">
                                  <p:stCondLst>
                                    <p:cond delay="0"/>
                                  </p:stCondLst>
                                  <p:childTnLst>
                                    <p:set>
                                      <p:cBhvr>
                                        <p:cTn id="17" dur="1" fill="hold">
                                          <p:stCondLst>
                                            <p:cond delay="0"/>
                                          </p:stCondLst>
                                        </p:cTn>
                                        <p:tgtEl>
                                          <p:spTgt spid="690"/>
                                        </p:tgtEl>
                                        <p:attrNameLst>
                                          <p:attrName>style.visibility</p:attrName>
                                        </p:attrNameLst>
                                      </p:cBhvr>
                                      <p:to>
                                        <p:strVal val="visible"/>
                                      </p:to>
                                    </p:set>
                                    <p:animEffect transition="in" filter="fade">
                                      <p:cBhvr>
                                        <p:cTn id="18" dur="1000"/>
                                        <p:tgtEl>
                                          <p:spTgt spid="69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91"/>
                                        </p:tgtEl>
                                        <p:attrNameLst>
                                          <p:attrName>style.visibility</p:attrName>
                                        </p:attrNameLst>
                                      </p:cBhvr>
                                      <p:to>
                                        <p:strVal val="visible"/>
                                      </p:to>
                                    </p:set>
                                    <p:animEffect transition="in" filter="fade">
                                      <p:cBhvr>
                                        <p:cTn id="23" dur="1000"/>
                                        <p:tgtEl>
                                          <p:spTgt spid="691"/>
                                        </p:tgtEl>
                                      </p:cBhvr>
                                    </p:animEffect>
                                  </p:childTnLst>
                                </p:cTn>
                              </p:par>
                              <p:par>
                                <p:cTn id="24" presetID="10" presetClass="entr" presetSubtype="0" fill="hold" nodeType="withEffect">
                                  <p:stCondLst>
                                    <p:cond delay="0"/>
                                  </p:stCondLst>
                                  <p:childTnLst>
                                    <p:set>
                                      <p:cBhvr>
                                        <p:cTn id="25" dur="1" fill="hold">
                                          <p:stCondLst>
                                            <p:cond delay="0"/>
                                          </p:stCondLst>
                                        </p:cTn>
                                        <p:tgtEl>
                                          <p:spTgt spid="686"/>
                                        </p:tgtEl>
                                        <p:attrNameLst>
                                          <p:attrName>style.visibility</p:attrName>
                                        </p:attrNameLst>
                                      </p:cBhvr>
                                      <p:to>
                                        <p:strVal val="visible"/>
                                      </p:to>
                                    </p:set>
                                    <p:animEffect transition="in" filter="fade">
                                      <p:cBhvr>
                                        <p:cTn id="26" dur="1000"/>
                                        <p:tgtEl>
                                          <p:spTgt spid="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3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Conservation of Energy (pg 25)</a:t>
            </a:r>
            <a:endParaRPr sz="2800"/>
          </a:p>
        </p:txBody>
      </p:sp>
      <p:sp>
        <p:nvSpPr>
          <p:cNvPr id="1271" name="Google Shape;1271;p134"/>
          <p:cNvSpPr txBox="1">
            <a:spLocks noGrp="1"/>
          </p:cNvSpPr>
          <p:nvPr>
            <p:ph type="body" idx="1"/>
          </p:nvPr>
        </p:nvSpPr>
        <p:spPr>
          <a:xfrm>
            <a:off x="79615" y="660458"/>
            <a:ext cx="9063900" cy="593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The conservation of energy principle is that energy is never ___________ or ________________, it can only be stored, ________________ or _____________________.</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Dissipated means that energy is transferred to the ____________________ in a way that is not _____________.</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Energy can be __________________ between stores. </a:t>
            </a:r>
            <a:endParaRPr sz="2500">
              <a:latin typeface="Century Gothic"/>
              <a:ea typeface="Century Gothic"/>
              <a:cs typeface="Century Gothic"/>
              <a:sym typeface="Century Gothic"/>
            </a:endParaRPr>
          </a:p>
          <a:p>
            <a:pPr marL="0" lvl="0" indent="0" algn="l" rtl="0">
              <a:lnSpc>
                <a:spcPct val="115000"/>
              </a:lnSpc>
              <a:spcBef>
                <a:spcPts val="0"/>
              </a:spcBef>
              <a:spcAft>
                <a:spcPts val="0"/>
              </a:spcAft>
              <a:buNone/>
            </a:pPr>
            <a:r>
              <a:rPr lang="en-GB" sz="2500">
                <a:latin typeface="Century Gothic"/>
                <a:ea typeface="Century Gothic"/>
                <a:cs typeface="Century Gothic"/>
                <a:sym typeface="Century Gothic"/>
              </a:rPr>
              <a:t>For example, when you use a battery operated  toy car, energy is transferred usefully from the __________________ store of the battery to the __________________ store of the car. Some energy is dissipated. For example, the surroundings will _________  ________ and ______________ waves will be produced.</a:t>
            </a:r>
            <a:endParaRPr sz="2500">
              <a:latin typeface="Century Gothic"/>
              <a:ea typeface="Century Gothic"/>
              <a:cs typeface="Century Gothic"/>
              <a:sym typeface="Century Gothic"/>
            </a:endParaRPr>
          </a:p>
        </p:txBody>
      </p:sp>
      <p:sp>
        <p:nvSpPr>
          <p:cNvPr id="1272" name="Google Shape;1272;p134"/>
          <p:cNvSpPr txBox="1"/>
          <p:nvPr/>
        </p:nvSpPr>
        <p:spPr>
          <a:xfrm>
            <a:off x="1229800" y="1175250"/>
            <a:ext cx="15528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created</a:t>
            </a:r>
            <a:endParaRPr sz="2400" b="1">
              <a:solidFill>
                <a:srgbClr val="FFFFFF"/>
              </a:solidFill>
              <a:latin typeface="Century Gothic"/>
              <a:ea typeface="Century Gothic"/>
              <a:cs typeface="Century Gothic"/>
              <a:sym typeface="Century Gothic"/>
            </a:endParaRPr>
          </a:p>
        </p:txBody>
      </p:sp>
      <p:sp>
        <p:nvSpPr>
          <p:cNvPr id="1273" name="Google Shape;1273;p134"/>
          <p:cNvSpPr txBox="1"/>
          <p:nvPr/>
        </p:nvSpPr>
        <p:spPr>
          <a:xfrm>
            <a:off x="3429025" y="1175250"/>
            <a:ext cx="22356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destroyed</a:t>
            </a:r>
            <a:endParaRPr sz="2400" b="1">
              <a:solidFill>
                <a:srgbClr val="FFFFFF"/>
              </a:solidFill>
              <a:latin typeface="Century Gothic"/>
              <a:ea typeface="Century Gothic"/>
              <a:cs typeface="Century Gothic"/>
              <a:sym typeface="Century Gothic"/>
            </a:endParaRPr>
          </a:p>
        </p:txBody>
      </p:sp>
      <p:sp>
        <p:nvSpPr>
          <p:cNvPr id="1274" name="Google Shape;1274;p134"/>
          <p:cNvSpPr txBox="1"/>
          <p:nvPr/>
        </p:nvSpPr>
        <p:spPr>
          <a:xfrm>
            <a:off x="1629225" y="16335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transferred</a:t>
            </a:r>
            <a:endParaRPr sz="2400" b="1">
              <a:solidFill>
                <a:srgbClr val="FFFFFF"/>
              </a:solidFill>
              <a:latin typeface="Century Gothic"/>
              <a:ea typeface="Century Gothic"/>
              <a:cs typeface="Century Gothic"/>
              <a:sym typeface="Century Gothic"/>
            </a:endParaRPr>
          </a:p>
        </p:txBody>
      </p:sp>
      <p:sp>
        <p:nvSpPr>
          <p:cNvPr id="1275" name="Google Shape;1275;p134"/>
          <p:cNvSpPr txBox="1"/>
          <p:nvPr/>
        </p:nvSpPr>
        <p:spPr>
          <a:xfrm>
            <a:off x="4945950" y="16335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dissipated</a:t>
            </a:r>
            <a:endParaRPr sz="2400" b="1">
              <a:solidFill>
                <a:srgbClr val="FFFFFF"/>
              </a:solidFill>
              <a:latin typeface="Century Gothic"/>
              <a:ea typeface="Century Gothic"/>
              <a:cs typeface="Century Gothic"/>
              <a:sym typeface="Century Gothic"/>
            </a:endParaRPr>
          </a:p>
        </p:txBody>
      </p:sp>
      <p:sp>
        <p:nvSpPr>
          <p:cNvPr id="1276" name="Google Shape;1276;p134"/>
          <p:cNvSpPr txBox="1"/>
          <p:nvPr/>
        </p:nvSpPr>
        <p:spPr>
          <a:xfrm>
            <a:off x="522450" y="2973975"/>
            <a:ext cx="2166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surroundings</a:t>
            </a:r>
            <a:endParaRPr sz="2400" b="1">
              <a:solidFill>
                <a:srgbClr val="FFFFFF"/>
              </a:solidFill>
              <a:latin typeface="Century Gothic"/>
              <a:ea typeface="Century Gothic"/>
              <a:cs typeface="Century Gothic"/>
              <a:sym typeface="Century Gothic"/>
            </a:endParaRPr>
          </a:p>
        </p:txBody>
      </p:sp>
      <p:sp>
        <p:nvSpPr>
          <p:cNvPr id="1277" name="Google Shape;1277;p134"/>
          <p:cNvSpPr txBox="1"/>
          <p:nvPr/>
        </p:nvSpPr>
        <p:spPr>
          <a:xfrm>
            <a:off x="6462375" y="2973975"/>
            <a:ext cx="19077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useful</a:t>
            </a:r>
            <a:endParaRPr sz="2400" b="1">
              <a:solidFill>
                <a:srgbClr val="FFFFFF"/>
              </a:solidFill>
              <a:latin typeface="Century Gothic"/>
              <a:ea typeface="Century Gothic"/>
              <a:cs typeface="Century Gothic"/>
              <a:sym typeface="Century Gothic"/>
            </a:endParaRPr>
          </a:p>
        </p:txBody>
      </p:sp>
      <p:sp>
        <p:nvSpPr>
          <p:cNvPr id="1278" name="Google Shape;1278;p134"/>
          <p:cNvSpPr txBox="1"/>
          <p:nvPr/>
        </p:nvSpPr>
        <p:spPr>
          <a:xfrm>
            <a:off x="2875625" y="378565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transferred</a:t>
            </a:r>
            <a:endParaRPr sz="2400" b="1">
              <a:solidFill>
                <a:srgbClr val="FFFFFF"/>
              </a:solidFill>
              <a:latin typeface="Century Gothic"/>
              <a:ea typeface="Century Gothic"/>
              <a:cs typeface="Century Gothic"/>
              <a:sym typeface="Century Gothic"/>
            </a:endParaRPr>
          </a:p>
        </p:txBody>
      </p:sp>
      <p:sp>
        <p:nvSpPr>
          <p:cNvPr id="1279" name="Google Shape;1279;p134"/>
          <p:cNvSpPr txBox="1"/>
          <p:nvPr/>
        </p:nvSpPr>
        <p:spPr>
          <a:xfrm>
            <a:off x="6286450" y="4690900"/>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chemical</a:t>
            </a:r>
            <a:endParaRPr sz="2400" b="1">
              <a:solidFill>
                <a:srgbClr val="FFFFFF"/>
              </a:solidFill>
              <a:latin typeface="Century Gothic"/>
              <a:ea typeface="Century Gothic"/>
              <a:cs typeface="Century Gothic"/>
              <a:sym typeface="Century Gothic"/>
            </a:endParaRPr>
          </a:p>
        </p:txBody>
      </p:sp>
      <p:sp>
        <p:nvSpPr>
          <p:cNvPr id="1280" name="Google Shape;1280;p134"/>
          <p:cNvSpPr txBox="1"/>
          <p:nvPr/>
        </p:nvSpPr>
        <p:spPr>
          <a:xfrm>
            <a:off x="4580250" y="5125625"/>
            <a:ext cx="19770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kinetic</a:t>
            </a:r>
            <a:endParaRPr sz="2400" b="1">
              <a:solidFill>
                <a:srgbClr val="FFFFFF"/>
              </a:solidFill>
              <a:latin typeface="Century Gothic"/>
              <a:ea typeface="Century Gothic"/>
              <a:cs typeface="Century Gothic"/>
              <a:sym typeface="Century Gothic"/>
            </a:endParaRPr>
          </a:p>
        </p:txBody>
      </p:sp>
      <p:sp>
        <p:nvSpPr>
          <p:cNvPr id="1281" name="Google Shape;1281;p134"/>
          <p:cNvSpPr txBox="1"/>
          <p:nvPr/>
        </p:nvSpPr>
        <p:spPr>
          <a:xfrm>
            <a:off x="2706400" y="6019100"/>
            <a:ext cx="13701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heat</a:t>
            </a:r>
            <a:endParaRPr sz="2400" b="1">
              <a:solidFill>
                <a:srgbClr val="FFFFFF"/>
              </a:solidFill>
              <a:latin typeface="Century Gothic"/>
              <a:ea typeface="Century Gothic"/>
              <a:cs typeface="Century Gothic"/>
              <a:sym typeface="Century Gothic"/>
            </a:endParaRPr>
          </a:p>
        </p:txBody>
      </p:sp>
      <p:sp>
        <p:nvSpPr>
          <p:cNvPr id="1282" name="Google Shape;1282;p134"/>
          <p:cNvSpPr txBox="1"/>
          <p:nvPr/>
        </p:nvSpPr>
        <p:spPr>
          <a:xfrm>
            <a:off x="4293925" y="6019100"/>
            <a:ext cx="12531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up</a:t>
            </a:r>
            <a:endParaRPr sz="2400" b="1">
              <a:solidFill>
                <a:srgbClr val="FFFFFF"/>
              </a:solidFill>
              <a:latin typeface="Century Gothic"/>
              <a:ea typeface="Century Gothic"/>
              <a:cs typeface="Century Gothic"/>
              <a:sym typeface="Century Gothic"/>
            </a:endParaRPr>
          </a:p>
        </p:txBody>
      </p:sp>
      <p:sp>
        <p:nvSpPr>
          <p:cNvPr id="1283" name="Google Shape;1283;p134"/>
          <p:cNvSpPr txBox="1"/>
          <p:nvPr/>
        </p:nvSpPr>
        <p:spPr>
          <a:xfrm>
            <a:off x="6648400" y="6019100"/>
            <a:ext cx="1721700" cy="3474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rgbClr val="FFFFFF"/>
                </a:solidFill>
                <a:latin typeface="Century Gothic"/>
                <a:ea typeface="Century Gothic"/>
                <a:cs typeface="Century Gothic"/>
                <a:sym typeface="Century Gothic"/>
              </a:rPr>
              <a:t>sound</a:t>
            </a:r>
            <a:endParaRPr sz="24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2"/>
                                        </p:tgtEl>
                                        <p:attrNameLst>
                                          <p:attrName>style.visibility</p:attrName>
                                        </p:attrNameLst>
                                      </p:cBhvr>
                                      <p:to>
                                        <p:strVal val="visible"/>
                                      </p:to>
                                    </p:set>
                                    <p:animEffect transition="in" filter="fade">
                                      <p:cBhvr>
                                        <p:cTn id="7" dur="1000"/>
                                        <p:tgtEl>
                                          <p:spTgt spid="12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73"/>
                                        </p:tgtEl>
                                        <p:attrNameLst>
                                          <p:attrName>style.visibility</p:attrName>
                                        </p:attrNameLst>
                                      </p:cBhvr>
                                      <p:to>
                                        <p:strVal val="visible"/>
                                      </p:to>
                                    </p:set>
                                    <p:animEffect transition="in" filter="fade">
                                      <p:cBhvr>
                                        <p:cTn id="12" dur="1000"/>
                                        <p:tgtEl>
                                          <p:spTgt spid="12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4"/>
                                        </p:tgtEl>
                                        <p:attrNameLst>
                                          <p:attrName>style.visibility</p:attrName>
                                        </p:attrNameLst>
                                      </p:cBhvr>
                                      <p:to>
                                        <p:strVal val="visible"/>
                                      </p:to>
                                    </p:set>
                                    <p:animEffect transition="in" filter="fade">
                                      <p:cBhvr>
                                        <p:cTn id="17" dur="1000"/>
                                        <p:tgtEl>
                                          <p:spTgt spid="12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75"/>
                                        </p:tgtEl>
                                        <p:attrNameLst>
                                          <p:attrName>style.visibility</p:attrName>
                                        </p:attrNameLst>
                                      </p:cBhvr>
                                      <p:to>
                                        <p:strVal val="visible"/>
                                      </p:to>
                                    </p:set>
                                    <p:animEffect transition="in" filter="fade">
                                      <p:cBhvr>
                                        <p:cTn id="22" dur="1000"/>
                                        <p:tgtEl>
                                          <p:spTgt spid="127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76"/>
                                        </p:tgtEl>
                                        <p:attrNameLst>
                                          <p:attrName>style.visibility</p:attrName>
                                        </p:attrNameLst>
                                      </p:cBhvr>
                                      <p:to>
                                        <p:strVal val="visible"/>
                                      </p:to>
                                    </p:set>
                                    <p:animEffect transition="in" filter="fade">
                                      <p:cBhvr>
                                        <p:cTn id="27" dur="1000"/>
                                        <p:tgtEl>
                                          <p:spTgt spid="12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77"/>
                                        </p:tgtEl>
                                        <p:attrNameLst>
                                          <p:attrName>style.visibility</p:attrName>
                                        </p:attrNameLst>
                                      </p:cBhvr>
                                      <p:to>
                                        <p:strVal val="visible"/>
                                      </p:to>
                                    </p:set>
                                    <p:animEffect transition="in" filter="fade">
                                      <p:cBhvr>
                                        <p:cTn id="32" dur="1000"/>
                                        <p:tgtEl>
                                          <p:spTgt spid="127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78"/>
                                        </p:tgtEl>
                                        <p:attrNameLst>
                                          <p:attrName>style.visibility</p:attrName>
                                        </p:attrNameLst>
                                      </p:cBhvr>
                                      <p:to>
                                        <p:strVal val="visible"/>
                                      </p:to>
                                    </p:set>
                                    <p:animEffect transition="in" filter="fade">
                                      <p:cBhvr>
                                        <p:cTn id="37" dur="1000"/>
                                        <p:tgtEl>
                                          <p:spTgt spid="12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79"/>
                                        </p:tgtEl>
                                        <p:attrNameLst>
                                          <p:attrName>style.visibility</p:attrName>
                                        </p:attrNameLst>
                                      </p:cBhvr>
                                      <p:to>
                                        <p:strVal val="visible"/>
                                      </p:to>
                                    </p:set>
                                    <p:animEffect transition="in" filter="fade">
                                      <p:cBhvr>
                                        <p:cTn id="42" dur="1000"/>
                                        <p:tgtEl>
                                          <p:spTgt spid="127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80"/>
                                        </p:tgtEl>
                                        <p:attrNameLst>
                                          <p:attrName>style.visibility</p:attrName>
                                        </p:attrNameLst>
                                      </p:cBhvr>
                                      <p:to>
                                        <p:strVal val="visible"/>
                                      </p:to>
                                    </p:set>
                                    <p:animEffect transition="in" filter="fade">
                                      <p:cBhvr>
                                        <p:cTn id="47" dur="1000"/>
                                        <p:tgtEl>
                                          <p:spTgt spid="128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81"/>
                                        </p:tgtEl>
                                        <p:attrNameLst>
                                          <p:attrName>style.visibility</p:attrName>
                                        </p:attrNameLst>
                                      </p:cBhvr>
                                      <p:to>
                                        <p:strVal val="visible"/>
                                      </p:to>
                                    </p:set>
                                    <p:animEffect transition="in" filter="fade">
                                      <p:cBhvr>
                                        <p:cTn id="52" dur="1000"/>
                                        <p:tgtEl>
                                          <p:spTgt spid="1281"/>
                                        </p:tgtEl>
                                      </p:cBhvr>
                                    </p:animEffect>
                                  </p:childTnLst>
                                </p:cTn>
                              </p:par>
                              <p:par>
                                <p:cTn id="53" presetID="10" presetClass="entr" presetSubtype="0" fill="hold" nodeType="withEffect">
                                  <p:stCondLst>
                                    <p:cond delay="0"/>
                                  </p:stCondLst>
                                  <p:childTnLst>
                                    <p:set>
                                      <p:cBhvr>
                                        <p:cTn id="54" dur="1" fill="hold">
                                          <p:stCondLst>
                                            <p:cond delay="0"/>
                                          </p:stCondLst>
                                        </p:cTn>
                                        <p:tgtEl>
                                          <p:spTgt spid="1282"/>
                                        </p:tgtEl>
                                        <p:attrNameLst>
                                          <p:attrName>style.visibility</p:attrName>
                                        </p:attrNameLst>
                                      </p:cBhvr>
                                      <p:to>
                                        <p:strVal val="visible"/>
                                      </p:to>
                                    </p:set>
                                    <p:animEffect transition="in" filter="fade">
                                      <p:cBhvr>
                                        <p:cTn id="55" dur="1000"/>
                                        <p:tgtEl>
                                          <p:spTgt spid="128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283"/>
                                        </p:tgtEl>
                                        <p:attrNameLst>
                                          <p:attrName>style.visibility</p:attrName>
                                        </p:attrNameLst>
                                      </p:cBhvr>
                                      <p:to>
                                        <p:strVal val="visible"/>
                                      </p:to>
                                    </p:set>
                                    <p:animEffect transition="in" filter="fade">
                                      <p:cBhvr>
                                        <p:cTn id="60" dur="1000"/>
                                        <p:tgtEl>
                                          <p:spTgt spid="1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3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Dissipating Energy (pg 25)</a:t>
            </a:r>
            <a:endParaRPr sz="2800"/>
          </a:p>
        </p:txBody>
      </p:sp>
      <p:sp>
        <p:nvSpPr>
          <p:cNvPr id="1289" name="Google Shape;1289;p135"/>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What happens during energy transfers which is not helpful?</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Which store does energy usually dissipate to?</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What is another name for this dissipated energy?</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Why is friction not helpful in many situations?</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What can we do to reduce friction?</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If we said a material had a ‘high thermal conductivity’ what would we mean?</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What is another name for a material with a low thermal conductivity?</a:t>
            </a:r>
            <a:endParaRPr sz="270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a:latin typeface="Century Gothic"/>
                <a:ea typeface="Century Gothic"/>
                <a:cs typeface="Century Gothic"/>
                <a:sym typeface="Century Gothic"/>
              </a:rPr>
              <a:t>How can we use these materials to reduce the amount of energy which is dissipated from our homes?</a:t>
            </a:r>
            <a:endParaRPr sz="2700">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3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Dissipating Energy (pg 25)</a:t>
            </a:r>
            <a:endParaRPr sz="2800"/>
          </a:p>
        </p:txBody>
      </p:sp>
      <p:sp>
        <p:nvSpPr>
          <p:cNvPr id="1295" name="Google Shape;1295;p13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Font typeface="Century Gothic"/>
              <a:buAutoNum type="arabicPeriod"/>
            </a:pPr>
            <a:r>
              <a:rPr lang="en-GB" sz="2700" dirty="0">
                <a:latin typeface="Century Gothic"/>
                <a:ea typeface="Century Gothic"/>
                <a:cs typeface="Century Gothic"/>
                <a:sym typeface="Century Gothic"/>
              </a:rPr>
              <a:t>What happens during energy transfers which is not helpful?</a:t>
            </a:r>
            <a:br>
              <a:rPr lang="en-GB" sz="2700" dirty="0">
                <a:latin typeface="Century Gothic"/>
                <a:ea typeface="Century Gothic"/>
                <a:cs typeface="Century Gothic"/>
                <a:sym typeface="Century Gothic"/>
              </a:rPr>
            </a:br>
            <a:r>
              <a:rPr lang="en-GB" sz="3000" b="1" dirty="0">
                <a:solidFill>
                  <a:srgbClr val="FF0000"/>
                </a:solidFill>
                <a:latin typeface="Century Gothic"/>
                <a:ea typeface="Century Gothic"/>
                <a:cs typeface="Century Gothic"/>
                <a:sym typeface="Century Gothic"/>
              </a:rPr>
              <a:t>Energy is dissipated to the surroundings is a way which means it is wasted</a:t>
            </a:r>
            <a:endParaRPr sz="2700" dirty="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dirty="0">
                <a:latin typeface="Century Gothic"/>
                <a:ea typeface="Century Gothic"/>
                <a:cs typeface="Century Gothic"/>
                <a:sym typeface="Century Gothic"/>
              </a:rPr>
              <a:t>Which store does energy usually dissipate to?</a:t>
            </a:r>
            <a:br>
              <a:rPr lang="en-GB" sz="2700" dirty="0">
                <a:latin typeface="Century Gothic"/>
                <a:ea typeface="Century Gothic"/>
                <a:cs typeface="Century Gothic"/>
                <a:sym typeface="Century Gothic"/>
              </a:rPr>
            </a:br>
            <a:r>
              <a:rPr lang="en-GB" sz="3000" b="1" dirty="0">
                <a:solidFill>
                  <a:srgbClr val="FF0000"/>
                </a:solidFill>
                <a:latin typeface="Century Gothic"/>
                <a:ea typeface="Century Gothic"/>
                <a:cs typeface="Century Gothic"/>
                <a:sym typeface="Century Gothic"/>
              </a:rPr>
              <a:t>Thermal store of the surroundings</a:t>
            </a:r>
            <a:endParaRPr sz="2700" dirty="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dirty="0">
                <a:latin typeface="Century Gothic"/>
                <a:ea typeface="Century Gothic"/>
                <a:cs typeface="Century Gothic"/>
                <a:sym typeface="Century Gothic"/>
              </a:rPr>
              <a:t>What is another name for this dissipated energy?</a:t>
            </a:r>
            <a:br>
              <a:rPr lang="en-GB" sz="2700" dirty="0">
                <a:latin typeface="Century Gothic"/>
                <a:ea typeface="Century Gothic"/>
                <a:cs typeface="Century Gothic"/>
                <a:sym typeface="Century Gothic"/>
              </a:rPr>
            </a:br>
            <a:r>
              <a:rPr lang="en-GB" sz="3000" b="1" dirty="0">
                <a:solidFill>
                  <a:srgbClr val="FF0000"/>
                </a:solidFill>
                <a:latin typeface="Century Gothic"/>
                <a:ea typeface="Century Gothic"/>
                <a:cs typeface="Century Gothic"/>
                <a:sym typeface="Century Gothic"/>
              </a:rPr>
              <a:t>Wasted energy</a:t>
            </a:r>
            <a:endParaRPr sz="2700" dirty="0">
              <a:latin typeface="Century Gothic"/>
              <a:ea typeface="Century Gothic"/>
              <a:cs typeface="Century Gothic"/>
              <a:sym typeface="Century Gothic"/>
            </a:endParaRPr>
          </a:p>
          <a:p>
            <a:pPr marL="457200" lvl="0" indent="-400050" algn="l" rtl="0">
              <a:spcBef>
                <a:spcPts val="0"/>
              </a:spcBef>
              <a:spcAft>
                <a:spcPts val="0"/>
              </a:spcAft>
              <a:buSzPts val="2700"/>
              <a:buFont typeface="Century Gothic"/>
              <a:buAutoNum type="arabicPeriod"/>
            </a:pPr>
            <a:r>
              <a:rPr lang="en-GB" sz="2700" dirty="0">
                <a:latin typeface="Century Gothic"/>
                <a:ea typeface="Century Gothic"/>
                <a:cs typeface="Century Gothic"/>
                <a:sym typeface="Century Gothic"/>
              </a:rPr>
              <a:t>Why is friction not helpful in many situations?</a:t>
            </a:r>
            <a:endParaRPr sz="2700" dirty="0">
              <a:latin typeface="Century Gothic"/>
              <a:ea typeface="Century Gothic"/>
              <a:cs typeface="Century Gothic"/>
              <a:sym typeface="Century Gothic"/>
            </a:endParaRPr>
          </a:p>
          <a:p>
            <a:pPr marL="457200" lvl="0" indent="0" algn="l" rtl="0">
              <a:spcBef>
                <a:spcPts val="0"/>
              </a:spcBef>
              <a:spcAft>
                <a:spcPts val="0"/>
              </a:spcAft>
              <a:buNone/>
            </a:pPr>
            <a:r>
              <a:rPr lang="en-GB" sz="3000" b="1" dirty="0">
                <a:solidFill>
                  <a:srgbClr val="FF0000"/>
                </a:solidFill>
                <a:latin typeface="Century Gothic"/>
                <a:ea typeface="Century Gothic"/>
                <a:cs typeface="Century Gothic"/>
                <a:sym typeface="Century Gothic"/>
              </a:rPr>
              <a:t>Friction can cause energy to be dissipated to the surroundings which is often unwanted</a:t>
            </a:r>
            <a:endParaRPr sz="2700" dirty="0">
              <a:latin typeface="Century Gothic"/>
              <a:ea typeface="Century Gothic"/>
              <a:cs typeface="Century Gothic"/>
              <a:sym typeface="Century Gothic"/>
            </a:endParaRPr>
          </a:p>
          <a:p>
            <a:pPr marL="0" lvl="0" indent="0" algn="l" rtl="0">
              <a:spcBef>
                <a:spcPts val="0"/>
              </a:spcBef>
              <a:spcAft>
                <a:spcPts val="0"/>
              </a:spcAft>
              <a:buNone/>
            </a:pPr>
            <a:endParaRPr sz="27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5">
                                            <p:txEl>
                                              <p:pRg st="0" end="0"/>
                                            </p:txEl>
                                          </p:spTgt>
                                        </p:tgtEl>
                                        <p:attrNameLst>
                                          <p:attrName>style.visibility</p:attrName>
                                        </p:attrNameLst>
                                      </p:cBhvr>
                                      <p:to>
                                        <p:strVal val="visible"/>
                                      </p:to>
                                    </p:set>
                                    <p:animEffect transition="in" filter="fade">
                                      <p:cBhvr>
                                        <p:cTn id="7" dur="1000"/>
                                        <p:tgtEl>
                                          <p:spTgt spid="1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5">
                                            <p:txEl>
                                              <p:pRg st="1" end="1"/>
                                            </p:txEl>
                                          </p:spTgt>
                                        </p:tgtEl>
                                        <p:attrNameLst>
                                          <p:attrName>style.visibility</p:attrName>
                                        </p:attrNameLst>
                                      </p:cBhvr>
                                      <p:to>
                                        <p:strVal val="visible"/>
                                      </p:to>
                                    </p:set>
                                    <p:animEffect transition="in" filter="fade">
                                      <p:cBhvr>
                                        <p:cTn id="12" dur="1000"/>
                                        <p:tgtEl>
                                          <p:spTgt spid="1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5">
                                            <p:txEl>
                                              <p:pRg st="2" end="2"/>
                                            </p:txEl>
                                          </p:spTgt>
                                        </p:tgtEl>
                                        <p:attrNameLst>
                                          <p:attrName>style.visibility</p:attrName>
                                        </p:attrNameLst>
                                      </p:cBhvr>
                                      <p:to>
                                        <p:strVal val="visible"/>
                                      </p:to>
                                    </p:set>
                                    <p:animEffect transition="in" filter="fade">
                                      <p:cBhvr>
                                        <p:cTn id="17" dur="1000"/>
                                        <p:tgtEl>
                                          <p:spTgt spid="12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5">
                                            <p:txEl>
                                              <p:pRg st="3" end="3"/>
                                            </p:txEl>
                                          </p:spTgt>
                                        </p:tgtEl>
                                        <p:attrNameLst>
                                          <p:attrName>style.visibility</p:attrName>
                                        </p:attrNameLst>
                                      </p:cBhvr>
                                      <p:to>
                                        <p:strVal val="visible"/>
                                      </p:to>
                                    </p:set>
                                    <p:animEffect transition="in" filter="fade">
                                      <p:cBhvr>
                                        <p:cTn id="22" dur="1000"/>
                                        <p:tgtEl>
                                          <p:spTgt spid="12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5">
                                            <p:txEl>
                                              <p:pRg st="4" end="4"/>
                                            </p:txEl>
                                          </p:spTgt>
                                        </p:tgtEl>
                                        <p:attrNameLst>
                                          <p:attrName>style.visibility</p:attrName>
                                        </p:attrNameLst>
                                      </p:cBhvr>
                                      <p:to>
                                        <p:strVal val="visible"/>
                                      </p:to>
                                    </p:set>
                                    <p:animEffect transition="in" filter="fade">
                                      <p:cBhvr>
                                        <p:cTn id="27" dur="1000"/>
                                        <p:tgtEl>
                                          <p:spTgt spid="12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Google Shape;1300;p13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Dissipating Energy (pg 25)</a:t>
            </a:r>
            <a:endParaRPr sz="2800"/>
          </a:p>
        </p:txBody>
      </p:sp>
      <p:sp>
        <p:nvSpPr>
          <p:cNvPr id="1301" name="Google Shape;1301;p137"/>
          <p:cNvSpPr txBox="1">
            <a:spLocks noGrp="1"/>
          </p:cNvSpPr>
          <p:nvPr>
            <p:ph type="body" idx="1"/>
          </p:nvPr>
        </p:nvSpPr>
        <p:spPr>
          <a:xfrm>
            <a:off x="65700" y="1046850"/>
            <a:ext cx="89046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What can we do to reduce friction?</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Use a lubrication such as oil to reduce friction</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If we said a material had a ‘high thermal conductivity’ what would we mean?</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It can transfer a lot of energy in a short amount of time</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What is another name for a material with a low thermal conductivity?</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An insulator</a:t>
            </a:r>
            <a:endParaRPr sz="21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5"/>
            </a:pPr>
            <a:r>
              <a:rPr lang="en-GB" sz="2100" dirty="0">
                <a:latin typeface="Century Gothic"/>
                <a:ea typeface="Century Gothic"/>
                <a:cs typeface="Century Gothic"/>
                <a:sym typeface="Century Gothic"/>
              </a:rPr>
              <a:t>How can we use these materials to reduce the amount of energy which is dissipated from our homes?</a:t>
            </a:r>
            <a:endParaRPr sz="2100" dirty="0">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We can add insulation to the walls or the loft to reduce energy losses. We can also build the walls out of materials with low thermal conductivity.</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01">
                                            <p:txEl>
                                              <p:pRg st="0" end="0"/>
                                            </p:txEl>
                                          </p:spTgt>
                                        </p:tgtEl>
                                        <p:attrNameLst>
                                          <p:attrName>style.visibility</p:attrName>
                                        </p:attrNameLst>
                                      </p:cBhvr>
                                      <p:to>
                                        <p:strVal val="visible"/>
                                      </p:to>
                                    </p:set>
                                    <p:animEffect transition="in" filter="fade">
                                      <p:cBhvr>
                                        <p:cTn id="7" dur="1000"/>
                                        <p:tgtEl>
                                          <p:spTgt spid="1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1">
                                            <p:txEl>
                                              <p:pRg st="1" end="1"/>
                                            </p:txEl>
                                          </p:spTgt>
                                        </p:tgtEl>
                                        <p:attrNameLst>
                                          <p:attrName>style.visibility</p:attrName>
                                        </p:attrNameLst>
                                      </p:cBhvr>
                                      <p:to>
                                        <p:strVal val="visible"/>
                                      </p:to>
                                    </p:set>
                                    <p:animEffect transition="in" filter="fade">
                                      <p:cBhvr>
                                        <p:cTn id="12" dur="1000"/>
                                        <p:tgtEl>
                                          <p:spTgt spid="13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01">
                                            <p:txEl>
                                              <p:pRg st="2" end="2"/>
                                            </p:txEl>
                                          </p:spTgt>
                                        </p:tgtEl>
                                        <p:attrNameLst>
                                          <p:attrName>style.visibility</p:attrName>
                                        </p:attrNameLst>
                                      </p:cBhvr>
                                      <p:to>
                                        <p:strVal val="visible"/>
                                      </p:to>
                                    </p:set>
                                    <p:animEffect transition="in" filter="fade">
                                      <p:cBhvr>
                                        <p:cTn id="17" dur="1000"/>
                                        <p:tgtEl>
                                          <p:spTgt spid="13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01">
                                            <p:txEl>
                                              <p:pRg st="3" end="3"/>
                                            </p:txEl>
                                          </p:spTgt>
                                        </p:tgtEl>
                                        <p:attrNameLst>
                                          <p:attrName>style.visibility</p:attrName>
                                        </p:attrNameLst>
                                      </p:cBhvr>
                                      <p:to>
                                        <p:strVal val="visible"/>
                                      </p:to>
                                    </p:set>
                                    <p:animEffect transition="in" filter="fade">
                                      <p:cBhvr>
                                        <p:cTn id="22" dur="1000"/>
                                        <p:tgtEl>
                                          <p:spTgt spid="13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01">
                                            <p:txEl>
                                              <p:pRg st="4" end="4"/>
                                            </p:txEl>
                                          </p:spTgt>
                                        </p:tgtEl>
                                        <p:attrNameLst>
                                          <p:attrName>style.visibility</p:attrName>
                                        </p:attrNameLst>
                                      </p:cBhvr>
                                      <p:to>
                                        <p:strVal val="visible"/>
                                      </p:to>
                                    </p:set>
                                    <p:animEffect transition="in" filter="fade">
                                      <p:cBhvr>
                                        <p:cTn id="27" dur="1000"/>
                                        <p:tgtEl>
                                          <p:spTgt spid="130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3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Efficiency (pg 27)</a:t>
            </a:r>
            <a:endParaRPr sz="2800"/>
          </a:p>
        </p:txBody>
      </p:sp>
      <p:sp>
        <p:nvSpPr>
          <p:cNvPr id="1307" name="Google Shape;1307;p13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The efficiency of an energy transfer is a measure of the amount of energy that ends up in the useful energy store.</a:t>
            </a:r>
            <a:endParaRPr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p:txBody>
      </p:sp>
      <p:pic>
        <p:nvPicPr>
          <p:cNvPr id="1308" name="Google Shape;1308;p138"/>
          <p:cNvPicPr preferRelativeResize="0"/>
          <p:nvPr/>
        </p:nvPicPr>
        <p:blipFill>
          <a:blip r:embed="rId3">
            <a:alphaModFix/>
          </a:blip>
          <a:stretch>
            <a:fillRect/>
          </a:stretch>
        </p:blipFill>
        <p:spPr>
          <a:xfrm>
            <a:off x="1224025" y="2615113"/>
            <a:ext cx="6696075" cy="1247775"/>
          </a:xfrm>
          <a:prstGeom prst="rect">
            <a:avLst/>
          </a:prstGeom>
          <a:noFill/>
          <a:ln>
            <a:noFill/>
          </a:ln>
        </p:spPr>
      </p:pic>
      <p:pic>
        <p:nvPicPr>
          <p:cNvPr id="1309" name="Google Shape;1309;p138"/>
          <p:cNvPicPr preferRelativeResize="0"/>
          <p:nvPr/>
        </p:nvPicPr>
        <p:blipFill>
          <a:blip r:embed="rId4">
            <a:alphaModFix/>
          </a:blip>
          <a:stretch>
            <a:fillRect/>
          </a:stretch>
        </p:blipFill>
        <p:spPr>
          <a:xfrm>
            <a:off x="0" y="4401900"/>
            <a:ext cx="9144001" cy="2286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sp>
        <p:nvSpPr>
          <p:cNvPr id="1314" name="Google Shape;1314;p13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Efficiency (pg 27)</a:t>
            </a:r>
            <a:endParaRPr sz="3400">
              <a:latin typeface="Century Gothic"/>
              <a:ea typeface="Century Gothic"/>
              <a:cs typeface="Century Gothic"/>
              <a:sym typeface="Century Gothic"/>
            </a:endParaRPr>
          </a:p>
        </p:txBody>
      </p:sp>
      <p:sp>
        <p:nvSpPr>
          <p:cNvPr id="1315" name="Google Shape;1315;p13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latin typeface="Century Gothic"/>
                <a:ea typeface="Century Gothic"/>
                <a:cs typeface="Century Gothic"/>
                <a:sym typeface="Century Gothic"/>
              </a:rPr>
              <a:t>The efficiency of an energy transfer is a measure of the amount of energy that ends up in the useful energy store.</a:t>
            </a:r>
            <a:endParaRPr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a:p>
            <a:pPr marL="0" lvl="0" indent="0" algn="l" rtl="0">
              <a:spcBef>
                <a:spcPts val="0"/>
              </a:spcBef>
              <a:spcAft>
                <a:spcPts val="0"/>
              </a:spcAft>
              <a:buNone/>
            </a:pPr>
            <a:endParaRPr b="1">
              <a:latin typeface="Century Gothic"/>
              <a:ea typeface="Century Gothic"/>
              <a:cs typeface="Century Gothic"/>
              <a:sym typeface="Century Gothic"/>
            </a:endParaRPr>
          </a:p>
        </p:txBody>
      </p:sp>
      <p:pic>
        <p:nvPicPr>
          <p:cNvPr id="1316" name="Google Shape;1316;p139"/>
          <p:cNvPicPr preferRelativeResize="0"/>
          <p:nvPr/>
        </p:nvPicPr>
        <p:blipFill>
          <a:blip r:embed="rId3">
            <a:alphaModFix/>
          </a:blip>
          <a:stretch>
            <a:fillRect/>
          </a:stretch>
        </p:blipFill>
        <p:spPr>
          <a:xfrm>
            <a:off x="1890775" y="2710275"/>
            <a:ext cx="5362575" cy="1238250"/>
          </a:xfrm>
          <a:prstGeom prst="rect">
            <a:avLst/>
          </a:prstGeom>
          <a:noFill/>
          <a:ln>
            <a:noFill/>
          </a:ln>
        </p:spPr>
      </p:pic>
      <p:pic>
        <p:nvPicPr>
          <p:cNvPr id="1317" name="Google Shape;1317;p139"/>
          <p:cNvPicPr preferRelativeResize="0"/>
          <p:nvPr/>
        </p:nvPicPr>
        <p:blipFill>
          <a:blip r:embed="rId4">
            <a:alphaModFix/>
          </a:blip>
          <a:stretch>
            <a:fillRect/>
          </a:stretch>
        </p:blipFill>
        <p:spPr>
          <a:xfrm>
            <a:off x="0" y="4565635"/>
            <a:ext cx="9144001" cy="19792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14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Efficiency (pg 28)</a:t>
            </a:r>
            <a:endParaRPr sz="2800"/>
          </a:p>
        </p:txBody>
      </p:sp>
      <p:sp>
        <p:nvSpPr>
          <p:cNvPr id="1323" name="Google Shape;1323;p14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motor in a remote-controlled car transfer 300J of energy into the car’s energy stores. 225J are transferred to the car’s kinetic store. Calculate the efficiency of the motor.</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250,000 J of energy is transferred to a computer. It dissipates 50,000 J to the surroundings. </a:t>
            </a:r>
            <a:endParaRPr sz="2500">
              <a:latin typeface="Century Gothic"/>
              <a:ea typeface="Century Gothic"/>
              <a:cs typeface="Century Gothic"/>
              <a:sym typeface="Century Gothic"/>
            </a:endParaRPr>
          </a:p>
          <a:p>
            <a:pPr marL="914400" lvl="1" indent="-387350" algn="l" rtl="0">
              <a:spcBef>
                <a:spcPts val="0"/>
              </a:spcBef>
              <a:spcAft>
                <a:spcPts val="0"/>
              </a:spcAft>
              <a:buSzPts val="2500"/>
              <a:buFont typeface="Century Gothic"/>
              <a:buAutoNum type="alphaLcPeriod"/>
            </a:pPr>
            <a:r>
              <a:rPr lang="en-GB" sz="2500">
                <a:latin typeface="Century Gothic"/>
                <a:ea typeface="Century Gothic"/>
                <a:cs typeface="Century Gothic"/>
                <a:sym typeface="Century Gothic"/>
              </a:rPr>
              <a:t>Calculate the amount of energy transferred to the useful energy store.</a:t>
            </a:r>
            <a:endParaRPr sz="2500">
              <a:latin typeface="Century Gothic"/>
              <a:ea typeface="Century Gothic"/>
              <a:cs typeface="Century Gothic"/>
              <a:sym typeface="Century Gothic"/>
            </a:endParaRPr>
          </a:p>
          <a:p>
            <a:pPr marL="914400" lvl="1" indent="-387350" algn="l" rtl="0">
              <a:spcBef>
                <a:spcPts val="0"/>
              </a:spcBef>
              <a:spcAft>
                <a:spcPts val="0"/>
              </a:spcAft>
              <a:buSzPts val="2500"/>
              <a:buFont typeface="Century Gothic"/>
              <a:buAutoNum type="alphaLcPeriod"/>
            </a:pPr>
            <a:r>
              <a:rPr lang="en-GB" sz="2500">
                <a:latin typeface="Century Gothic"/>
                <a:ea typeface="Century Gothic"/>
                <a:cs typeface="Century Gothic"/>
                <a:sym typeface="Century Gothic"/>
              </a:rPr>
              <a:t>Calculate the efficiency of the computer. </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machine has a useful power output of 900 W and an efficiency of 0.75. Calculate the total power input to the machine.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A microwave has an efficiency of 0.75. It has a total input of 800W. Calculate the useful power output.</a:t>
            </a:r>
            <a:endParaRPr sz="2500">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4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Efficiency (pg 28)</a:t>
            </a:r>
            <a:endParaRPr sz="3400">
              <a:latin typeface="Century Gothic"/>
              <a:ea typeface="Century Gothic"/>
              <a:cs typeface="Century Gothic"/>
              <a:sym typeface="Century Gothic"/>
            </a:endParaRPr>
          </a:p>
        </p:txBody>
      </p:sp>
      <p:sp>
        <p:nvSpPr>
          <p:cNvPr id="1329" name="Google Shape;1329;p141"/>
          <p:cNvSpPr txBox="1">
            <a:spLocks noGrp="1"/>
          </p:cNvSpPr>
          <p:nvPr>
            <p:ph type="body" idx="1"/>
          </p:nvPr>
        </p:nvSpPr>
        <p:spPr>
          <a:xfrm>
            <a:off x="79950" y="941050"/>
            <a:ext cx="8984100" cy="5556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entury Gothic"/>
              <a:buAutoNum type="arabicPeriod"/>
            </a:pPr>
            <a:r>
              <a:rPr lang="en-GB" sz="1800" dirty="0">
                <a:latin typeface="Century Gothic"/>
                <a:ea typeface="Century Gothic"/>
                <a:cs typeface="Century Gothic"/>
                <a:sym typeface="Century Gothic"/>
              </a:rPr>
              <a:t>A motor in a remote-controlled car transfer 300J of energy into the car’s energy stores. 225J are transferred to the car’s kinetic store. Calculate the efficiency of the motor.</a:t>
            </a:r>
            <a:endParaRPr sz="1800" dirty="0">
              <a:latin typeface="Century Gothic"/>
              <a:ea typeface="Century Gothic"/>
              <a:cs typeface="Century Gothic"/>
              <a:sym typeface="Century Gothic"/>
            </a:endParaRPr>
          </a:p>
          <a:p>
            <a:pPr marL="457200" lvl="0" indent="0" algn="l" rtl="0">
              <a:spcBef>
                <a:spcPts val="0"/>
              </a:spcBef>
              <a:spcAft>
                <a:spcPts val="0"/>
              </a:spcAft>
              <a:buNone/>
            </a:pPr>
            <a:endParaRPr sz="1800" dirty="0">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Efficiency = </a:t>
            </a:r>
            <a:r>
              <a:rPr lang="en-GB" sz="2700" b="1" u="sng" dirty="0">
                <a:solidFill>
                  <a:srgbClr val="FF0000"/>
                </a:solidFill>
                <a:latin typeface="Century Gothic"/>
                <a:ea typeface="Century Gothic"/>
                <a:cs typeface="Century Gothic"/>
                <a:sym typeface="Century Gothic"/>
              </a:rPr>
              <a:t>useful energy transfer </a:t>
            </a:r>
            <a:r>
              <a:rPr lang="en-GB" sz="2700" b="1" dirty="0">
                <a:solidFill>
                  <a:srgbClr val="FF0000"/>
                </a:solidFill>
                <a:latin typeface="Century Gothic"/>
                <a:ea typeface="Century Gothic"/>
                <a:cs typeface="Century Gothic"/>
                <a:sym typeface="Century Gothic"/>
              </a:rPr>
              <a:t> =   </a:t>
            </a:r>
            <a:r>
              <a:rPr lang="en-GB" sz="2700" b="1" u="sng" dirty="0">
                <a:solidFill>
                  <a:srgbClr val="FF0000"/>
                </a:solidFill>
                <a:latin typeface="Century Gothic"/>
                <a:ea typeface="Century Gothic"/>
                <a:cs typeface="Century Gothic"/>
                <a:sym typeface="Century Gothic"/>
              </a:rPr>
              <a:t>225</a:t>
            </a:r>
            <a:r>
              <a:rPr lang="en-GB" sz="2700" b="1" dirty="0">
                <a:solidFill>
                  <a:srgbClr val="FF0000"/>
                </a:solidFill>
                <a:latin typeface="Century Gothic"/>
                <a:ea typeface="Century Gothic"/>
                <a:cs typeface="Century Gothic"/>
                <a:sym typeface="Century Gothic"/>
              </a:rPr>
              <a:t>   =  0.75</a:t>
            </a:r>
            <a:endParaRPr sz="27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		         total energy input           300    </a:t>
            </a:r>
            <a:endParaRPr sz="27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endParaRPr sz="2700" b="1" dirty="0">
              <a:latin typeface="Century Gothic"/>
              <a:ea typeface="Century Gothic"/>
              <a:cs typeface="Century Gothic"/>
              <a:sym typeface="Century Gothic"/>
            </a:endParaRPr>
          </a:p>
          <a:p>
            <a:pPr marL="457200" lvl="0" indent="-342900" algn="l" rtl="0">
              <a:spcBef>
                <a:spcPts val="0"/>
              </a:spcBef>
              <a:spcAft>
                <a:spcPts val="0"/>
              </a:spcAft>
              <a:buSzPts val="1800"/>
              <a:buFont typeface="+mj-lt"/>
              <a:buAutoNum type="arabicPeriod" startAt="2"/>
            </a:pPr>
            <a:r>
              <a:rPr lang="en-GB" sz="1800" dirty="0">
                <a:latin typeface="Century Gothic"/>
                <a:ea typeface="Century Gothic"/>
                <a:cs typeface="Century Gothic"/>
                <a:sym typeface="Century Gothic"/>
              </a:rPr>
              <a:t>250,000 J of energy is transferred to a computer. It dissipates 50,000 J to the surroundings. </a:t>
            </a:r>
            <a:endParaRPr sz="1800" dirty="0">
              <a:latin typeface="Century Gothic"/>
              <a:ea typeface="Century Gothic"/>
              <a:cs typeface="Century Gothic"/>
              <a:sym typeface="Century Gothic"/>
            </a:endParaRPr>
          </a:p>
          <a:p>
            <a:pPr marL="914400" lvl="1" indent="-342900" algn="l" rtl="0">
              <a:spcBef>
                <a:spcPts val="0"/>
              </a:spcBef>
              <a:spcAft>
                <a:spcPts val="0"/>
              </a:spcAft>
              <a:buSzPts val="1800"/>
              <a:buFont typeface="Century Gothic"/>
              <a:buAutoNum type="alphaLcPeriod"/>
            </a:pPr>
            <a:r>
              <a:rPr lang="en-GB" sz="1800" dirty="0">
                <a:latin typeface="Century Gothic"/>
                <a:ea typeface="Century Gothic"/>
                <a:cs typeface="Century Gothic"/>
                <a:sym typeface="Century Gothic"/>
              </a:rPr>
              <a:t>Calculate the amount of energy transferred to the useful energy store.</a:t>
            </a:r>
            <a:endParaRPr sz="1800" dirty="0">
              <a:latin typeface="Century Gothic"/>
              <a:ea typeface="Century Gothic"/>
              <a:cs typeface="Century Gothic"/>
              <a:sym typeface="Century Gothic"/>
            </a:endParaRPr>
          </a:p>
          <a:p>
            <a:pPr marL="0" lvl="0" indent="0" algn="l" rtl="0">
              <a:spcBef>
                <a:spcPts val="0"/>
              </a:spcBef>
              <a:spcAft>
                <a:spcPts val="0"/>
              </a:spcAft>
              <a:buNone/>
            </a:pPr>
            <a:endParaRPr sz="1800" dirty="0">
              <a:latin typeface="Century Gothic"/>
              <a:ea typeface="Century Gothic"/>
              <a:cs typeface="Century Gothic"/>
              <a:sym typeface="Century Gothic"/>
            </a:endParaRPr>
          </a:p>
          <a:p>
            <a:pPr marL="0" lvl="0" indent="457200" algn="l" rtl="0">
              <a:spcBef>
                <a:spcPts val="0"/>
              </a:spcBef>
              <a:spcAft>
                <a:spcPts val="0"/>
              </a:spcAft>
              <a:buNone/>
            </a:pPr>
            <a:r>
              <a:rPr lang="en-GB" sz="2300" b="1" dirty="0">
                <a:solidFill>
                  <a:srgbClr val="FF0000"/>
                </a:solidFill>
                <a:latin typeface="Century Gothic"/>
                <a:ea typeface="Century Gothic"/>
                <a:cs typeface="Century Gothic"/>
                <a:sym typeface="Century Gothic"/>
              </a:rPr>
              <a:t>Energy transferred usefully = 250 000 - 50 000 = 200 000 J</a:t>
            </a:r>
            <a:endParaRPr sz="2300" b="1" dirty="0">
              <a:solidFill>
                <a:srgbClr val="FF0000"/>
              </a:solidFill>
              <a:latin typeface="Century Gothic"/>
              <a:ea typeface="Century Gothic"/>
              <a:cs typeface="Century Gothic"/>
              <a:sym typeface="Century Gothic"/>
            </a:endParaRPr>
          </a:p>
          <a:p>
            <a:pPr marL="0" lvl="0" indent="457200" algn="l" rtl="0">
              <a:spcBef>
                <a:spcPts val="0"/>
              </a:spcBef>
              <a:spcAft>
                <a:spcPts val="0"/>
              </a:spcAft>
              <a:buNone/>
            </a:pPr>
            <a:endParaRPr sz="2300" b="1" dirty="0">
              <a:solidFill>
                <a:srgbClr val="FF0000"/>
              </a:solidFill>
              <a:latin typeface="Century Gothic"/>
              <a:ea typeface="Century Gothic"/>
              <a:cs typeface="Century Gothic"/>
              <a:sym typeface="Century Gothic"/>
            </a:endParaRPr>
          </a:p>
          <a:p>
            <a:pPr marL="914400" lvl="1" indent="-342900" algn="l" rtl="0">
              <a:spcBef>
                <a:spcPts val="0"/>
              </a:spcBef>
              <a:spcAft>
                <a:spcPts val="0"/>
              </a:spcAft>
              <a:buSzPts val="1800"/>
              <a:buFont typeface="Century Gothic"/>
              <a:buAutoNum type="alphaLcPeriod"/>
            </a:pPr>
            <a:r>
              <a:rPr lang="en-GB" sz="1800" dirty="0">
                <a:latin typeface="Century Gothic"/>
                <a:ea typeface="Century Gothic"/>
                <a:cs typeface="Century Gothic"/>
                <a:sym typeface="Century Gothic"/>
              </a:rPr>
              <a:t>Calculate the efficiency of the computer. </a:t>
            </a:r>
            <a:endParaRPr sz="1800" dirty="0">
              <a:latin typeface="Century Gothic"/>
              <a:ea typeface="Century Gothic"/>
              <a:cs typeface="Century Gothic"/>
              <a:sym typeface="Century Gothic"/>
            </a:endParaRPr>
          </a:p>
          <a:p>
            <a:pPr marL="914400" lvl="0" indent="0" algn="l" rtl="0">
              <a:spcBef>
                <a:spcPts val="0"/>
              </a:spcBef>
              <a:spcAft>
                <a:spcPts val="0"/>
              </a:spcAft>
              <a:buNone/>
            </a:pPr>
            <a:endParaRPr sz="1800" dirty="0">
              <a:latin typeface="Century Gothic"/>
              <a:ea typeface="Century Gothic"/>
              <a:cs typeface="Century Gothic"/>
              <a:sym typeface="Century Gothic"/>
            </a:endParaRPr>
          </a:p>
          <a:p>
            <a:pPr marL="45720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Efficiency = </a:t>
            </a:r>
            <a:r>
              <a:rPr lang="en-GB" sz="2500" b="1" u="sng" dirty="0">
                <a:solidFill>
                  <a:srgbClr val="FF0000"/>
                </a:solidFill>
                <a:latin typeface="Century Gothic"/>
                <a:ea typeface="Century Gothic"/>
                <a:cs typeface="Century Gothic"/>
                <a:sym typeface="Century Gothic"/>
              </a:rPr>
              <a:t>useful energy transfer </a:t>
            </a:r>
            <a:r>
              <a:rPr lang="en-GB" sz="2500" b="1" dirty="0">
                <a:solidFill>
                  <a:srgbClr val="FF0000"/>
                </a:solidFill>
                <a:latin typeface="Century Gothic"/>
                <a:ea typeface="Century Gothic"/>
                <a:cs typeface="Century Gothic"/>
                <a:sym typeface="Century Gothic"/>
              </a:rPr>
              <a:t> =   </a:t>
            </a:r>
            <a:r>
              <a:rPr lang="en-GB" sz="2500" b="1" u="sng" dirty="0">
                <a:solidFill>
                  <a:srgbClr val="FF0000"/>
                </a:solidFill>
                <a:latin typeface="Century Gothic"/>
                <a:ea typeface="Century Gothic"/>
                <a:cs typeface="Century Gothic"/>
                <a:sym typeface="Century Gothic"/>
              </a:rPr>
              <a:t>200 000</a:t>
            </a:r>
            <a:r>
              <a:rPr lang="en-GB" sz="2500" b="1" dirty="0">
                <a:solidFill>
                  <a:srgbClr val="FF0000"/>
                </a:solidFill>
                <a:latin typeface="Century Gothic"/>
                <a:ea typeface="Century Gothic"/>
                <a:cs typeface="Century Gothic"/>
                <a:sym typeface="Century Gothic"/>
              </a:rPr>
              <a:t>   =  0.80</a:t>
            </a:r>
            <a:endParaRPr sz="25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500" b="1" dirty="0">
                <a:solidFill>
                  <a:srgbClr val="FF0000"/>
                </a:solidFill>
                <a:latin typeface="Century Gothic"/>
                <a:ea typeface="Century Gothic"/>
                <a:cs typeface="Century Gothic"/>
                <a:sym typeface="Century Gothic"/>
              </a:rPr>
              <a:t>		         total energy input          250 000 </a:t>
            </a:r>
            <a:endParaRPr sz="1600" dirty="0">
              <a:latin typeface="Century Gothic"/>
              <a:ea typeface="Century Gothic"/>
              <a:cs typeface="Century Gothic"/>
              <a:sym typeface="Century Gothic"/>
            </a:endParaRPr>
          </a:p>
        </p:txBody>
      </p:sp>
    </p:spTree>
    <p:custDataLst>
      <p:tags r:id="rId1"/>
    </p:custData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4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Efficiency (pg 28)</a:t>
            </a:r>
            <a:endParaRPr sz="3400">
              <a:latin typeface="Century Gothic"/>
              <a:ea typeface="Century Gothic"/>
              <a:cs typeface="Century Gothic"/>
              <a:sym typeface="Century Gothic"/>
            </a:endParaRPr>
          </a:p>
        </p:txBody>
      </p:sp>
      <p:sp>
        <p:nvSpPr>
          <p:cNvPr id="1335" name="Google Shape;1335;p142"/>
          <p:cNvSpPr txBox="1">
            <a:spLocks noGrp="1"/>
          </p:cNvSpPr>
          <p:nvPr>
            <p:ph type="body" idx="1"/>
          </p:nvPr>
        </p:nvSpPr>
        <p:spPr>
          <a:xfrm>
            <a:off x="79950" y="929175"/>
            <a:ext cx="89841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3"/>
            </a:pPr>
            <a:r>
              <a:rPr lang="en-GB" sz="2000" dirty="0">
                <a:latin typeface="Century Gothic"/>
                <a:ea typeface="Century Gothic"/>
                <a:cs typeface="Century Gothic"/>
                <a:sym typeface="Century Gothic"/>
              </a:rPr>
              <a:t>A machine has a useful power output of 900 W and an efficiency of 0.75. Calculate the total power input to the machine.</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Efficiency = </a:t>
            </a:r>
            <a:r>
              <a:rPr lang="en-GB" sz="2400" b="1" u="sng" dirty="0">
                <a:solidFill>
                  <a:srgbClr val="FF0000"/>
                </a:solidFill>
                <a:latin typeface="Century Gothic"/>
                <a:ea typeface="Century Gothic"/>
                <a:cs typeface="Century Gothic"/>
                <a:sym typeface="Century Gothic"/>
              </a:rPr>
              <a:t>useful power transfer </a:t>
            </a:r>
            <a:r>
              <a:rPr lang="en-GB" sz="2400" b="1" dirty="0">
                <a:solidFill>
                  <a:srgbClr val="FF0000"/>
                </a:solidFill>
                <a:latin typeface="Century Gothic"/>
                <a:ea typeface="Century Gothic"/>
                <a:cs typeface="Century Gothic"/>
                <a:sym typeface="Century Gothic"/>
              </a:rPr>
              <a:t> </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total power input   </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total power input = </a:t>
            </a:r>
            <a:r>
              <a:rPr lang="en-GB" sz="2400" b="1" u="sng" dirty="0">
                <a:solidFill>
                  <a:srgbClr val="FF0000"/>
                </a:solidFill>
                <a:latin typeface="Century Gothic"/>
                <a:ea typeface="Century Gothic"/>
                <a:cs typeface="Century Gothic"/>
                <a:sym typeface="Century Gothic"/>
              </a:rPr>
              <a:t>useful power transfer</a:t>
            </a:r>
            <a:r>
              <a:rPr lang="en-GB" sz="2400" b="1" dirty="0">
                <a:solidFill>
                  <a:srgbClr val="FF0000"/>
                </a:solidFill>
                <a:latin typeface="Century Gothic"/>
                <a:ea typeface="Century Gothic"/>
                <a:cs typeface="Century Gothic"/>
                <a:sym typeface="Century Gothic"/>
              </a:rPr>
              <a:t>  = </a:t>
            </a:r>
            <a:r>
              <a:rPr lang="en-GB" sz="2400" b="1" u="sng" dirty="0">
                <a:solidFill>
                  <a:srgbClr val="FF0000"/>
                </a:solidFill>
                <a:latin typeface="Century Gothic"/>
                <a:ea typeface="Century Gothic"/>
                <a:cs typeface="Century Gothic"/>
                <a:sym typeface="Century Gothic"/>
              </a:rPr>
              <a:t>900</a:t>
            </a:r>
            <a:r>
              <a:rPr lang="en-GB" sz="2400" b="1" dirty="0">
                <a:solidFill>
                  <a:srgbClr val="FF0000"/>
                </a:solidFill>
                <a:latin typeface="Century Gothic"/>
                <a:ea typeface="Century Gothic"/>
                <a:cs typeface="Century Gothic"/>
                <a:sym typeface="Century Gothic"/>
              </a:rPr>
              <a:t>   = 1200W</a:t>
            </a:r>
            <a:endParaRPr sz="24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efficiency		    0.75 </a:t>
            </a:r>
            <a:r>
              <a:rPr lang="en-GB" sz="2700" b="1" dirty="0">
                <a:solidFill>
                  <a:srgbClr val="FF0000"/>
                </a:solidFill>
                <a:latin typeface="Century Gothic"/>
                <a:ea typeface="Century Gothic"/>
                <a:cs typeface="Century Gothic"/>
                <a:sym typeface="Century Gothic"/>
              </a:rPr>
              <a:t> </a:t>
            </a:r>
            <a:endParaRPr sz="27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    </a:t>
            </a:r>
            <a:endParaRPr sz="2000" dirty="0">
              <a:latin typeface="Century Gothic"/>
              <a:ea typeface="Century Gothic"/>
              <a:cs typeface="Century Gothic"/>
              <a:sym typeface="Century Gothic"/>
            </a:endParaRPr>
          </a:p>
          <a:p>
            <a:pPr marL="447675" lvl="0" indent="-346075" algn="l" rtl="0">
              <a:spcBef>
                <a:spcPts val="0"/>
              </a:spcBef>
              <a:spcAft>
                <a:spcPts val="0"/>
              </a:spcAft>
              <a:buSzPts val="2000"/>
              <a:buFont typeface="+mj-lt"/>
              <a:buAutoNum type="arabicPeriod" startAt="4"/>
            </a:pPr>
            <a:r>
              <a:rPr lang="en-GB" sz="2000" dirty="0">
                <a:latin typeface="Century Gothic"/>
                <a:ea typeface="Century Gothic"/>
                <a:cs typeface="Century Gothic"/>
                <a:sym typeface="Century Gothic"/>
              </a:rPr>
              <a:t>A microwave has an efficiency of 0.75. It has a total input of 800W. Calculate the useful power output.</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Efficiency = </a:t>
            </a:r>
            <a:r>
              <a:rPr lang="en-GB" sz="2400" b="1" u="sng" dirty="0">
                <a:solidFill>
                  <a:srgbClr val="FF0000"/>
                </a:solidFill>
                <a:latin typeface="Century Gothic"/>
                <a:ea typeface="Century Gothic"/>
                <a:cs typeface="Century Gothic"/>
                <a:sym typeface="Century Gothic"/>
              </a:rPr>
              <a:t>useful power transfer </a:t>
            </a:r>
            <a:r>
              <a:rPr lang="en-GB" sz="2400" b="1" dirty="0">
                <a:solidFill>
                  <a:srgbClr val="FF0000"/>
                </a:solidFill>
                <a:latin typeface="Century Gothic"/>
                <a:ea typeface="Century Gothic"/>
                <a:cs typeface="Century Gothic"/>
                <a:sym typeface="Century Gothic"/>
              </a:rPr>
              <a:t> </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total power input  </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useful power transfer	= efficiency x total power input </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 0.75 x 800</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				= 600W</a:t>
            </a:r>
            <a:endParaRPr sz="2400" b="1" dirty="0">
              <a:solidFill>
                <a:srgbClr val="FF0000"/>
              </a:solidFill>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endParaRPr sz="24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Google Shape;1340;p14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400">
                <a:latin typeface="Century Gothic"/>
                <a:ea typeface="Century Gothic"/>
                <a:cs typeface="Century Gothic"/>
                <a:sym typeface="Century Gothic"/>
              </a:rPr>
              <a:t>P1: Conservation and dissipation of energy</a:t>
            </a:r>
            <a:endParaRPr sz="2800"/>
          </a:p>
        </p:txBody>
      </p:sp>
      <p:sp>
        <p:nvSpPr>
          <p:cNvPr id="1341" name="Google Shape;1341;p14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Complete the exam questions on pages 11-16 of the exam question booklet</a:t>
            </a:r>
            <a:endParaRPr>
              <a:latin typeface="Century Gothic"/>
              <a:ea typeface="Century Gothic"/>
              <a:cs typeface="Century Gothic"/>
              <a:sym typeface="Century Gothic"/>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8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Describing Energy Transfers (pg 7)</a:t>
            </a:r>
            <a:endParaRPr>
              <a:latin typeface="Century Gothic"/>
              <a:ea typeface="Century Gothic"/>
              <a:cs typeface="Century Gothic"/>
              <a:sym typeface="Century Gothic"/>
            </a:endParaRPr>
          </a:p>
        </p:txBody>
      </p:sp>
      <p:sp>
        <p:nvSpPr>
          <p:cNvPr id="697" name="Google Shape;697;p81"/>
          <p:cNvSpPr txBox="1">
            <a:spLocks noGrp="1"/>
          </p:cNvSpPr>
          <p:nvPr>
            <p:ph type="body" idx="1"/>
          </p:nvPr>
        </p:nvSpPr>
        <p:spPr>
          <a:xfrm>
            <a:off x="65575" y="918275"/>
            <a:ext cx="88245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a:latin typeface="Century Gothic"/>
                <a:ea typeface="Century Gothic"/>
                <a:cs typeface="Century Gothic"/>
                <a:sym typeface="Century Gothic"/>
              </a:rPr>
              <a:t>The energy flow diagram for a car speeding up is:</a:t>
            </a: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None/>
            </a:pPr>
            <a:endParaRPr sz="28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800" b="1" u="sng">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800" b="1" u="sng">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800" b="1" u="sng">
              <a:latin typeface="Century Gothic"/>
              <a:ea typeface="Century Gothic"/>
              <a:cs typeface="Century Gothic"/>
              <a:sym typeface="Century Gothic"/>
            </a:endParaRPr>
          </a:p>
        </p:txBody>
      </p:sp>
      <p:sp>
        <p:nvSpPr>
          <p:cNvPr id="698" name="Google Shape;698;p81"/>
          <p:cNvSpPr/>
          <p:nvPr/>
        </p:nvSpPr>
        <p:spPr>
          <a:xfrm>
            <a:off x="3658171" y="2949054"/>
            <a:ext cx="1953900" cy="336300"/>
          </a:xfrm>
          <a:prstGeom prst="rightArrow">
            <a:avLst>
              <a:gd name="adj1" fmla="val 50000"/>
              <a:gd name="adj2" fmla="val 50000"/>
            </a:avLst>
          </a:prstGeom>
          <a:solidFill>
            <a:srgbClr val="4F81B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99" name="Google Shape;699;p81"/>
          <p:cNvSpPr txBox="1"/>
          <p:nvPr/>
        </p:nvSpPr>
        <p:spPr>
          <a:xfrm>
            <a:off x="949400" y="1553200"/>
            <a:ext cx="13968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u="sng">
                <a:solidFill>
                  <a:srgbClr val="1F497D"/>
                </a:solidFill>
                <a:latin typeface="Century Gothic"/>
                <a:ea typeface="Century Gothic"/>
                <a:cs typeface="Century Gothic"/>
                <a:sym typeface="Century Gothic"/>
              </a:rPr>
              <a:t>Petrol</a:t>
            </a:r>
            <a:endParaRPr sz="3000" u="sng">
              <a:solidFill>
                <a:srgbClr val="1F497D"/>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395E89"/>
              </a:solidFill>
              <a:latin typeface="Century Gothic"/>
              <a:ea typeface="Century Gothic"/>
              <a:cs typeface="Century Gothic"/>
              <a:sym typeface="Century Gothic"/>
            </a:endParaRPr>
          </a:p>
        </p:txBody>
      </p:sp>
      <p:sp>
        <p:nvSpPr>
          <p:cNvPr id="700" name="Google Shape;700;p81"/>
          <p:cNvSpPr txBox="1"/>
          <p:nvPr/>
        </p:nvSpPr>
        <p:spPr>
          <a:xfrm>
            <a:off x="6354800" y="1556050"/>
            <a:ext cx="26643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u="sng">
                <a:solidFill>
                  <a:srgbClr val="1F497D"/>
                </a:solidFill>
                <a:latin typeface="Century Gothic"/>
                <a:ea typeface="Century Gothic"/>
                <a:cs typeface="Century Gothic"/>
                <a:sym typeface="Century Gothic"/>
              </a:rPr>
              <a:t>Moving car</a:t>
            </a:r>
            <a:endParaRPr>
              <a:solidFill>
                <a:srgbClr val="395E89"/>
              </a:solidFill>
              <a:latin typeface="Century Gothic"/>
              <a:ea typeface="Century Gothic"/>
              <a:cs typeface="Century Gothic"/>
              <a:sym typeface="Century Gothic"/>
            </a:endParaRPr>
          </a:p>
        </p:txBody>
      </p:sp>
      <p:sp>
        <p:nvSpPr>
          <p:cNvPr id="701" name="Google Shape;701;p81"/>
          <p:cNvSpPr txBox="1"/>
          <p:nvPr/>
        </p:nvSpPr>
        <p:spPr>
          <a:xfrm>
            <a:off x="251150" y="2180925"/>
            <a:ext cx="2793300" cy="1286700"/>
          </a:xfrm>
          <a:prstGeom prst="rect">
            <a:avLst/>
          </a:prstGeom>
          <a:solidFill>
            <a:srgbClr val="9FC5E8"/>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0000"/>
                </a:solidFill>
                <a:latin typeface="Century Gothic"/>
                <a:ea typeface="Century Gothic"/>
                <a:cs typeface="Century Gothic"/>
                <a:sym typeface="Century Gothic"/>
              </a:rPr>
              <a:t>Chemical store</a:t>
            </a:r>
            <a:endParaRPr sz="3000" b="1">
              <a:solidFill>
                <a:srgbClr val="FF0000"/>
              </a:solidFill>
              <a:latin typeface="Century Gothic"/>
              <a:ea typeface="Century Gothic"/>
              <a:cs typeface="Century Gothic"/>
              <a:sym typeface="Century Gothic"/>
            </a:endParaRPr>
          </a:p>
        </p:txBody>
      </p:sp>
      <p:sp>
        <p:nvSpPr>
          <p:cNvPr id="702" name="Google Shape;702;p81"/>
          <p:cNvSpPr txBox="1"/>
          <p:nvPr/>
        </p:nvSpPr>
        <p:spPr>
          <a:xfrm>
            <a:off x="6225800" y="2180925"/>
            <a:ext cx="2793300" cy="1286700"/>
          </a:xfrm>
          <a:prstGeom prst="rect">
            <a:avLst/>
          </a:prstGeom>
          <a:solidFill>
            <a:srgbClr val="9FC5E8"/>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b="1">
                <a:solidFill>
                  <a:srgbClr val="FF0000"/>
                </a:solidFill>
                <a:latin typeface="Century Gothic"/>
                <a:ea typeface="Century Gothic"/>
                <a:cs typeface="Century Gothic"/>
                <a:sym typeface="Century Gothic"/>
              </a:rPr>
              <a:t>Kinetic </a:t>
            </a:r>
            <a:endParaRPr sz="3000" b="1">
              <a:solidFill>
                <a:srgbClr val="FF0000"/>
              </a:solidFill>
              <a:latin typeface="Century Gothic"/>
              <a:ea typeface="Century Gothic"/>
              <a:cs typeface="Century Gothic"/>
              <a:sym typeface="Century Gothic"/>
            </a:endParaRPr>
          </a:p>
          <a:p>
            <a:pPr marL="0" lvl="0" indent="0" algn="ctr" rtl="0">
              <a:spcBef>
                <a:spcPts val="0"/>
              </a:spcBef>
              <a:spcAft>
                <a:spcPts val="0"/>
              </a:spcAft>
              <a:buNone/>
            </a:pPr>
            <a:r>
              <a:rPr lang="en-GB" sz="3000" b="1">
                <a:solidFill>
                  <a:srgbClr val="FF0000"/>
                </a:solidFill>
                <a:latin typeface="Century Gothic"/>
                <a:ea typeface="Century Gothic"/>
                <a:cs typeface="Century Gothic"/>
                <a:sym typeface="Century Gothic"/>
              </a:rPr>
              <a:t>store</a:t>
            </a:r>
            <a:endParaRPr sz="3000" b="1">
              <a:solidFill>
                <a:srgbClr val="FF0000"/>
              </a:solidFill>
              <a:latin typeface="Century Gothic"/>
              <a:ea typeface="Century Gothic"/>
              <a:cs typeface="Century Gothic"/>
              <a:sym typeface="Century Gothic"/>
            </a:endParaRPr>
          </a:p>
        </p:txBody>
      </p:sp>
      <p:sp>
        <p:nvSpPr>
          <p:cNvPr id="703" name="Google Shape;703;p81"/>
          <p:cNvSpPr txBox="1"/>
          <p:nvPr/>
        </p:nvSpPr>
        <p:spPr>
          <a:xfrm>
            <a:off x="3413825" y="2133700"/>
            <a:ext cx="2442600" cy="58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3000">
                <a:solidFill>
                  <a:srgbClr val="1F497D"/>
                </a:solidFill>
                <a:latin typeface="Century Gothic"/>
                <a:ea typeface="Century Gothic"/>
                <a:cs typeface="Century Gothic"/>
                <a:sym typeface="Century Gothic"/>
              </a:rPr>
              <a:t>mechanical</a:t>
            </a:r>
            <a:endParaRPr sz="3000">
              <a:solidFill>
                <a:srgbClr val="1F497D"/>
              </a:solidFill>
              <a:latin typeface="Century Gothic"/>
              <a:ea typeface="Century Gothic"/>
              <a:cs typeface="Century Gothic"/>
              <a:sym typeface="Century Gothic"/>
            </a:endParaRPr>
          </a:p>
          <a:p>
            <a:pPr marL="0" lvl="0" indent="0" algn="l" rtl="0">
              <a:spcBef>
                <a:spcPts val="0"/>
              </a:spcBef>
              <a:spcAft>
                <a:spcPts val="0"/>
              </a:spcAft>
              <a:buNone/>
            </a:pPr>
            <a:endParaRPr>
              <a:solidFill>
                <a:srgbClr val="395E89"/>
              </a:solidFill>
              <a:latin typeface="Century Gothic"/>
              <a:ea typeface="Century Gothic"/>
              <a:cs typeface="Century Gothic"/>
              <a:sym typeface="Century Gothic"/>
            </a:endParaRPr>
          </a:p>
        </p:txBody>
      </p:sp>
      <p:sp>
        <p:nvSpPr>
          <p:cNvPr id="704" name="Google Shape;704;p81"/>
          <p:cNvSpPr txBox="1">
            <a:spLocks noGrp="1"/>
          </p:cNvSpPr>
          <p:nvPr>
            <p:ph type="body" idx="1"/>
          </p:nvPr>
        </p:nvSpPr>
        <p:spPr>
          <a:xfrm>
            <a:off x="110650" y="3700125"/>
            <a:ext cx="8824500" cy="2664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Energy is transferred from the </a:t>
            </a:r>
            <a:r>
              <a:rPr lang="en-GB" sz="2800" b="1">
                <a:latin typeface="Century Gothic"/>
                <a:ea typeface="Century Gothic"/>
                <a:cs typeface="Century Gothic"/>
                <a:sym typeface="Century Gothic"/>
              </a:rPr>
              <a:t>chemical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petrol </a:t>
            </a:r>
            <a:r>
              <a:rPr lang="en-GB" sz="2800">
                <a:latin typeface="Century Gothic"/>
                <a:ea typeface="Century Gothic"/>
                <a:cs typeface="Century Gothic"/>
                <a:sym typeface="Century Gothic"/>
              </a:rPr>
              <a:t>to the </a:t>
            </a:r>
            <a:r>
              <a:rPr lang="en-GB" sz="2800" b="1">
                <a:latin typeface="Century Gothic"/>
                <a:ea typeface="Century Gothic"/>
                <a:cs typeface="Century Gothic"/>
                <a:sym typeface="Century Gothic"/>
              </a:rPr>
              <a:t>kinetic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car</a:t>
            </a:r>
            <a:r>
              <a:rPr lang="en-GB" sz="2800">
                <a:latin typeface="Century Gothic"/>
                <a:ea typeface="Century Gothic"/>
                <a:cs typeface="Century Gothic"/>
                <a:sym typeface="Century Gothic"/>
              </a:rPr>
              <a:t>, along the </a:t>
            </a:r>
            <a:r>
              <a:rPr lang="en-GB" sz="2800" b="1">
                <a:latin typeface="Century Gothic"/>
                <a:ea typeface="Century Gothic"/>
                <a:cs typeface="Century Gothic"/>
                <a:sym typeface="Century Gothic"/>
              </a:rPr>
              <a:t>mechanical </a:t>
            </a:r>
            <a:r>
              <a:rPr lang="en-GB" sz="2800">
                <a:latin typeface="Century Gothic"/>
                <a:ea typeface="Century Gothic"/>
                <a:cs typeface="Century Gothic"/>
                <a:sym typeface="Century Gothic"/>
              </a:rPr>
              <a:t>pathway.</a:t>
            </a:r>
            <a:endParaRPr sz="2800">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4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2800">
                <a:latin typeface="Century Gothic"/>
                <a:ea typeface="Century Gothic"/>
                <a:cs typeface="Century Gothic"/>
                <a:sym typeface="Century Gothic"/>
              </a:rPr>
              <a:t>Renewable and Non Renewable Resources (pg 29)</a:t>
            </a:r>
            <a:endParaRPr sz="2200"/>
          </a:p>
        </p:txBody>
      </p:sp>
      <p:sp>
        <p:nvSpPr>
          <p:cNvPr id="1347" name="Google Shape;1347;p144"/>
          <p:cNvSpPr txBox="1">
            <a:spLocks noGrp="1"/>
          </p:cNvSpPr>
          <p:nvPr>
            <p:ph type="body" idx="1"/>
          </p:nvPr>
        </p:nvSpPr>
        <p:spPr>
          <a:xfrm>
            <a:off x="159825" y="835625"/>
            <a:ext cx="8824500" cy="55569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Give 4 examples of non renewable energy resources?</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do we mean by ‘non-renewable’?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do we mean by a renewable energy resource?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State the names of the 7 renewable energy resources which you need to know about.</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Give examples of the ways non renewable energy resources are used in transport.</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Give an example of the way a renewable energy resources are used in transport.</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How are non renewable energy resources used to heat things such as your home?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How are renewable energy resources used to heat your home?</a:t>
            </a:r>
            <a:endParaRPr sz="2500">
              <a:latin typeface="Century Gothic"/>
              <a:ea typeface="Century Gothic"/>
              <a:cs typeface="Century Gothic"/>
              <a:sym typeface="Century Gothic"/>
            </a:endParaRPr>
          </a:p>
        </p:txBody>
      </p:sp>
    </p:spTree>
    <p:custDataLst>
      <p:tags r:id="rId1"/>
    </p:custData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14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Renewable and Non Renewable Resources (pg 29)</a:t>
            </a:r>
            <a:endParaRPr sz="3200">
              <a:latin typeface="Century Gothic"/>
              <a:ea typeface="Century Gothic"/>
              <a:cs typeface="Century Gothic"/>
              <a:sym typeface="Century Gothic"/>
            </a:endParaRPr>
          </a:p>
        </p:txBody>
      </p:sp>
      <p:sp>
        <p:nvSpPr>
          <p:cNvPr id="1353" name="Google Shape;1353;p145"/>
          <p:cNvSpPr txBox="1">
            <a:spLocks noGrp="1"/>
          </p:cNvSpPr>
          <p:nvPr>
            <p:ph type="body" idx="1"/>
          </p:nvPr>
        </p:nvSpPr>
        <p:spPr>
          <a:xfrm>
            <a:off x="159750" y="894350"/>
            <a:ext cx="8824500" cy="55569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Give 4 examples of non renewable energy resources?</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Coal, oil, gas and nuclear energy</a:t>
            </a:r>
            <a:endParaRPr sz="27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do we mean by ‘non-renewable’?</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It will run out faster than we are able to replace it</a:t>
            </a:r>
            <a:endParaRPr sz="2400" dirty="0">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What do we mean by a renewable energy resource?</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The source will not run out</a:t>
            </a:r>
            <a:endParaRPr sz="27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State the names of the 7 renewable energy resources which you need to know about.</a:t>
            </a:r>
            <a:br>
              <a:rPr lang="en-GB" sz="21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Wind, solar, geothermal, hydroelectricity, wave, tidal and biofuel</a:t>
            </a:r>
            <a:endParaRPr sz="27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a:pPr>
            <a:r>
              <a:rPr lang="en-GB" sz="2100" dirty="0">
                <a:latin typeface="Century Gothic"/>
                <a:ea typeface="Century Gothic"/>
                <a:cs typeface="Century Gothic"/>
                <a:sym typeface="Century Gothic"/>
              </a:rPr>
              <a:t>Give examples of the ways non renewable energy resources are used in transport.</a:t>
            </a:r>
            <a:endParaRPr sz="2100" dirty="0">
              <a:latin typeface="Century Gothic"/>
              <a:ea typeface="Century Gothic"/>
              <a:cs typeface="Century Gothic"/>
              <a:sym typeface="Century Gothic"/>
            </a:endParaRPr>
          </a:p>
          <a:p>
            <a:pPr marL="457200" lvl="0" indent="0" algn="l" rtl="0">
              <a:spcBef>
                <a:spcPts val="0"/>
              </a:spcBef>
              <a:spcAft>
                <a:spcPts val="0"/>
              </a:spcAft>
              <a:buClr>
                <a:schemeClr val="dk1"/>
              </a:buClr>
              <a:buSzPts val="1100"/>
              <a:buFont typeface="Arial"/>
              <a:buNone/>
            </a:pPr>
            <a:r>
              <a:rPr lang="en-GB" sz="2700" b="1" dirty="0">
                <a:solidFill>
                  <a:srgbClr val="FF0000"/>
                </a:solidFill>
                <a:latin typeface="Century Gothic"/>
                <a:ea typeface="Century Gothic"/>
                <a:cs typeface="Century Gothic"/>
                <a:sym typeface="Century Gothic"/>
              </a:rPr>
              <a:t>Petrol and diesel are both created from oil. Coal is burned in steam trains to boil water and make steam</a:t>
            </a:r>
            <a:endParaRPr sz="27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3">
                                            <p:txEl>
                                              <p:pRg st="0" end="0"/>
                                            </p:txEl>
                                          </p:spTgt>
                                        </p:tgtEl>
                                        <p:attrNameLst>
                                          <p:attrName>style.visibility</p:attrName>
                                        </p:attrNameLst>
                                      </p:cBhvr>
                                      <p:to>
                                        <p:strVal val="visible"/>
                                      </p:to>
                                    </p:set>
                                    <p:animEffect transition="in" filter="fade">
                                      <p:cBhvr>
                                        <p:cTn id="7" dur="1000"/>
                                        <p:tgtEl>
                                          <p:spTgt spid="13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3">
                                            <p:txEl>
                                              <p:pRg st="1" end="1"/>
                                            </p:txEl>
                                          </p:spTgt>
                                        </p:tgtEl>
                                        <p:attrNameLst>
                                          <p:attrName>style.visibility</p:attrName>
                                        </p:attrNameLst>
                                      </p:cBhvr>
                                      <p:to>
                                        <p:strVal val="visible"/>
                                      </p:to>
                                    </p:set>
                                    <p:animEffect transition="in" filter="fade">
                                      <p:cBhvr>
                                        <p:cTn id="12" dur="1000"/>
                                        <p:tgtEl>
                                          <p:spTgt spid="13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3">
                                            <p:txEl>
                                              <p:pRg st="2" end="2"/>
                                            </p:txEl>
                                          </p:spTgt>
                                        </p:tgtEl>
                                        <p:attrNameLst>
                                          <p:attrName>style.visibility</p:attrName>
                                        </p:attrNameLst>
                                      </p:cBhvr>
                                      <p:to>
                                        <p:strVal val="visible"/>
                                      </p:to>
                                    </p:set>
                                    <p:animEffect transition="in" filter="fade">
                                      <p:cBhvr>
                                        <p:cTn id="17" dur="1000"/>
                                        <p:tgtEl>
                                          <p:spTgt spid="13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53">
                                            <p:txEl>
                                              <p:pRg st="3" end="3"/>
                                            </p:txEl>
                                          </p:spTgt>
                                        </p:tgtEl>
                                        <p:attrNameLst>
                                          <p:attrName>style.visibility</p:attrName>
                                        </p:attrNameLst>
                                      </p:cBhvr>
                                      <p:to>
                                        <p:strVal val="visible"/>
                                      </p:to>
                                    </p:set>
                                    <p:animEffect transition="in" filter="fade">
                                      <p:cBhvr>
                                        <p:cTn id="22" dur="1000"/>
                                        <p:tgtEl>
                                          <p:spTgt spid="13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53">
                                            <p:txEl>
                                              <p:pRg st="4" end="4"/>
                                            </p:txEl>
                                          </p:spTgt>
                                        </p:tgtEl>
                                        <p:attrNameLst>
                                          <p:attrName>style.visibility</p:attrName>
                                        </p:attrNameLst>
                                      </p:cBhvr>
                                      <p:to>
                                        <p:strVal val="visible"/>
                                      </p:to>
                                    </p:set>
                                    <p:animEffect transition="in" filter="fade">
                                      <p:cBhvr>
                                        <p:cTn id="27" dur="1000"/>
                                        <p:tgtEl>
                                          <p:spTgt spid="13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53">
                                            <p:txEl>
                                              <p:pRg st="5" end="5"/>
                                            </p:txEl>
                                          </p:spTgt>
                                        </p:tgtEl>
                                        <p:attrNameLst>
                                          <p:attrName>style.visibility</p:attrName>
                                        </p:attrNameLst>
                                      </p:cBhvr>
                                      <p:to>
                                        <p:strVal val="visible"/>
                                      </p:to>
                                    </p:set>
                                    <p:animEffect transition="in" filter="fade">
                                      <p:cBhvr>
                                        <p:cTn id="32" dur="1000"/>
                                        <p:tgtEl>
                                          <p:spTgt spid="135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4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Renewable and Non Renewable Resources (pg 29)</a:t>
            </a:r>
            <a:endParaRPr sz="3200">
              <a:latin typeface="Century Gothic"/>
              <a:ea typeface="Century Gothic"/>
              <a:cs typeface="Century Gothic"/>
              <a:sym typeface="Century Gothic"/>
            </a:endParaRPr>
          </a:p>
        </p:txBody>
      </p:sp>
      <p:sp>
        <p:nvSpPr>
          <p:cNvPr id="1359" name="Google Shape;1359;p146"/>
          <p:cNvSpPr txBox="1">
            <a:spLocks noGrp="1"/>
          </p:cNvSpPr>
          <p:nvPr>
            <p:ph type="body" idx="1"/>
          </p:nvPr>
        </p:nvSpPr>
        <p:spPr>
          <a:xfrm>
            <a:off x="159825" y="835625"/>
            <a:ext cx="8824500" cy="62037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Font typeface="Century Gothic"/>
              <a:buAutoNum type="arabicPeriod" startAt="6"/>
            </a:pPr>
            <a:r>
              <a:rPr lang="en-GB" sz="2100" dirty="0">
                <a:latin typeface="Century Gothic"/>
                <a:ea typeface="Century Gothic"/>
                <a:cs typeface="Century Gothic"/>
                <a:sym typeface="Century Gothic"/>
              </a:rPr>
              <a:t>Give an example of the way a renewable energy resources are used in transport.</a:t>
            </a:r>
            <a:br>
              <a:rPr lang="en-GB" sz="21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Some vehicles use biofuels and some cars are now electric and the electricity can be generated using renewable energy resources</a:t>
            </a:r>
            <a:endParaRPr sz="23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6"/>
            </a:pPr>
            <a:r>
              <a:rPr lang="en-GB" sz="2100" dirty="0">
                <a:latin typeface="Century Gothic"/>
                <a:ea typeface="Century Gothic"/>
                <a:cs typeface="Century Gothic"/>
                <a:sym typeface="Century Gothic"/>
              </a:rPr>
              <a:t>How are non renewable energy resources used to heat things such as your home?</a:t>
            </a:r>
            <a:br>
              <a:rPr lang="en-GB" sz="21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Gas is used to heat water in a boiler. The water is used in radiators. Electric heaters sometimes use electricity generated from non renewable sources</a:t>
            </a:r>
            <a:endParaRPr sz="2300" b="1" dirty="0">
              <a:solidFill>
                <a:srgbClr val="FF0000"/>
              </a:solidFill>
              <a:latin typeface="Century Gothic"/>
              <a:ea typeface="Century Gothic"/>
              <a:cs typeface="Century Gothic"/>
              <a:sym typeface="Century Gothic"/>
            </a:endParaRPr>
          </a:p>
          <a:p>
            <a:pPr marL="457200" lvl="0" indent="-361950" algn="l" rtl="0">
              <a:spcBef>
                <a:spcPts val="0"/>
              </a:spcBef>
              <a:spcAft>
                <a:spcPts val="0"/>
              </a:spcAft>
              <a:buSzPts val="2100"/>
              <a:buFont typeface="Century Gothic"/>
              <a:buAutoNum type="arabicPeriod" startAt="6"/>
            </a:pPr>
            <a:r>
              <a:rPr lang="en-GB" sz="2100" dirty="0">
                <a:latin typeface="Century Gothic"/>
                <a:ea typeface="Century Gothic"/>
                <a:cs typeface="Century Gothic"/>
                <a:sym typeface="Century Gothic"/>
              </a:rPr>
              <a:t>How are renewable energy resources used to heat your home?</a:t>
            </a:r>
            <a:br>
              <a:rPr lang="en-GB" sz="2100" dirty="0">
                <a:latin typeface="Century Gothic"/>
                <a:ea typeface="Century Gothic"/>
                <a:cs typeface="Century Gothic"/>
                <a:sym typeface="Century Gothic"/>
              </a:rPr>
            </a:br>
            <a:r>
              <a:rPr lang="en-GB" sz="2300" b="1" dirty="0">
                <a:solidFill>
                  <a:srgbClr val="FF0000"/>
                </a:solidFill>
                <a:latin typeface="Century Gothic"/>
                <a:ea typeface="Century Gothic"/>
                <a:cs typeface="Century Gothic"/>
                <a:sym typeface="Century Gothic"/>
              </a:rPr>
              <a:t>Biofuels work like gas boilers. A geothermal pump uses hot water from the ground to pump into radiators. Solar heaters can also be used to heat water. Electric heaters sometimes use electricity generated from non renewable sources</a:t>
            </a:r>
            <a:endParaRPr sz="2100" dirty="0">
              <a:latin typeface="Century Gothic"/>
              <a:ea typeface="Century Gothic"/>
              <a:cs typeface="Century Gothic"/>
              <a:sym typeface="Century Gothic"/>
            </a:endParaRPr>
          </a:p>
          <a:p>
            <a:pPr marL="457200" lvl="0" indent="0" algn="l" rtl="0">
              <a:spcBef>
                <a:spcPts val="0"/>
              </a:spcBef>
              <a:spcAft>
                <a:spcPts val="0"/>
              </a:spcAft>
              <a:buNone/>
            </a:pP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59">
                                            <p:txEl>
                                              <p:pRg st="0" end="0"/>
                                            </p:txEl>
                                          </p:spTgt>
                                        </p:tgtEl>
                                        <p:attrNameLst>
                                          <p:attrName>style.visibility</p:attrName>
                                        </p:attrNameLst>
                                      </p:cBhvr>
                                      <p:to>
                                        <p:strVal val="visible"/>
                                      </p:to>
                                    </p:set>
                                    <p:animEffect transition="in" filter="fade">
                                      <p:cBhvr>
                                        <p:cTn id="7" dur="1000"/>
                                        <p:tgtEl>
                                          <p:spTgt spid="13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9">
                                            <p:txEl>
                                              <p:pRg st="1" end="1"/>
                                            </p:txEl>
                                          </p:spTgt>
                                        </p:tgtEl>
                                        <p:attrNameLst>
                                          <p:attrName>style.visibility</p:attrName>
                                        </p:attrNameLst>
                                      </p:cBhvr>
                                      <p:to>
                                        <p:strVal val="visible"/>
                                      </p:to>
                                    </p:set>
                                    <p:animEffect transition="in" filter="fade">
                                      <p:cBhvr>
                                        <p:cTn id="12" dur="1000"/>
                                        <p:tgtEl>
                                          <p:spTgt spid="13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59">
                                            <p:txEl>
                                              <p:pRg st="2" end="2"/>
                                            </p:txEl>
                                          </p:spTgt>
                                        </p:tgtEl>
                                        <p:attrNameLst>
                                          <p:attrName>style.visibility</p:attrName>
                                        </p:attrNameLst>
                                      </p:cBhvr>
                                      <p:to>
                                        <p:strVal val="visible"/>
                                      </p:to>
                                    </p:set>
                                    <p:animEffect transition="in" filter="fade">
                                      <p:cBhvr>
                                        <p:cTn id="17" dur="1000"/>
                                        <p:tgtEl>
                                          <p:spTgt spid="13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4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Wind, Solar and Geothermal (pg 30)</a:t>
            </a:r>
            <a:endParaRPr sz="2600"/>
          </a:p>
        </p:txBody>
      </p:sp>
      <p:sp>
        <p:nvSpPr>
          <p:cNvPr id="1365" name="Google Shape;1365;p14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How do wind turbines work?</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Why can we say they are ‘non-polluting’?</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Why are they unreliable?</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How do solar panels work?</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is the problem with making solar panels?</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Why are they not useful as the only source of electricity?</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Suggest a suitable location for solar panels</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How does geothermal power work?</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What are the 2 uses of geothermal power?</a:t>
            </a:r>
            <a:endParaRPr sz="2900">
              <a:latin typeface="Century Gothic"/>
              <a:ea typeface="Century Gothic"/>
              <a:cs typeface="Century Gothic"/>
              <a:sym typeface="Century Gothic"/>
            </a:endParaRPr>
          </a:p>
          <a:p>
            <a:pPr marL="457200" lvl="0" indent="-412750" algn="l" rtl="0">
              <a:spcBef>
                <a:spcPts val="0"/>
              </a:spcBef>
              <a:spcAft>
                <a:spcPts val="0"/>
              </a:spcAft>
              <a:buSzPts val="2900"/>
              <a:buFont typeface="Century Gothic"/>
              <a:buAutoNum type="arabicPeriod"/>
            </a:pPr>
            <a:r>
              <a:rPr lang="en-GB" sz="2900">
                <a:latin typeface="Century Gothic"/>
                <a:ea typeface="Century Gothic"/>
                <a:cs typeface="Century Gothic"/>
                <a:sym typeface="Century Gothic"/>
              </a:rPr>
              <a:t>Why is geothermal power so reliable?</a:t>
            </a:r>
            <a:endParaRPr sz="290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Google Shape;1370;p14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Wind, Solar and Geothermal (pg 30)</a:t>
            </a:r>
            <a:endParaRPr sz="3200">
              <a:latin typeface="Century Gothic"/>
              <a:ea typeface="Century Gothic"/>
              <a:cs typeface="Century Gothic"/>
              <a:sym typeface="Century Gothic"/>
            </a:endParaRPr>
          </a:p>
        </p:txBody>
      </p:sp>
      <p:sp>
        <p:nvSpPr>
          <p:cNvPr id="1371" name="Google Shape;1371;p14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How do wind turbines work?</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When the wind blows, the blades of the turbine spin and electricity is generated.</a:t>
            </a:r>
            <a:endParaRPr sz="2400" b="1" dirty="0">
              <a:solidFill>
                <a:srgbClr val="FF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Why can we say they are ‘non-polluting’?</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Nothing is burned so no harmful gases are released</a:t>
            </a:r>
            <a:endParaRPr sz="2400" b="1" dirty="0">
              <a:solidFill>
                <a:srgbClr val="FF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Why are they unreliable?</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They do not always rotate as sometimes it is not windy enough</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How do solar panels work?</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They absorb energy from the sunlight and generate electricity</a:t>
            </a:r>
            <a:endParaRPr sz="2400" b="1" dirty="0">
              <a:solidFill>
                <a:srgbClr val="FF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is the problem with making solar panels?</a:t>
            </a:r>
            <a:endParaRPr sz="2200"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sz="2400" b="1" dirty="0">
                <a:solidFill>
                  <a:srgbClr val="FF0000"/>
                </a:solidFill>
                <a:latin typeface="Century Gothic"/>
                <a:ea typeface="Century Gothic"/>
                <a:cs typeface="Century Gothic"/>
                <a:sym typeface="Century Gothic"/>
              </a:rPr>
              <a:t>A lot of energy is needed to build them and this energy often comes from non-renewable energy resources</a:t>
            </a:r>
            <a:endParaRPr sz="2400"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endParaRPr sz="22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19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1">
                                            <p:txEl>
                                              <p:pRg st="0" end="0"/>
                                            </p:txEl>
                                          </p:spTgt>
                                        </p:tgtEl>
                                        <p:attrNameLst>
                                          <p:attrName>style.visibility</p:attrName>
                                        </p:attrNameLst>
                                      </p:cBhvr>
                                      <p:to>
                                        <p:strVal val="visible"/>
                                      </p:to>
                                    </p:set>
                                    <p:animEffect transition="in" filter="fade">
                                      <p:cBhvr>
                                        <p:cTn id="7" dur="1000"/>
                                        <p:tgtEl>
                                          <p:spTgt spid="1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1">
                                            <p:txEl>
                                              <p:pRg st="1" end="1"/>
                                            </p:txEl>
                                          </p:spTgt>
                                        </p:tgtEl>
                                        <p:attrNameLst>
                                          <p:attrName>style.visibility</p:attrName>
                                        </p:attrNameLst>
                                      </p:cBhvr>
                                      <p:to>
                                        <p:strVal val="visible"/>
                                      </p:to>
                                    </p:set>
                                    <p:animEffect transition="in" filter="fade">
                                      <p:cBhvr>
                                        <p:cTn id="12" dur="1000"/>
                                        <p:tgtEl>
                                          <p:spTgt spid="1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1">
                                            <p:txEl>
                                              <p:pRg st="2" end="2"/>
                                            </p:txEl>
                                          </p:spTgt>
                                        </p:tgtEl>
                                        <p:attrNameLst>
                                          <p:attrName>style.visibility</p:attrName>
                                        </p:attrNameLst>
                                      </p:cBhvr>
                                      <p:to>
                                        <p:strVal val="visible"/>
                                      </p:to>
                                    </p:set>
                                    <p:animEffect transition="in" filter="fade">
                                      <p:cBhvr>
                                        <p:cTn id="17" dur="1000"/>
                                        <p:tgtEl>
                                          <p:spTgt spid="1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1">
                                            <p:txEl>
                                              <p:pRg st="3" end="3"/>
                                            </p:txEl>
                                          </p:spTgt>
                                        </p:tgtEl>
                                        <p:attrNameLst>
                                          <p:attrName>style.visibility</p:attrName>
                                        </p:attrNameLst>
                                      </p:cBhvr>
                                      <p:to>
                                        <p:strVal val="visible"/>
                                      </p:to>
                                    </p:set>
                                    <p:animEffect transition="in" filter="fade">
                                      <p:cBhvr>
                                        <p:cTn id="22" dur="1000"/>
                                        <p:tgtEl>
                                          <p:spTgt spid="13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1">
                                            <p:txEl>
                                              <p:pRg st="4" end="4"/>
                                            </p:txEl>
                                          </p:spTgt>
                                        </p:tgtEl>
                                        <p:attrNameLst>
                                          <p:attrName>style.visibility</p:attrName>
                                        </p:attrNameLst>
                                      </p:cBhvr>
                                      <p:to>
                                        <p:strVal val="visible"/>
                                      </p:to>
                                    </p:set>
                                    <p:animEffect transition="in" filter="fade">
                                      <p:cBhvr>
                                        <p:cTn id="27" dur="1000"/>
                                        <p:tgtEl>
                                          <p:spTgt spid="137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1">
                                            <p:txEl>
                                              <p:pRg st="5" end="5"/>
                                            </p:txEl>
                                          </p:spTgt>
                                        </p:tgtEl>
                                        <p:attrNameLst>
                                          <p:attrName>style.visibility</p:attrName>
                                        </p:attrNameLst>
                                      </p:cBhvr>
                                      <p:to>
                                        <p:strVal val="visible"/>
                                      </p:to>
                                    </p:set>
                                    <p:animEffect transition="in" filter="fade">
                                      <p:cBhvr>
                                        <p:cTn id="32" dur="1000"/>
                                        <p:tgtEl>
                                          <p:spTgt spid="13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4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Wind, Solar and Geothermal (pg 30)</a:t>
            </a:r>
            <a:endParaRPr sz="3200">
              <a:latin typeface="Century Gothic"/>
              <a:ea typeface="Century Gothic"/>
              <a:cs typeface="Century Gothic"/>
              <a:sym typeface="Century Gothic"/>
            </a:endParaRPr>
          </a:p>
        </p:txBody>
      </p:sp>
      <p:sp>
        <p:nvSpPr>
          <p:cNvPr id="1377" name="Google Shape;1377;p14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Why are they not useful as the only source of electricity?</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It is not sunny during the night so electricity cannot be generated at night</a:t>
            </a:r>
            <a:endParaRPr sz="2400" b="1" dirty="0">
              <a:solidFill>
                <a:srgbClr val="FF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Suggest a suitable location for solar panels</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A sunny country. Maybe a desert.</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How does geothermal power work?</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Water is pumped under the Earth’s surface and the thermal energy store of the hot rocks is used to heat the water and turn it into steam. This steam can be used to turn a turbine</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What are the 2 uses of geothermal power?</a:t>
            </a:r>
            <a:br>
              <a:rPr lang="en-GB" sz="22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To generate electricity or heat buildings</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6"/>
            </a:pPr>
            <a:r>
              <a:rPr lang="en-GB" sz="2200" dirty="0">
                <a:latin typeface="Century Gothic"/>
                <a:ea typeface="Century Gothic"/>
                <a:cs typeface="Century Gothic"/>
                <a:sym typeface="Century Gothic"/>
              </a:rPr>
              <a:t>Why is geothermal power so reliable?</a:t>
            </a:r>
            <a:endParaRPr sz="22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The underground rocks are always hot</a:t>
            </a:r>
            <a:endParaRPr sz="2200" dirty="0">
              <a:latin typeface="Century Gothic"/>
              <a:ea typeface="Century Gothic"/>
              <a:cs typeface="Century Gothic"/>
              <a:sym typeface="Century Gothic"/>
            </a:endParaRPr>
          </a:p>
          <a:p>
            <a:pPr marL="0" lvl="0" indent="0" algn="l" rtl="0">
              <a:spcBef>
                <a:spcPts val="0"/>
              </a:spcBef>
              <a:spcAft>
                <a:spcPts val="0"/>
              </a:spcAft>
              <a:buClr>
                <a:schemeClr val="dk1"/>
              </a:buClr>
              <a:buSzPts val="1100"/>
              <a:buFont typeface="Arial"/>
              <a:buNone/>
            </a:pP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7">
                                            <p:txEl>
                                              <p:pRg st="0" end="0"/>
                                            </p:txEl>
                                          </p:spTgt>
                                        </p:tgtEl>
                                        <p:attrNameLst>
                                          <p:attrName>style.visibility</p:attrName>
                                        </p:attrNameLst>
                                      </p:cBhvr>
                                      <p:to>
                                        <p:strVal val="visible"/>
                                      </p:to>
                                    </p:set>
                                    <p:animEffect transition="in" filter="fade">
                                      <p:cBhvr>
                                        <p:cTn id="7" dur="1000"/>
                                        <p:tgtEl>
                                          <p:spTgt spid="13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7">
                                            <p:txEl>
                                              <p:pRg st="1" end="1"/>
                                            </p:txEl>
                                          </p:spTgt>
                                        </p:tgtEl>
                                        <p:attrNameLst>
                                          <p:attrName>style.visibility</p:attrName>
                                        </p:attrNameLst>
                                      </p:cBhvr>
                                      <p:to>
                                        <p:strVal val="visible"/>
                                      </p:to>
                                    </p:set>
                                    <p:animEffect transition="in" filter="fade">
                                      <p:cBhvr>
                                        <p:cTn id="12" dur="1000"/>
                                        <p:tgtEl>
                                          <p:spTgt spid="13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7">
                                            <p:txEl>
                                              <p:pRg st="2" end="2"/>
                                            </p:txEl>
                                          </p:spTgt>
                                        </p:tgtEl>
                                        <p:attrNameLst>
                                          <p:attrName>style.visibility</p:attrName>
                                        </p:attrNameLst>
                                      </p:cBhvr>
                                      <p:to>
                                        <p:strVal val="visible"/>
                                      </p:to>
                                    </p:set>
                                    <p:animEffect transition="in" filter="fade">
                                      <p:cBhvr>
                                        <p:cTn id="17" dur="1000"/>
                                        <p:tgtEl>
                                          <p:spTgt spid="13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7">
                                            <p:txEl>
                                              <p:pRg st="3" end="3"/>
                                            </p:txEl>
                                          </p:spTgt>
                                        </p:tgtEl>
                                        <p:attrNameLst>
                                          <p:attrName>style.visibility</p:attrName>
                                        </p:attrNameLst>
                                      </p:cBhvr>
                                      <p:to>
                                        <p:strVal val="visible"/>
                                      </p:to>
                                    </p:set>
                                    <p:animEffect transition="in" filter="fade">
                                      <p:cBhvr>
                                        <p:cTn id="22" dur="1000"/>
                                        <p:tgtEl>
                                          <p:spTgt spid="13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77">
                                            <p:txEl>
                                              <p:pRg st="4" end="4"/>
                                            </p:txEl>
                                          </p:spTgt>
                                        </p:tgtEl>
                                        <p:attrNameLst>
                                          <p:attrName>style.visibility</p:attrName>
                                        </p:attrNameLst>
                                      </p:cBhvr>
                                      <p:to>
                                        <p:strVal val="visible"/>
                                      </p:to>
                                    </p:set>
                                    <p:animEffect transition="in" filter="fade">
                                      <p:cBhvr>
                                        <p:cTn id="27" dur="1000"/>
                                        <p:tgtEl>
                                          <p:spTgt spid="13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77">
                                            <p:txEl>
                                              <p:pRg st="5" end="5"/>
                                            </p:txEl>
                                          </p:spTgt>
                                        </p:tgtEl>
                                        <p:attrNameLst>
                                          <p:attrName>style.visibility</p:attrName>
                                        </p:attrNameLst>
                                      </p:cBhvr>
                                      <p:to>
                                        <p:strVal val="visible"/>
                                      </p:to>
                                    </p:set>
                                    <p:animEffect transition="in" filter="fade">
                                      <p:cBhvr>
                                        <p:cTn id="32" dur="1000"/>
                                        <p:tgtEl>
                                          <p:spTgt spid="137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15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Hydro-electric, waves and tides (pg 32)</a:t>
            </a:r>
            <a:endParaRPr sz="2600"/>
          </a:p>
        </p:txBody>
      </p:sp>
      <p:sp>
        <p:nvSpPr>
          <p:cNvPr id="1383" name="Google Shape;1383;p15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Why are hydroelectric power stations damaging to the environment, even though no fossil fuels are burned?</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are the main benefits of using hydroelectric power?</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How do wave turbines work?</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are tidal barrages and how do they work?</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Why are tidal barrages so reliable?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Why can they be said to be damaging to the environment?</a:t>
            </a:r>
            <a:endParaRPr sz="3000">
              <a:latin typeface="Century Gothic"/>
              <a:ea typeface="Century Gothic"/>
              <a:cs typeface="Century Gothic"/>
              <a:sym typeface="Century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15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Hydro-electric, waves and tides (pg 32)</a:t>
            </a:r>
            <a:endParaRPr sz="3200">
              <a:latin typeface="Century Gothic"/>
              <a:ea typeface="Century Gothic"/>
              <a:cs typeface="Century Gothic"/>
              <a:sym typeface="Century Gothic"/>
            </a:endParaRPr>
          </a:p>
        </p:txBody>
      </p:sp>
      <p:sp>
        <p:nvSpPr>
          <p:cNvPr id="1389" name="Google Shape;1389;p15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Why are hydroelectric power stations damaging to the environment, even though no fossil fuels are burned?</a:t>
            </a:r>
            <a:br>
              <a:rPr lang="en-GB" sz="24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valley is usually flooded so plants rot and release greenhouse gases which contribute to global warming.</a:t>
            </a:r>
            <a:r>
              <a:rPr lang="en-GB" dirty="0">
                <a:latin typeface="Century Gothic"/>
                <a:ea typeface="Century Gothic"/>
                <a:cs typeface="Century Gothic"/>
                <a:sym typeface="Century Gothic"/>
              </a:rPr>
              <a:t> </a:t>
            </a:r>
            <a:r>
              <a:rPr lang="en-GB" b="1" dirty="0">
                <a:solidFill>
                  <a:srgbClr val="FF0000"/>
                </a:solidFill>
                <a:latin typeface="Century Gothic"/>
                <a:ea typeface="Century Gothic"/>
                <a:cs typeface="Century Gothic"/>
                <a:sym typeface="Century Gothic"/>
              </a:rPr>
              <a:t>Also the habitats of animals and plants can be destroyed.</a:t>
            </a:r>
            <a:endParaRPr dirty="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What are the main benefits of using hydroelectric power?</a:t>
            </a:r>
            <a:br>
              <a:rPr lang="en-GB" sz="24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It is reliable and can respond straight away when there is extra demand for electricity.</a:t>
            </a:r>
            <a:r>
              <a:rPr lang="en-GB" sz="2400" b="1" dirty="0">
                <a:solidFill>
                  <a:srgbClr val="FF0000"/>
                </a:solidFill>
                <a:latin typeface="Century Gothic"/>
                <a:ea typeface="Century Gothic"/>
                <a:cs typeface="Century Gothic"/>
                <a:sym typeface="Century Gothic"/>
              </a:rPr>
              <a:t> </a:t>
            </a:r>
            <a:endParaRPr sz="2400" dirty="0">
              <a:latin typeface="Century Gothic"/>
              <a:ea typeface="Century Gothic"/>
              <a:cs typeface="Century Gothic"/>
              <a:sym typeface="Century Gothic"/>
            </a:endParaRPr>
          </a:p>
          <a:p>
            <a:pPr marL="457200" lvl="0" indent="-381000" algn="l" rtl="0">
              <a:spcBef>
                <a:spcPts val="0"/>
              </a:spcBef>
              <a:spcAft>
                <a:spcPts val="0"/>
              </a:spcAft>
              <a:buSzPts val="2400"/>
              <a:buFont typeface="Century Gothic"/>
              <a:buAutoNum type="arabicPeriod"/>
            </a:pPr>
            <a:r>
              <a:rPr lang="en-GB" sz="2400" dirty="0">
                <a:latin typeface="Century Gothic"/>
                <a:ea typeface="Century Gothic"/>
                <a:cs typeface="Century Gothic"/>
                <a:sym typeface="Century Gothic"/>
              </a:rPr>
              <a:t>How do wave turbines work?</a:t>
            </a:r>
            <a:endParaRPr sz="24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Water waves turn turbines and electricity is generated</a:t>
            </a:r>
            <a:endParaRPr sz="2400" dirty="0">
              <a:latin typeface="Century Gothic"/>
              <a:ea typeface="Century Gothic"/>
              <a:cs typeface="Century Gothic"/>
              <a:sym typeface="Century Gothic"/>
            </a:endParaRPr>
          </a:p>
          <a:p>
            <a:pPr marL="457200" lvl="0" indent="0" algn="l" rtl="0">
              <a:spcBef>
                <a:spcPts val="0"/>
              </a:spcBef>
              <a:spcAft>
                <a:spcPts val="0"/>
              </a:spcAft>
              <a:buNone/>
            </a:pPr>
            <a:endParaRPr sz="24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9">
                                            <p:txEl>
                                              <p:pRg st="0" end="0"/>
                                            </p:txEl>
                                          </p:spTgt>
                                        </p:tgtEl>
                                        <p:attrNameLst>
                                          <p:attrName>style.visibility</p:attrName>
                                        </p:attrNameLst>
                                      </p:cBhvr>
                                      <p:to>
                                        <p:strVal val="visible"/>
                                      </p:to>
                                    </p:set>
                                    <p:animEffect transition="in" filter="fade">
                                      <p:cBhvr>
                                        <p:cTn id="7" dur="1000"/>
                                        <p:tgtEl>
                                          <p:spTgt spid="1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9">
                                            <p:txEl>
                                              <p:pRg st="1" end="1"/>
                                            </p:txEl>
                                          </p:spTgt>
                                        </p:tgtEl>
                                        <p:attrNameLst>
                                          <p:attrName>style.visibility</p:attrName>
                                        </p:attrNameLst>
                                      </p:cBhvr>
                                      <p:to>
                                        <p:strVal val="visible"/>
                                      </p:to>
                                    </p:set>
                                    <p:animEffect transition="in" filter="fade">
                                      <p:cBhvr>
                                        <p:cTn id="12" dur="1000"/>
                                        <p:tgtEl>
                                          <p:spTgt spid="13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9">
                                            <p:txEl>
                                              <p:pRg st="2" end="2"/>
                                            </p:txEl>
                                          </p:spTgt>
                                        </p:tgtEl>
                                        <p:attrNameLst>
                                          <p:attrName>style.visibility</p:attrName>
                                        </p:attrNameLst>
                                      </p:cBhvr>
                                      <p:to>
                                        <p:strVal val="visible"/>
                                      </p:to>
                                    </p:set>
                                    <p:animEffect transition="in" filter="fade">
                                      <p:cBhvr>
                                        <p:cTn id="17" dur="1000"/>
                                        <p:tgtEl>
                                          <p:spTgt spid="13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89">
                                            <p:txEl>
                                              <p:pRg st="3" end="3"/>
                                            </p:txEl>
                                          </p:spTgt>
                                        </p:tgtEl>
                                        <p:attrNameLst>
                                          <p:attrName>style.visibility</p:attrName>
                                        </p:attrNameLst>
                                      </p:cBhvr>
                                      <p:to>
                                        <p:strVal val="visible"/>
                                      </p:to>
                                    </p:set>
                                    <p:animEffect transition="in" filter="fade">
                                      <p:cBhvr>
                                        <p:cTn id="22" dur="1000"/>
                                        <p:tgtEl>
                                          <p:spTgt spid="13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5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Hydro-electric, waves and tides (pg 32)</a:t>
            </a:r>
            <a:endParaRPr sz="3200">
              <a:latin typeface="Century Gothic"/>
              <a:ea typeface="Century Gothic"/>
              <a:cs typeface="Century Gothic"/>
              <a:sym typeface="Century Gothic"/>
            </a:endParaRPr>
          </a:p>
        </p:txBody>
      </p:sp>
      <p:sp>
        <p:nvSpPr>
          <p:cNvPr id="1395" name="Google Shape;1395;p15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startAt="4"/>
            </a:pPr>
            <a:r>
              <a:rPr lang="en-GB" sz="2200" dirty="0">
                <a:latin typeface="Century Gothic"/>
                <a:ea typeface="Century Gothic"/>
                <a:cs typeface="Century Gothic"/>
                <a:sym typeface="Century Gothic"/>
              </a:rPr>
              <a:t>What are tidal barrages and how do they work?</a:t>
            </a:r>
            <a:br>
              <a:rPr lang="en-GB" sz="22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They are big dams which are built across rivers. They have turbines in them which turn when the tides move in and out. This generates electricity</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4"/>
            </a:pPr>
            <a:r>
              <a:rPr lang="en-GB" sz="2200" dirty="0">
                <a:latin typeface="Century Gothic"/>
                <a:ea typeface="Century Gothic"/>
                <a:cs typeface="Century Gothic"/>
                <a:sym typeface="Century Gothic"/>
              </a:rPr>
              <a:t>Why are tidal barrages so reliable?</a:t>
            </a:r>
            <a:br>
              <a:rPr lang="en-GB" sz="22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It is easy to predict the tides for many years into the future</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startAt="4"/>
            </a:pPr>
            <a:r>
              <a:rPr lang="en-GB" sz="2200" dirty="0">
                <a:latin typeface="Century Gothic"/>
                <a:ea typeface="Century Gothic"/>
                <a:cs typeface="Century Gothic"/>
                <a:sym typeface="Century Gothic"/>
              </a:rPr>
              <a:t>Why can they be said to be damaging to the environment?</a:t>
            </a:r>
            <a:endParaRPr sz="22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They change the habitat of the wildlife and fish can be killed when they swim through the turbine</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5">
                                            <p:txEl>
                                              <p:pRg st="0" end="0"/>
                                            </p:txEl>
                                          </p:spTgt>
                                        </p:tgtEl>
                                        <p:attrNameLst>
                                          <p:attrName>style.visibility</p:attrName>
                                        </p:attrNameLst>
                                      </p:cBhvr>
                                      <p:to>
                                        <p:strVal val="visible"/>
                                      </p:to>
                                    </p:set>
                                    <p:animEffect transition="in" filter="fade">
                                      <p:cBhvr>
                                        <p:cTn id="7" dur="1000"/>
                                        <p:tgtEl>
                                          <p:spTgt spid="1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95">
                                            <p:txEl>
                                              <p:pRg st="1" end="1"/>
                                            </p:txEl>
                                          </p:spTgt>
                                        </p:tgtEl>
                                        <p:attrNameLst>
                                          <p:attrName>style.visibility</p:attrName>
                                        </p:attrNameLst>
                                      </p:cBhvr>
                                      <p:to>
                                        <p:strVal val="visible"/>
                                      </p:to>
                                    </p:set>
                                    <p:animEffect transition="in" filter="fade">
                                      <p:cBhvr>
                                        <p:cTn id="12" dur="1000"/>
                                        <p:tgtEl>
                                          <p:spTgt spid="1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95">
                                            <p:txEl>
                                              <p:pRg st="2" end="2"/>
                                            </p:txEl>
                                          </p:spTgt>
                                        </p:tgtEl>
                                        <p:attrNameLst>
                                          <p:attrName>style.visibility</p:attrName>
                                        </p:attrNameLst>
                                      </p:cBhvr>
                                      <p:to>
                                        <p:strVal val="visible"/>
                                      </p:to>
                                    </p:set>
                                    <p:animEffect transition="in" filter="fade">
                                      <p:cBhvr>
                                        <p:cTn id="17" dur="1000"/>
                                        <p:tgtEl>
                                          <p:spTgt spid="1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95">
                                            <p:txEl>
                                              <p:pRg st="3" end="3"/>
                                            </p:txEl>
                                          </p:spTgt>
                                        </p:tgtEl>
                                        <p:attrNameLst>
                                          <p:attrName>style.visibility</p:attrName>
                                        </p:attrNameLst>
                                      </p:cBhvr>
                                      <p:to>
                                        <p:strVal val="visible"/>
                                      </p:to>
                                    </p:set>
                                    <p:animEffect transition="in" filter="fade">
                                      <p:cBhvr>
                                        <p:cTn id="22" dur="1000"/>
                                        <p:tgtEl>
                                          <p:spTgt spid="13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5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Biofuels (pg 33)</a:t>
            </a:r>
            <a:endParaRPr sz="2600"/>
          </a:p>
        </p:txBody>
      </p:sp>
      <p:sp>
        <p:nvSpPr>
          <p:cNvPr id="1401" name="Google Shape;1401;p153"/>
          <p:cNvSpPr txBox="1">
            <a:spLocks noGrp="1"/>
          </p:cNvSpPr>
          <p:nvPr>
            <p:ph type="body" idx="1"/>
          </p:nvPr>
        </p:nvSpPr>
        <p:spPr>
          <a:xfrm>
            <a:off x="159750" y="1001225"/>
            <a:ext cx="8824500" cy="5556900"/>
          </a:xfrm>
          <a:prstGeom prst="rect">
            <a:avLst/>
          </a:prstGeom>
        </p:spPr>
        <p:txBody>
          <a:bodyPr spcFirstLastPara="1" wrap="square" lIns="91425" tIns="91425" rIns="91425" bIns="91425" anchor="t" anchorCtr="0">
            <a:noAutofit/>
          </a:bodyPr>
          <a:lstStyle/>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What are biofuels made from?</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How can they be used?</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Why can we say that biofuels do not contribute to greenhouse gases being added to the atmosphere?</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Why can biofuels be damaging to the environment?</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AutoNum type="arabicPeriod"/>
            </a:pPr>
            <a:r>
              <a:rPr lang="en-GB" sz="3000">
                <a:latin typeface="Century Gothic"/>
                <a:ea typeface="Century Gothic"/>
                <a:cs typeface="Century Gothic"/>
                <a:sym typeface="Century Gothic"/>
              </a:rPr>
              <a:t>Why are they so reliable?</a:t>
            </a:r>
            <a:endParaRPr sz="3000">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8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flow diagrams (pg 8)</a:t>
            </a:r>
            <a:endParaRPr>
              <a:latin typeface="Century Gothic"/>
              <a:ea typeface="Century Gothic"/>
              <a:cs typeface="Century Gothic"/>
              <a:sym typeface="Century Gothic"/>
            </a:endParaRPr>
          </a:p>
        </p:txBody>
      </p:sp>
      <p:sp>
        <p:nvSpPr>
          <p:cNvPr id="710" name="Google Shape;710;p8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entury Gothic"/>
                <a:ea typeface="Century Gothic"/>
                <a:cs typeface="Century Gothic"/>
                <a:sym typeface="Century Gothic"/>
              </a:rPr>
              <a:t>Now complete the other energy flow diagrams in your booklet for these examples:</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Char char="●"/>
            </a:pPr>
            <a:r>
              <a:rPr lang="en-GB" sz="3000">
                <a:latin typeface="Century Gothic"/>
                <a:ea typeface="Century Gothic"/>
                <a:cs typeface="Century Gothic"/>
                <a:sym typeface="Century Gothic"/>
              </a:rPr>
              <a:t>A ball being thrown upwards</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Char char="●"/>
            </a:pPr>
            <a:r>
              <a:rPr lang="en-GB" sz="3000">
                <a:latin typeface="Century Gothic"/>
                <a:ea typeface="Century Gothic"/>
                <a:cs typeface="Century Gothic"/>
                <a:sym typeface="Century Gothic"/>
              </a:rPr>
              <a:t>A ball being dropped</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Char char="●"/>
            </a:pPr>
            <a:r>
              <a:rPr lang="en-GB" sz="3000">
                <a:latin typeface="Century Gothic"/>
                <a:ea typeface="Century Gothic"/>
                <a:cs typeface="Century Gothic"/>
                <a:sym typeface="Century Gothic"/>
              </a:rPr>
              <a:t>A car braking to slow down</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Char char="●"/>
            </a:pPr>
            <a:r>
              <a:rPr lang="en-GB" sz="3000">
                <a:latin typeface="Century Gothic"/>
                <a:ea typeface="Century Gothic"/>
                <a:cs typeface="Century Gothic"/>
                <a:sym typeface="Century Gothic"/>
              </a:rPr>
              <a:t>A car hitting a wall</a:t>
            </a:r>
            <a:endParaRPr sz="3000">
              <a:latin typeface="Century Gothic"/>
              <a:ea typeface="Century Gothic"/>
              <a:cs typeface="Century Gothic"/>
              <a:sym typeface="Century Gothic"/>
            </a:endParaRPr>
          </a:p>
          <a:p>
            <a:pPr marL="457200" lvl="0" indent="-419100" algn="l" rtl="0">
              <a:spcBef>
                <a:spcPts val="0"/>
              </a:spcBef>
              <a:spcAft>
                <a:spcPts val="0"/>
              </a:spcAft>
              <a:buSzPts val="3000"/>
              <a:buFont typeface="Century Gothic"/>
              <a:buChar char="●"/>
            </a:pPr>
            <a:r>
              <a:rPr lang="en-GB" sz="3000">
                <a:latin typeface="Century Gothic"/>
                <a:ea typeface="Century Gothic"/>
                <a:cs typeface="Century Gothic"/>
                <a:sym typeface="Century Gothic"/>
              </a:rPr>
              <a:t>Boiling water in an electric kettle.</a:t>
            </a:r>
            <a:endParaRPr sz="3000">
              <a:latin typeface="Century Gothic"/>
              <a:ea typeface="Century Gothic"/>
              <a:cs typeface="Century Gothic"/>
              <a:sym typeface="Century Gothic"/>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5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Biofuels (pg 33)</a:t>
            </a:r>
            <a:endParaRPr sz="2600"/>
          </a:p>
        </p:txBody>
      </p:sp>
      <p:sp>
        <p:nvSpPr>
          <p:cNvPr id="1407" name="Google Shape;1407;p154"/>
          <p:cNvSpPr txBox="1">
            <a:spLocks noGrp="1"/>
          </p:cNvSpPr>
          <p:nvPr>
            <p:ph type="body" idx="1"/>
          </p:nvPr>
        </p:nvSpPr>
        <p:spPr>
          <a:xfrm>
            <a:off x="159750" y="1001225"/>
            <a:ext cx="8824500" cy="55569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What are biofuels made from?</a:t>
            </a:r>
            <a:br>
              <a:rPr lang="en-GB" sz="22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Animal dung or plants</a:t>
            </a:r>
            <a:endParaRPr b="1" dirty="0">
              <a:solidFill>
                <a:srgbClr val="FF0000"/>
              </a:solidFill>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How can they be used?</a:t>
            </a:r>
            <a:br>
              <a:rPr lang="en-GB" sz="22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They can be burnt to produce electricity or can be made into biofuels to run cars</a:t>
            </a:r>
            <a:endParaRPr sz="2200" dirty="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dirty="0">
                <a:latin typeface="Century Gothic"/>
                <a:ea typeface="Century Gothic"/>
                <a:cs typeface="Century Gothic"/>
                <a:sym typeface="Century Gothic"/>
              </a:rPr>
              <a:t>Why can we say that biofuels do not contribute to greenhouse gases being added to the atmosphere?</a:t>
            </a:r>
            <a:br>
              <a:rPr lang="en-GB" sz="22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Although they release CO</a:t>
            </a:r>
            <a:r>
              <a:rPr lang="en-GB" b="1" baseline="-25000" dirty="0">
                <a:solidFill>
                  <a:srgbClr val="FF0000"/>
                </a:solidFill>
                <a:latin typeface="Century Gothic"/>
                <a:ea typeface="Century Gothic"/>
                <a:cs typeface="Century Gothic"/>
                <a:sym typeface="Century Gothic"/>
              </a:rPr>
              <a:t>2</a:t>
            </a:r>
            <a:r>
              <a:rPr lang="en-GB" b="1" dirty="0">
                <a:solidFill>
                  <a:srgbClr val="FF0000"/>
                </a:solidFill>
                <a:latin typeface="Century Gothic"/>
                <a:ea typeface="Century Gothic"/>
                <a:cs typeface="Century Gothic"/>
                <a:sym typeface="Century Gothic"/>
              </a:rPr>
              <a:t> when they are burnt, the plants took in CO</a:t>
            </a:r>
            <a:r>
              <a:rPr lang="en-GB" b="1" baseline="-25000" dirty="0">
                <a:solidFill>
                  <a:srgbClr val="FF0000"/>
                </a:solidFill>
                <a:latin typeface="Century Gothic"/>
                <a:ea typeface="Century Gothic"/>
                <a:cs typeface="Century Gothic"/>
                <a:sym typeface="Century Gothic"/>
              </a:rPr>
              <a:t>2</a:t>
            </a:r>
            <a:r>
              <a:rPr lang="en-GB" b="1" dirty="0">
                <a:solidFill>
                  <a:srgbClr val="FF0000"/>
                </a:solidFill>
                <a:latin typeface="Century Gothic"/>
                <a:ea typeface="Century Gothic"/>
                <a:cs typeface="Century Gothic"/>
                <a:sym typeface="Century Gothic"/>
              </a:rPr>
              <a:t> while they were growing. This means that overall, no extra CO</a:t>
            </a:r>
            <a:r>
              <a:rPr lang="en-GB" b="1" baseline="-25000" dirty="0">
                <a:solidFill>
                  <a:srgbClr val="FF0000"/>
                </a:solidFill>
                <a:latin typeface="Century Gothic"/>
                <a:ea typeface="Century Gothic"/>
                <a:cs typeface="Century Gothic"/>
                <a:sym typeface="Century Gothic"/>
              </a:rPr>
              <a:t>2</a:t>
            </a:r>
            <a:r>
              <a:rPr lang="en-GB" b="1" dirty="0">
                <a:solidFill>
                  <a:srgbClr val="FF0000"/>
                </a:solidFill>
                <a:latin typeface="Century Gothic"/>
                <a:ea typeface="Century Gothic"/>
                <a:cs typeface="Century Gothic"/>
                <a:sym typeface="Century Gothic"/>
              </a:rPr>
              <a:t> will be released after burning biofuels</a:t>
            </a:r>
            <a:endParaRPr sz="22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07">
                                            <p:txEl>
                                              <p:pRg st="0" end="0"/>
                                            </p:txEl>
                                          </p:spTgt>
                                        </p:tgtEl>
                                        <p:attrNameLst>
                                          <p:attrName>style.visibility</p:attrName>
                                        </p:attrNameLst>
                                      </p:cBhvr>
                                      <p:to>
                                        <p:strVal val="visible"/>
                                      </p:to>
                                    </p:set>
                                    <p:animEffect transition="in" filter="fade">
                                      <p:cBhvr>
                                        <p:cTn id="7" dur="1000"/>
                                        <p:tgtEl>
                                          <p:spTgt spid="14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07">
                                            <p:txEl>
                                              <p:pRg st="1" end="1"/>
                                            </p:txEl>
                                          </p:spTgt>
                                        </p:tgtEl>
                                        <p:attrNameLst>
                                          <p:attrName>style.visibility</p:attrName>
                                        </p:attrNameLst>
                                      </p:cBhvr>
                                      <p:to>
                                        <p:strVal val="visible"/>
                                      </p:to>
                                    </p:set>
                                    <p:animEffect transition="in" filter="fade">
                                      <p:cBhvr>
                                        <p:cTn id="12" dur="1000"/>
                                        <p:tgtEl>
                                          <p:spTgt spid="14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07">
                                            <p:txEl>
                                              <p:pRg st="2" end="2"/>
                                            </p:txEl>
                                          </p:spTgt>
                                        </p:tgtEl>
                                        <p:attrNameLst>
                                          <p:attrName>style.visibility</p:attrName>
                                        </p:attrNameLst>
                                      </p:cBhvr>
                                      <p:to>
                                        <p:strVal val="visible"/>
                                      </p:to>
                                    </p:set>
                                    <p:animEffect transition="in" filter="fade">
                                      <p:cBhvr>
                                        <p:cTn id="17" dur="1000"/>
                                        <p:tgtEl>
                                          <p:spTgt spid="14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15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Biofuels (pg 33)</a:t>
            </a:r>
            <a:endParaRPr sz="2600"/>
          </a:p>
        </p:txBody>
      </p:sp>
      <p:sp>
        <p:nvSpPr>
          <p:cNvPr id="1413" name="Google Shape;1413;p155"/>
          <p:cNvSpPr txBox="1">
            <a:spLocks noGrp="1"/>
          </p:cNvSpPr>
          <p:nvPr>
            <p:ph type="body" idx="1"/>
          </p:nvPr>
        </p:nvSpPr>
        <p:spPr>
          <a:xfrm>
            <a:off x="159750" y="1001225"/>
            <a:ext cx="8824500" cy="5556900"/>
          </a:xfrm>
          <a:prstGeom prst="rect">
            <a:avLst/>
          </a:prstGeom>
        </p:spPr>
        <p:txBody>
          <a:bodyPr spcFirstLastPara="1" wrap="square" lIns="91425" tIns="91425" rIns="91425" bIns="91425" anchor="t" anchorCtr="0">
            <a:noAutofit/>
          </a:bodyPr>
          <a:lstStyle/>
          <a:p>
            <a:pPr marL="457200" lvl="0" indent="-374650" algn="l" rtl="0">
              <a:spcBef>
                <a:spcPts val="0"/>
              </a:spcBef>
              <a:spcAft>
                <a:spcPts val="0"/>
              </a:spcAft>
              <a:buSzPts val="2300"/>
              <a:buFont typeface="Century Gothic"/>
              <a:buAutoNum type="arabicPeriod" startAt="4"/>
            </a:pPr>
            <a:r>
              <a:rPr lang="en-GB" sz="2300" dirty="0">
                <a:latin typeface="Century Gothic"/>
                <a:ea typeface="Century Gothic"/>
                <a:cs typeface="Century Gothic"/>
                <a:sym typeface="Century Gothic"/>
              </a:rPr>
              <a:t>Why can biofuels be damaging to the environment?</a:t>
            </a:r>
            <a:br>
              <a:rPr lang="en-GB" sz="2300" dirty="0">
                <a:latin typeface="Century Gothic"/>
                <a:ea typeface="Century Gothic"/>
                <a:cs typeface="Century Gothic"/>
                <a:sym typeface="Century Gothic"/>
              </a:rPr>
            </a:br>
            <a:r>
              <a:rPr lang="en-GB" sz="2700" b="1" dirty="0">
                <a:solidFill>
                  <a:srgbClr val="FF0000"/>
                </a:solidFill>
                <a:latin typeface="Century Gothic"/>
                <a:ea typeface="Century Gothic"/>
                <a:cs typeface="Century Gothic"/>
                <a:sym typeface="Century Gothic"/>
              </a:rPr>
              <a:t>Forests have been cleared to make room to grow plants for biofuels. This means that animals have lost their habitats. There is a loss of biodiversity as only one type of plant is grown for biofuel.</a:t>
            </a:r>
            <a:endParaRPr sz="2100" dirty="0">
              <a:latin typeface="Century Gothic"/>
              <a:ea typeface="Century Gothic"/>
              <a:cs typeface="Century Gothic"/>
              <a:sym typeface="Century Gothic"/>
            </a:endParaRPr>
          </a:p>
          <a:p>
            <a:pPr marL="457200" lvl="0" indent="-374650" algn="l" rtl="0">
              <a:spcBef>
                <a:spcPts val="0"/>
              </a:spcBef>
              <a:spcAft>
                <a:spcPts val="0"/>
              </a:spcAft>
              <a:buSzPts val="2300"/>
              <a:buFont typeface="Century Gothic"/>
              <a:buAutoNum type="arabicPeriod" startAt="4"/>
            </a:pPr>
            <a:r>
              <a:rPr lang="en-GB" sz="2300" dirty="0">
                <a:latin typeface="Century Gothic"/>
                <a:ea typeface="Century Gothic"/>
                <a:cs typeface="Century Gothic"/>
                <a:sym typeface="Century Gothic"/>
              </a:rPr>
              <a:t>Why are they so reliable?</a:t>
            </a:r>
            <a:endParaRPr sz="2300" dirty="0">
              <a:latin typeface="Century Gothic"/>
              <a:ea typeface="Century Gothic"/>
              <a:cs typeface="Century Gothic"/>
              <a:sym typeface="Century Gothic"/>
            </a:endParaRPr>
          </a:p>
          <a:p>
            <a:pPr marL="457200" lvl="0" indent="0" algn="l" rtl="0">
              <a:spcBef>
                <a:spcPts val="0"/>
              </a:spcBef>
              <a:spcAft>
                <a:spcPts val="0"/>
              </a:spcAft>
              <a:buNone/>
            </a:pPr>
            <a:r>
              <a:rPr lang="en-GB" sz="2700" b="1" dirty="0">
                <a:solidFill>
                  <a:srgbClr val="FF0000"/>
                </a:solidFill>
                <a:latin typeface="Century Gothic"/>
                <a:ea typeface="Century Gothic"/>
                <a:cs typeface="Century Gothic"/>
                <a:sym typeface="Century Gothic"/>
              </a:rPr>
              <a:t>They can be constantly produced by growing new plants and can also be stored.</a:t>
            </a:r>
            <a:endParaRPr sz="21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3">
                                            <p:txEl>
                                              <p:pRg st="0" end="0"/>
                                            </p:txEl>
                                          </p:spTgt>
                                        </p:tgtEl>
                                        <p:attrNameLst>
                                          <p:attrName>style.visibility</p:attrName>
                                        </p:attrNameLst>
                                      </p:cBhvr>
                                      <p:to>
                                        <p:strVal val="visible"/>
                                      </p:to>
                                    </p:set>
                                    <p:animEffect transition="in" filter="fade">
                                      <p:cBhvr>
                                        <p:cTn id="7" dur="1000"/>
                                        <p:tgtEl>
                                          <p:spTgt spid="14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3">
                                            <p:txEl>
                                              <p:pRg st="1" end="1"/>
                                            </p:txEl>
                                          </p:spTgt>
                                        </p:tgtEl>
                                        <p:attrNameLst>
                                          <p:attrName>style.visibility</p:attrName>
                                        </p:attrNameLst>
                                      </p:cBhvr>
                                      <p:to>
                                        <p:strVal val="visible"/>
                                      </p:to>
                                    </p:set>
                                    <p:animEffect transition="in" filter="fade">
                                      <p:cBhvr>
                                        <p:cTn id="12" dur="1000"/>
                                        <p:tgtEl>
                                          <p:spTgt spid="14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13">
                                            <p:txEl>
                                              <p:pRg st="2" end="2"/>
                                            </p:txEl>
                                          </p:spTgt>
                                        </p:tgtEl>
                                        <p:attrNameLst>
                                          <p:attrName>style.visibility</p:attrName>
                                        </p:attrNameLst>
                                      </p:cBhvr>
                                      <p:to>
                                        <p:strVal val="visible"/>
                                      </p:to>
                                    </p:set>
                                    <p:animEffect transition="in" filter="fade">
                                      <p:cBhvr>
                                        <p:cTn id="17" dur="1000"/>
                                        <p:tgtEl>
                                          <p:spTgt spid="14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5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Non-Renewable Resources (pg 34)</a:t>
            </a:r>
            <a:endParaRPr sz="2600"/>
          </a:p>
        </p:txBody>
      </p:sp>
      <p:sp>
        <p:nvSpPr>
          <p:cNvPr id="1419" name="Google Shape;1419;p156"/>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Why do we use fossil fuels so heavily?</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What is the problem if we do not find alternatives to fossil fuels</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Why do fossil fuels cause global warming?</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Why do fossil fuels cause acid rain?</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Describe other environmental issues of using fossil fuels.</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Why could it be argued that nuclear power is good for the environment?</a:t>
            </a:r>
            <a:endParaRPr sz="2800">
              <a:latin typeface="Century Gothic"/>
              <a:ea typeface="Century Gothic"/>
              <a:cs typeface="Century Gothic"/>
              <a:sym typeface="Century Gothic"/>
            </a:endParaRPr>
          </a:p>
          <a:p>
            <a:pPr marL="457200" lvl="0" indent="-406400" algn="l" rtl="0">
              <a:spcBef>
                <a:spcPts val="0"/>
              </a:spcBef>
              <a:spcAft>
                <a:spcPts val="0"/>
              </a:spcAft>
              <a:buSzPts val="2800"/>
              <a:buFont typeface="Century Gothic"/>
              <a:buAutoNum type="arabicPeriod"/>
            </a:pPr>
            <a:r>
              <a:rPr lang="en-GB" sz="2800">
                <a:latin typeface="Century Gothic"/>
                <a:ea typeface="Century Gothic"/>
                <a:cs typeface="Century Gothic"/>
                <a:sym typeface="Century Gothic"/>
              </a:rPr>
              <a:t>Why could it be argued that nuclear power is damaging to the environment?</a:t>
            </a:r>
            <a:endParaRPr sz="2800">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5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Non-Renewable Resources (pg 34)</a:t>
            </a:r>
            <a:endParaRPr sz="3200">
              <a:latin typeface="Century Gothic"/>
              <a:ea typeface="Century Gothic"/>
              <a:cs typeface="Century Gothic"/>
              <a:sym typeface="Century Gothic"/>
            </a:endParaRPr>
          </a:p>
        </p:txBody>
      </p:sp>
      <p:sp>
        <p:nvSpPr>
          <p:cNvPr id="1425" name="Google Shape;1425;p157"/>
          <p:cNvSpPr txBox="1">
            <a:spLocks noGrp="1"/>
          </p:cNvSpPr>
          <p:nvPr>
            <p:ph type="body" idx="1"/>
          </p:nvPr>
        </p:nvSpPr>
        <p:spPr>
          <a:xfrm>
            <a:off x="159750" y="870400"/>
            <a:ext cx="8824500" cy="55569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 we use fossil fuels so heavily?</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They are very reliable sources of energy. We have enough of these fuels to meet the demand at the moment. Fossil fuel power stations can also respond quickly if there is more demand for electricity, in a way that renewable energy resources cannot.</a:t>
            </a:r>
            <a:endParaRPr sz="24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the problem if we do not find alternatives to fossil fuels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These fossil fuels will eventually run out. We need to find alternatives before this happens</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 fossil fuels cause global warming?</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They release carbon dioxide when burnt which is a greenhouse gas and contributes to global warming</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Why do fossil fuels cause acid rain?</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When </a:t>
            </a:r>
            <a:r>
              <a:rPr lang="en-GB" sz="2400" b="1" dirty="0" err="1">
                <a:solidFill>
                  <a:srgbClr val="FF0000"/>
                </a:solidFill>
                <a:latin typeface="Century Gothic"/>
                <a:ea typeface="Century Gothic"/>
                <a:cs typeface="Century Gothic"/>
                <a:sym typeface="Century Gothic"/>
              </a:rPr>
              <a:t>sulfur</a:t>
            </a:r>
            <a:r>
              <a:rPr lang="en-GB" sz="2400" b="1" dirty="0">
                <a:solidFill>
                  <a:srgbClr val="FF0000"/>
                </a:solidFill>
                <a:latin typeface="Century Gothic"/>
                <a:ea typeface="Century Gothic"/>
                <a:cs typeface="Century Gothic"/>
                <a:sym typeface="Century Gothic"/>
              </a:rPr>
              <a:t> in the fuel is burned, it makes </a:t>
            </a:r>
            <a:r>
              <a:rPr lang="en-GB" sz="2400" b="1" dirty="0" err="1">
                <a:solidFill>
                  <a:srgbClr val="FF0000"/>
                </a:solidFill>
                <a:latin typeface="Century Gothic"/>
                <a:ea typeface="Century Gothic"/>
                <a:cs typeface="Century Gothic"/>
                <a:sym typeface="Century Gothic"/>
              </a:rPr>
              <a:t>sulfur</a:t>
            </a:r>
            <a:r>
              <a:rPr lang="en-GB" sz="2400" b="1" dirty="0">
                <a:solidFill>
                  <a:srgbClr val="FF0000"/>
                </a:solidFill>
                <a:latin typeface="Century Gothic"/>
                <a:ea typeface="Century Gothic"/>
                <a:cs typeface="Century Gothic"/>
                <a:sym typeface="Century Gothic"/>
              </a:rPr>
              <a:t> dioxide which causes acid rain.</a:t>
            </a:r>
            <a:endParaRPr sz="2000" dirty="0">
              <a:latin typeface="Century Gothic"/>
              <a:ea typeface="Century Gothic"/>
              <a:cs typeface="Century Gothic"/>
              <a:sym typeface="Century Gothic"/>
            </a:endParaRPr>
          </a:p>
          <a:p>
            <a:pPr marL="45720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25">
                                            <p:txEl>
                                              <p:pRg st="0" end="0"/>
                                            </p:txEl>
                                          </p:spTgt>
                                        </p:tgtEl>
                                        <p:attrNameLst>
                                          <p:attrName>style.visibility</p:attrName>
                                        </p:attrNameLst>
                                      </p:cBhvr>
                                      <p:to>
                                        <p:strVal val="visible"/>
                                      </p:to>
                                    </p:set>
                                    <p:animEffect transition="in" filter="fade">
                                      <p:cBhvr>
                                        <p:cTn id="7" dur="1000"/>
                                        <p:tgtEl>
                                          <p:spTgt spid="14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25">
                                            <p:txEl>
                                              <p:pRg st="1" end="1"/>
                                            </p:txEl>
                                          </p:spTgt>
                                        </p:tgtEl>
                                        <p:attrNameLst>
                                          <p:attrName>style.visibility</p:attrName>
                                        </p:attrNameLst>
                                      </p:cBhvr>
                                      <p:to>
                                        <p:strVal val="visible"/>
                                      </p:to>
                                    </p:set>
                                    <p:animEffect transition="in" filter="fade">
                                      <p:cBhvr>
                                        <p:cTn id="12" dur="1000"/>
                                        <p:tgtEl>
                                          <p:spTgt spid="14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25">
                                            <p:txEl>
                                              <p:pRg st="2" end="2"/>
                                            </p:txEl>
                                          </p:spTgt>
                                        </p:tgtEl>
                                        <p:attrNameLst>
                                          <p:attrName>style.visibility</p:attrName>
                                        </p:attrNameLst>
                                      </p:cBhvr>
                                      <p:to>
                                        <p:strVal val="visible"/>
                                      </p:to>
                                    </p:set>
                                    <p:animEffect transition="in" filter="fade">
                                      <p:cBhvr>
                                        <p:cTn id="17" dur="1000"/>
                                        <p:tgtEl>
                                          <p:spTgt spid="14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5">
                                            <p:txEl>
                                              <p:pRg st="3" end="3"/>
                                            </p:txEl>
                                          </p:spTgt>
                                        </p:tgtEl>
                                        <p:attrNameLst>
                                          <p:attrName>style.visibility</p:attrName>
                                        </p:attrNameLst>
                                      </p:cBhvr>
                                      <p:to>
                                        <p:strVal val="visible"/>
                                      </p:to>
                                    </p:set>
                                    <p:animEffect transition="in" filter="fade">
                                      <p:cBhvr>
                                        <p:cTn id="22" dur="1000"/>
                                        <p:tgtEl>
                                          <p:spTgt spid="14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25">
                                            <p:txEl>
                                              <p:pRg st="4" end="4"/>
                                            </p:txEl>
                                          </p:spTgt>
                                        </p:tgtEl>
                                        <p:attrNameLst>
                                          <p:attrName>style.visibility</p:attrName>
                                        </p:attrNameLst>
                                      </p:cBhvr>
                                      <p:to>
                                        <p:strVal val="visible"/>
                                      </p:to>
                                    </p:set>
                                    <p:animEffect transition="in" filter="fade">
                                      <p:cBhvr>
                                        <p:cTn id="27" dur="1000"/>
                                        <p:tgtEl>
                                          <p:spTgt spid="14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15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Non-Renewable Resources (pg 34)</a:t>
            </a:r>
            <a:endParaRPr sz="3200">
              <a:latin typeface="Century Gothic"/>
              <a:ea typeface="Century Gothic"/>
              <a:cs typeface="Century Gothic"/>
              <a:sym typeface="Century Gothic"/>
            </a:endParaRPr>
          </a:p>
        </p:txBody>
      </p:sp>
      <p:sp>
        <p:nvSpPr>
          <p:cNvPr id="1431" name="Google Shape;1431;p158"/>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447675" lvl="0" indent="-346075" algn="l" rtl="0">
              <a:spcBef>
                <a:spcPts val="0"/>
              </a:spcBef>
              <a:spcAft>
                <a:spcPts val="0"/>
              </a:spcAft>
              <a:buSzPts val="2000"/>
              <a:buFont typeface="+mj-lt"/>
              <a:buAutoNum type="arabicPeriod" startAt="5"/>
            </a:pPr>
            <a:r>
              <a:rPr lang="en-GB" sz="2000" dirty="0">
                <a:latin typeface="Century Gothic"/>
                <a:ea typeface="Century Gothic"/>
                <a:cs typeface="Century Gothic"/>
                <a:sym typeface="Century Gothic"/>
              </a:rPr>
              <a:t>Describe other environmental issues of using fossil fuels.</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Coal mining can damage the landscape. If oil is spilled, sea creatures are harmed and the oceans are polluted</a:t>
            </a:r>
            <a:endParaRPr lang="en-GB" sz="2000" dirty="0">
              <a:latin typeface="Century Gothic"/>
              <a:ea typeface="Century Gothic"/>
              <a:cs typeface="Century Gothic"/>
              <a:sym typeface="Century Gothic"/>
            </a:endParaRPr>
          </a:p>
          <a:p>
            <a:pPr marL="447675" lvl="0" indent="-346075" algn="l" rtl="0">
              <a:spcBef>
                <a:spcPts val="0"/>
              </a:spcBef>
              <a:spcAft>
                <a:spcPts val="0"/>
              </a:spcAft>
              <a:buSzPts val="2000"/>
              <a:buFont typeface="+mj-lt"/>
              <a:buAutoNum type="arabicPeriod" startAt="5"/>
            </a:pPr>
            <a:r>
              <a:rPr lang="en-GB" sz="2000" dirty="0">
                <a:latin typeface="Century Gothic"/>
                <a:ea typeface="Century Gothic"/>
                <a:cs typeface="Century Gothic"/>
                <a:sym typeface="Century Gothic"/>
              </a:rPr>
              <a:t>Why could it be argued that nuclear power is good for the environment?</a:t>
            </a:r>
            <a:br>
              <a:rPr lang="en-GB" sz="2000" dirty="0">
                <a:latin typeface="Century Gothic"/>
                <a:ea typeface="Century Gothic"/>
                <a:cs typeface="Century Gothic"/>
                <a:sym typeface="Century Gothic"/>
              </a:rPr>
            </a:br>
            <a:r>
              <a:rPr lang="en-GB" sz="2400" b="1" dirty="0">
                <a:solidFill>
                  <a:srgbClr val="FF0000"/>
                </a:solidFill>
                <a:latin typeface="Century Gothic"/>
                <a:ea typeface="Century Gothic"/>
                <a:cs typeface="Century Gothic"/>
                <a:sym typeface="Century Gothic"/>
              </a:rPr>
              <a:t>Nothing is burnt so no harmful greenhouse gases are released. </a:t>
            </a:r>
            <a:endParaRPr lang="en-GB" sz="2000" dirty="0">
              <a:latin typeface="Century Gothic"/>
              <a:ea typeface="Century Gothic"/>
              <a:cs typeface="Century Gothic"/>
              <a:sym typeface="Century Gothic"/>
            </a:endParaRPr>
          </a:p>
          <a:p>
            <a:pPr marL="447675" lvl="0" indent="-346075" algn="l" rtl="0">
              <a:spcBef>
                <a:spcPts val="0"/>
              </a:spcBef>
              <a:spcAft>
                <a:spcPts val="0"/>
              </a:spcAft>
              <a:buSzPts val="2000"/>
              <a:buFont typeface="+mj-lt"/>
              <a:buAutoNum type="arabicPeriod" startAt="5"/>
            </a:pPr>
            <a:r>
              <a:rPr lang="en-GB" sz="2000" dirty="0">
                <a:latin typeface="Century Gothic"/>
                <a:ea typeface="Century Gothic"/>
                <a:cs typeface="Century Gothic"/>
                <a:sym typeface="Century Gothic"/>
              </a:rPr>
              <a:t>Why could it be argued that nuclear power is damaging to the environment?</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400" b="1" dirty="0">
                <a:solidFill>
                  <a:srgbClr val="FF0000"/>
                </a:solidFill>
                <a:latin typeface="Century Gothic"/>
                <a:ea typeface="Century Gothic"/>
                <a:cs typeface="Century Gothic"/>
                <a:sym typeface="Century Gothic"/>
              </a:rPr>
              <a:t>Radioactive waste is dangerous for a long time and is difficult to dispose of safely. There is also the risk of a nuclear power station accident which could release a lot of radiation. </a:t>
            </a:r>
            <a:r>
              <a:rPr lang="en-GB" sz="2400" b="1" dirty="0" err="1">
                <a:solidFill>
                  <a:srgbClr val="FF0000"/>
                </a:solidFill>
                <a:latin typeface="Century Gothic"/>
                <a:ea typeface="Century Gothic"/>
                <a:cs typeface="Century Gothic"/>
                <a:sym typeface="Century Gothic"/>
              </a:rPr>
              <a:t>Eg</a:t>
            </a:r>
            <a:r>
              <a:rPr lang="en-GB" sz="2400" b="1" dirty="0">
                <a:solidFill>
                  <a:srgbClr val="FF0000"/>
                </a:solidFill>
                <a:latin typeface="Century Gothic"/>
                <a:ea typeface="Century Gothic"/>
                <a:cs typeface="Century Gothic"/>
                <a:sym typeface="Century Gothic"/>
              </a:rPr>
              <a:t> Fukushima or Chernobyl</a:t>
            </a:r>
            <a:endParaRPr sz="24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1">
                                            <p:txEl>
                                              <p:pRg st="0" end="0"/>
                                            </p:txEl>
                                          </p:spTgt>
                                        </p:tgtEl>
                                        <p:attrNameLst>
                                          <p:attrName>style.visibility</p:attrName>
                                        </p:attrNameLst>
                                      </p:cBhvr>
                                      <p:to>
                                        <p:strVal val="visible"/>
                                      </p:to>
                                    </p:set>
                                    <p:animEffect transition="in" filter="fade">
                                      <p:cBhvr>
                                        <p:cTn id="7" dur="1000"/>
                                        <p:tgtEl>
                                          <p:spTgt spid="14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1">
                                            <p:txEl>
                                              <p:pRg st="1" end="1"/>
                                            </p:txEl>
                                          </p:spTgt>
                                        </p:tgtEl>
                                        <p:attrNameLst>
                                          <p:attrName>style.visibility</p:attrName>
                                        </p:attrNameLst>
                                      </p:cBhvr>
                                      <p:to>
                                        <p:strVal val="visible"/>
                                      </p:to>
                                    </p:set>
                                    <p:animEffect transition="in" filter="fade">
                                      <p:cBhvr>
                                        <p:cTn id="12" dur="1000"/>
                                        <p:tgtEl>
                                          <p:spTgt spid="14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1">
                                            <p:txEl>
                                              <p:pRg st="2" end="2"/>
                                            </p:txEl>
                                          </p:spTgt>
                                        </p:tgtEl>
                                        <p:attrNameLst>
                                          <p:attrName>style.visibility</p:attrName>
                                        </p:attrNameLst>
                                      </p:cBhvr>
                                      <p:to>
                                        <p:strVal val="visible"/>
                                      </p:to>
                                    </p:set>
                                    <p:animEffect transition="in" filter="fade">
                                      <p:cBhvr>
                                        <p:cTn id="17" dur="1000"/>
                                        <p:tgtEl>
                                          <p:spTgt spid="14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1">
                                            <p:txEl>
                                              <p:pRg st="3" end="3"/>
                                            </p:txEl>
                                          </p:spTgt>
                                        </p:tgtEl>
                                        <p:attrNameLst>
                                          <p:attrName>style.visibility</p:attrName>
                                        </p:attrNameLst>
                                      </p:cBhvr>
                                      <p:to>
                                        <p:strVal val="visible"/>
                                      </p:to>
                                    </p:set>
                                    <p:animEffect transition="in" filter="fade">
                                      <p:cBhvr>
                                        <p:cTn id="22" dur="1000"/>
                                        <p:tgtEl>
                                          <p:spTgt spid="14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6" name="Google Shape;1436;p15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2800">
                <a:latin typeface="Century Gothic"/>
                <a:ea typeface="Century Gothic"/>
                <a:cs typeface="Century Gothic"/>
                <a:sym typeface="Century Gothic"/>
              </a:rPr>
              <a:t>Renewable and Non Renewable Resources (pg 35)</a:t>
            </a:r>
            <a:endParaRPr sz="2200"/>
          </a:p>
        </p:txBody>
      </p:sp>
      <p:sp>
        <p:nvSpPr>
          <p:cNvPr id="1437" name="Google Shape;1437;p159"/>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438" name="Google Shape;1438;p159"/>
          <p:cNvPicPr preferRelativeResize="0"/>
          <p:nvPr/>
        </p:nvPicPr>
        <p:blipFill>
          <a:blip r:embed="rId4">
            <a:alphaModFix/>
          </a:blip>
          <a:stretch>
            <a:fillRect/>
          </a:stretch>
        </p:blipFill>
        <p:spPr>
          <a:xfrm>
            <a:off x="239513" y="908350"/>
            <a:ext cx="8664976" cy="5835249"/>
          </a:xfrm>
          <a:prstGeom prst="rect">
            <a:avLst/>
          </a:prstGeom>
          <a:noFill/>
          <a:ln>
            <a:noFill/>
          </a:ln>
        </p:spPr>
      </p:pic>
      <p:sp>
        <p:nvSpPr>
          <p:cNvPr id="1439" name="Google Shape;1439;p159"/>
          <p:cNvSpPr/>
          <p:nvPr/>
        </p:nvSpPr>
        <p:spPr>
          <a:xfrm>
            <a:off x="313025" y="231920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b="1">
                <a:latin typeface="Century Gothic"/>
                <a:ea typeface="Century Gothic"/>
                <a:cs typeface="Century Gothic"/>
                <a:sym typeface="Century Gothic"/>
              </a:rPr>
              <a:t>Wind</a:t>
            </a:r>
            <a:endParaRPr sz="2700" b="1">
              <a:latin typeface="Century Gothic"/>
              <a:ea typeface="Century Gothic"/>
              <a:cs typeface="Century Gothic"/>
              <a:sym typeface="Century Gothic"/>
            </a:endParaRPr>
          </a:p>
        </p:txBody>
      </p:sp>
      <p:sp>
        <p:nvSpPr>
          <p:cNvPr id="1440" name="Google Shape;1440;p159"/>
          <p:cNvSpPr/>
          <p:nvPr/>
        </p:nvSpPr>
        <p:spPr>
          <a:xfrm>
            <a:off x="313025" y="491885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b="1">
                <a:latin typeface="Century Gothic"/>
                <a:ea typeface="Century Gothic"/>
                <a:cs typeface="Century Gothic"/>
                <a:sym typeface="Century Gothic"/>
              </a:rPr>
              <a:t>Solar</a:t>
            </a:r>
            <a:endParaRPr sz="2700" b="1">
              <a:latin typeface="Century Gothic"/>
              <a:ea typeface="Century Gothic"/>
              <a:cs typeface="Century Gothic"/>
              <a:sym typeface="Century Gothic"/>
            </a:endParaRPr>
          </a:p>
        </p:txBody>
      </p:sp>
      <p:sp>
        <p:nvSpPr>
          <p:cNvPr id="1441" name="Google Shape;1441;p159"/>
          <p:cNvSpPr txBox="1"/>
          <p:nvPr/>
        </p:nvSpPr>
        <p:spPr>
          <a:xfrm>
            <a:off x="1674050" y="1503125"/>
            <a:ext cx="3487800" cy="25248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FF0000"/>
              </a:buClr>
              <a:buSzPts val="2200"/>
              <a:buFont typeface="Century Gothic"/>
              <a:buChar char="●"/>
            </a:pPr>
            <a:r>
              <a:rPr lang="en-GB" sz="2200" b="1">
                <a:solidFill>
                  <a:srgbClr val="FF0000"/>
                </a:solidFill>
                <a:latin typeface="Century Gothic"/>
                <a:ea typeface="Century Gothic"/>
                <a:cs typeface="Century Gothic"/>
                <a:sym typeface="Century Gothic"/>
              </a:rPr>
              <a:t>Produce no pollution once built</a:t>
            </a:r>
            <a:endParaRPr sz="2200" b="1">
              <a:solidFill>
                <a:srgbClr val="FF0000"/>
              </a:solidFill>
              <a:latin typeface="Century Gothic"/>
              <a:ea typeface="Century Gothic"/>
              <a:cs typeface="Century Gothic"/>
              <a:sym typeface="Century Gothic"/>
            </a:endParaRPr>
          </a:p>
          <a:p>
            <a:pPr marL="457200" lvl="0" indent="-368300" algn="l" rtl="0">
              <a:spcBef>
                <a:spcPts val="0"/>
              </a:spcBef>
              <a:spcAft>
                <a:spcPts val="0"/>
              </a:spcAft>
              <a:buClr>
                <a:srgbClr val="FF0000"/>
              </a:buClr>
              <a:buSzPts val="2200"/>
              <a:buFont typeface="Century Gothic"/>
              <a:buChar char="●"/>
            </a:pPr>
            <a:r>
              <a:rPr lang="en-GB" sz="2200" b="1">
                <a:solidFill>
                  <a:srgbClr val="FF0000"/>
                </a:solidFill>
                <a:latin typeface="Century Gothic"/>
                <a:ea typeface="Century Gothic"/>
                <a:cs typeface="Century Gothic"/>
                <a:sym typeface="Century Gothic"/>
              </a:rPr>
              <a:t>No permanent damage to landscape - they could be taken down</a:t>
            </a:r>
            <a:endParaRPr sz="2200" b="1">
              <a:solidFill>
                <a:srgbClr val="FF0000"/>
              </a:solidFill>
              <a:latin typeface="Century Gothic"/>
              <a:ea typeface="Century Gothic"/>
              <a:cs typeface="Century Gothic"/>
              <a:sym typeface="Century Gothic"/>
            </a:endParaRPr>
          </a:p>
        </p:txBody>
      </p:sp>
      <p:sp>
        <p:nvSpPr>
          <p:cNvPr id="1442" name="Google Shape;1442;p159"/>
          <p:cNvSpPr txBox="1"/>
          <p:nvPr/>
        </p:nvSpPr>
        <p:spPr>
          <a:xfrm>
            <a:off x="5332775" y="150312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Not reliable - if there is no wind, the turbines will not turn</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If the wind is too strong, they may be damaged</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If there is extra electricity demand, turbines cannot help</a:t>
            </a:r>
            <a:endParaRPr sz="1900" b="1">
              <a:solidFill>
                <a:srgbClr val="FF0000"/>
              </a:solidFill>
              <a:latin typeface="Century Gothic"/>
              <a:ea typeface="Century Gothic"/>
              <a:cs typeface="Century Gothic"/>
              <a:sym typeface="Century Gothic"/>
            </a:endParaRPr>
          </a:p>
        </p:txBody>
      </p:sp>
      <p:sp>
        <p:nvSpPr>
          <p:cNvPr id="1443" name="Google Shape;1443;p159"/>
          <p:cNvSpPr txBox="1"/>
          <p:nvPr/>
        </p:nvSpPr>
        <p:spPr>
          <a:xfrm>
            <a:off x="1702675" y="4114050"/>
            <a:ext cx="3487800" cy="25248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rgbClr val="FF0000"/>
              </a:buClr>
              <a:buSzPts val="2200"/>
              <a:buFont typeface="Century Gothic"/>
              <a:buChar char="●"/>
            </a:pPr>
            <a:r>
              <a:rPr lang="en-GB" sz="2200" b="1">
                <a:solidFill>
                  <a:srgbClr val="FF0000"/>
                </a:solidFill>
                <a:latin typeface="Century Gothic"/>
                <a:ea typeface="Century Gothic"/>
                <a:cs typeface="Century Gothic"/>
                <a:sym typeface="Century Gothic"/>
              </a:rPr>
              <a:t>Produce no pollution once built</a:t>
            </a:r>
            <a:endParaRPr sz="2200" b="1">
              <a:solidFill>
                <a:srgbClr val="FF0000"/>
              </a:solidFill>
              <a:latin typeface="Century Gothic"/>
              <a:ea typeface="Century Gothic"/>
              <a:cs typeface="Century Gothic"/>
              <a:sym typeface="Century Gothic"/>
            </a:endParaRPr>
          </a:p>
          <a:p>
            <a:pPr marL="457200" lvl="0" indent="-368300" algn="l" rtl="0">
              <a:spcBef>
                <a:spcPts val="0"/>
              </a:spcBef>
              <a:spcAft>
                <a:spcPts val="0"/>
              </a:spcAft>
              <a:buClr>
                <a:srgbClr val="FF0000"/>
              </a:buClr>
              <a:buSzPts val="2200"/>
              <a:buFont typeface="Century Gothic"/>
              <a:buChar char="●"/>
            </a:pPr>
            <a:r>
              <a:rPr lang="en-GB" sz="2200" b="1">
                <a:solidFill>
                  <a:srgbClr val="FF0000"/>
                </a:solidFill>
                <a:latin typeface="Century Gothic"/>
                <a:ea typeface="Century Gothic"/>
                <a:cs typeface="Century Gothic"/>
                <a:sym typeface="Century Gothic"/>
              </a:rPr>
              <a:t>Very reliable in sunny countries</a:t>
            </a:r>
            <a:endParaRPr sz="2200" b="1">
              <a:solidFill>
                <a:srgbClr val="FF0000"/>
              </a:solidFill>
              <a:latin typeface="Century Gothic"/>
              <a:ea typeface="Century Gothic"/>
              <a:cs typeface="Century Gothic"/>
              <a:sym typeface="Century Gothic"/>
            </a:endParaRPr>
          </a:p>
        </p:txBody>
      </p:sp>
      <p:sp>
        <p:nvSpPr>
          <p:cNvPr id="1444" name="Google Shape;1444;p159"/>
          <p:cNvSpPr txBox="1"/>
          <p:nvPr/>
        </p:nvSpPr>
        <p:spPr>
          <a:xfrm>
            <a:off x="5281325" y="4114050"/>
            <a:ext cx="35907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A lot of energy is needed to build them</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Solar power can only be generated through the day</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If there is extra electricity demand, solar panels cannot help</a:t>
            </a:r>
            <a:endParaRPr sz="19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1"/>
                                        </p:tgtEl>
                                        <p:attrNameLst>
                                          <p:attrName>style.visibility</p:attrName>
                                        </p:attrNameLst>
                                      </p:cBhvr>
                                      <p:to>
                                        <p:strVal val="visible"/>
                                      </p:to>
                                    </p:set>
                                    <p:animEffect transition="in" filter="fade">
                                      <p:cBhvr>
                                        <p:cTn id="7" dur="1000"/>
                                        <p:tgtEl>
                                          <p:spTgt spid="14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2"/>
                                        </p:tgtEl>
                                        <p:attrNameLst>
                                          <p:attrName>style.visibility</p:attrName>
                                        </p:attrNameLst>
                                      </p:cBhvr>
                                      <p:to>
                                        <p:strVal val="visible"/>
                                      </p:to>
                                    </p:set>
                                    <p:animEffect transition="in" filter="fade">
                                      <p:cBhvr>
                                        <p:cTn id="12" dur="1000"/>
                                        <p:tgtEl>
                                          <p:spTgt spid="14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43"/>
                                        </p:tgtEl>
                                        <p:attrNameLst>
                                          <p:attrName>style.visibility</p:attrName>
                                        </p:attrNameLst>
                                      </p:cBhvr>
                                      <p:to>
                                        <p:strVal val="visible"/>
                                      </p:to>
                                    </p:set>
                                    <p:animEffect transition="in" filter="fade">
                                      <p:cBhvr>
                                        <p:cTn id="17" dur="1000"/>
                                        <p:tgtEl>
                                          <p:spTgt spid="14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4"/>
                                        </p:tgtEl>
                                        <p:attrNameLst>
                                          <p:attrName>style.visibility</p:attrName>
                                        </p:attrNameLst>
                                      </p:cBhvr>
                                      <p:to>
                                        <p:strVal val="visible"/>
                                      </p:to>
                                    </p:set>
                                    <p:animEffect transition="in" filter="fade">
                                      <p:cBhvr>
                                        <p:cTn id="22" dur="1000"/>
                                        <p:tgtEl>
                                          <p:spTgt spid="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6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Renewable and Non Renewable Resources (pg 35)</a:t>
            </a:r>
            <a:endParaRPr sz="3200">
              <a:latin typeface="Century Gothic"/>
              <a:ea typeface="Century Gothic"/>
              <a:cs typeface="Century Gothic"/>
              <a:sym typeface="Century Gothic"/>
            </a:endParaRPr>
          </a:p>
        </p:txBody>
      </p:sp>
      <p:sp>
        <p:nvSpPr>
          <p:cNvPr id="1450" name="Google Shape;1450;p160"/>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451" name="Google Shape;1451;p160"/>
          <p:cNvPicPr preferRelativeResize="0"/>
          <p:nvPr/>
        </p:nvPicPr>
        <p:blipFill>
          <a:blip r:embed="rId4">
            <a:alphaModFix/>
          </a:blip>
          <a:stretch>
            <a:fillRect/>
          </a:stretch>
        </p:blipFill>
        <p:spPr>
          <a:xfrm>
            <a:off x="239513" y="908350"/>
            <a:ext cx="8664976" cy="5835249"/>
          </a:xfrm>
          <a:prstGeom prst="rect">
            <a:avLst/>
          </a:prstGeom>
          <a:noFill/>
          <a:ln>
            <a:noFill/>
          </a:ln>
        </p:spPr>
      </p:pic>
      <p:sp>
        <p:nvSpPr>
          <p:cNvPr id="1452" name="Google Shape;1452;p160"/>
          <p:cNvSpPr/>
          <p:nvPr/>
        </p:nvSpPr>
        <p:spPr>
          <a:xfrm>
            <a:off x="313025" y="231920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b="1">
                <a:latin typeface="Century Gothic"/>
                <a:ea typeface="Century Gothic"/>
                <a:cs typeface="Century Gothic"/>
                <a:sym typeface="Century Gothic"/>
              </a:rPr>
              <a:t>Geothermal</a:t>
            </a:r>
            <a:endParaRPr b="1">
              <a:latin typeface="Century Gothic"/>
              <a:ea typeface="Century Gothic"/>
              <a:cs typeface="Century Gothic"/>
              <a:sym typeface="Century Gothic"/>
            </a:endParaRPr>
          </a:p>
        </p:txBody>
      </p:sp>
      <p:sp>
        <p:nvSpPr>
          <p:cNvPr id="1453" name="Google Shape;1453;p160"/>
          <p:cNvSpPr/>
          <p:nvPr/>
        </p:nvSpPr>
        <p:spPr>
          <a:xfrm>
            <a:off x="313025" y="491885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300" b="1">
                <a:latin typeface="Century Gothic"/>
                <a:ea typeface="Century Gothic"/>
                <a:cs typeface="Century Gothic"/>
                <a:sym typeface="Century Gothic"/>
              </a:rPr>
              <a:t>Hydroelectric</a:t>
            </a:r>
            <a:endParaRPr sz="1300" b="1">
              <a:latin typeface="Century Gothic"/>
              <a:ea typeface="Century Gothic"/>
              <a:cs typeface="Century Gothic"/>
              <a:sym typeface="Century Gothic"/>
            </a:endParaRPr>
          </a:p>
        </p:txBody>
      </p:sp>
      <p:sp>
        <p:nvSpPr>
          <p:cNvPr id="1454" name="Google Shape;1454;p160"/>
          <p:cNvSpPr txBox="1"/>
          <p:nvPr/>
        </p:nvSpPr>
        <p:spPr>
          <a:xfrm>
            <a:off x="1674375" y="150312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Very reliable - the rocks are always hot</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Low environmental impact - nothing is burned and no gases are released</a:t>
            </a:r>
            <a:endParaRPr sz="1900" b="1">
              <a:solidFill>
                <a:srgbClr val="FF0000"/>
              </a:solidFill>
              <a:latin typeface="Century Gothic"/>
              <a:ea typeface="Century Gothic"/>
              <a:cs typeface="Century Gothic"/>
              <a:sym typeface="Century Gothic"/>
            </a:endParaRPr>
          </a:p>
        </p:txBody>
      </p:sp>
      <p:sp>
        <p:nvSpPr>
          <p:cNvPr id="1455" name="Google Shape;1455;p160"/>
          <p:cNvSpPr txBox="1"/>
          <p:nvPr/>
        </p:nvSpPr>
        <p:spPr>
          <a:xfrm>
            <a:off x="5308725" y="150312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There are only a few places on Earth where it is possible to use geothermal energy</a:t>
            </a:r>
            <a:endParaRPr sz="1900" b="1">
              <a:solidFill>
                <a:srgbClr val="FF0000"/>
              </a:solidFill>
              <a:latin typeface="Century Gothic"/>
              <a:ea typeface="Century Gothic"/>
              <a:cs typeface="Century Gothic"/>
              <a:sym typeface="Century Gothic"/>
            </a:endParaRPr>
          </a:p>
        </p:txBody>
      </p:sp>
      <p:sp>
        <p:nvSpPr>
          <p:cNvPr id="1456" name="Google Shape;1456;p160"/>
          <p:cNvSpPr txBox="1"/>
          <p:nvPr/>
        </p:nvSpPr>
        <p:spPr>
          <a:xfrm>
            <a:off x="1674375" y="411407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Very reliable in rainy countries</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No polluting gases when it is running as nothing is burned</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It can respond straight away when there is extra demand</a:t>
            </a:r>
            <a:endParaRPr sz="1900" b="1">
              <a:solidFill>
                <a:srgbClr val="FF0000"/>
              </a:solidFill>
              <a:latin typeface="Century Gothic"/>
              <a:ea typeface="Century Gothic"/>
              <a:cs typeface="Century Gothic"/>
              <a:sym typeface="Century Gothic"/>
            </a:endParaRPr>
          </a:p>
        </p:txBody>
      </p:sp>
      <p:sp>
        <p:nvSpPr>
          <p:cNvPr id="1457" name="Google Shape;1457;p160"/>
          <p:cNvSpPr txBox="1"/>
          <p:nvPr/>
        </p:nvSpPr>
        <p:spPr>
          <a:xfrm>
            <a:off x="5308725" y="411407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The valley is flooded so animals and plants lose their habitats</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When the valley is flooded, plants rot and release carbon dioxide into the atmosphere, causing global warming</a:t>
            </a:r>
            <a:endParaRPr sz="19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4"/>
                                        </p:tgtEl>
                                        <p:attrNameLst>
                                          <p:attrName>style.visibility</p:attrName>
                                        </p:attrNameLst>
                                      </p:cBhvr>
                                      <p:to>
                                        <p:strVal val="visible"/>
                                      </p:to>
                                    </p:set>
                                    <p:animEffect transition="in" filter="fade">
                                      <p:cBhvr>
                                        <p:cTn id="7" dur="1000"/>
                                        <p:tgtEl>
                                          <p:spTgt spid="14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55"/>
                                        </p:tgtEl>
                                        <p:attrNameLst>
                                          <p:attrName>style.visibility</p:attrName>
                                        </p:attrNameLst>
                                      </p:cBhvr>
                                      <p:to>
                                        <p:strVal val="visible"/>
                                      </p:to>
                                    </p:set>
                                    <p:animEffect transition="in" filter="fade">
                                      <p:cBhvr>
                                        <p:cTn id="12" dur="1000"/>
                                        <p:tgtEl>
                                          <p:spTgt spid="145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6"/>
                                        </p:tgtEl>
                                        <p:attrNameLst>
                                          <p:attrName>style.visibility</p:attrName>
                                        </p:attrNameLst>
                                      </p:cBhvr>
                                      <p:to>
                                        <p:strVal val="visible"/>
                                      </p:to>
                                    </p:set>
                                    <p:animEffect transition="in" filter="fade">
                                      <p:cBhvr>
                                        <p:cTn id="17" dur="1000"/>
                                        <p:tgtEl>
                                          <p:spTgt spid="145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57"/>
                                        </p:tgtEl>
                                        <p:attrNameLst>
                                          <p:attrName>style.visibility</p:attrName>
                                        </p:attrNameLst>
                                      </p:cBhvr>
                                      <p:to>
                                        <p:strVal val="visible"/>
                                      </p:to>
                                    </p:set>
                                    <p:animEffect transition="in" filter="fade">
                                      <p:cBhvr>
                                        <p:cTn id="22" dur="1000"/>
                                        <p:tgtEl>
                                          <p:spTgt spid="1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Google Shape;1462;p16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Renewable and Non Renewable Resources (pg 35)</a:t>
            </a:r>
            <a:endParaRPr sz="3200">
              <a:latin typeface="Century Gothic"/>
              <a:ea typeface="Century Gothic"/>
              <a:cs typeface="Century Gothic"/>
              <a:sym typeface="Century Gothic"/>
            </a:endParaRPr>
          </a:p>
        </p:txBody>
      </p:sp>
      <p:sp>
        <p:nvSpPr>
          <p:cNvPr id="1463" name="Google Shape;1463;p161"/>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464" name="Google Shape;1464;p161"/>
          <p:cNvPicPr preferRelativeResize="0"/>
          <p:nvPr/>
        </p:nvPicPr>
        <p:blipFill>
          <a:blip r:embed="rId4">
            <a:alphaModFix/>
          </a:blip>
          <a:stretch>
            <a:fillRect/>
          </a:stretch>
        </p:blipFill>
        <p:spPr>
          <a:xfrm>
            <a:off x="239513" y="908350"/>
            <a:ext cx="8664976" cy="5835249"/>
          </a:xfrm>
          <a:prstGeom prst="rect">
            <a:avLst/>
          </a:prstGeom>
          <a:noFill/>
          <a:ln>
            <a:noFill/>
          </a:ln>
        </p:spPr>
      </p:pic>
      <p:sp>
        <p:nvSpPr>
          <p:cNvPr id="1465" name="Google Shape;1465;p161"/>
          <p:cNvSpPr/>
          <p:nvPr/>
        </p:nvSpPr>
        <p:spPr>
          <a:xfrm>
            <a:off x="313025" y="231920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800" b="1">
                <a:latin typeface="Century Gothic"/>
                <a:ea typeface="Century Gothic"/>
                <a:cs typeface="Century Gothic"/>
                <a:sym typeface="Century Gothic"/>
              </a:rPr>
              <a:t>Wave</a:t>
            </a:r>
            <a:endParaRPr sz="2800" b="1">
              <a:latin typeface="Century Gothic"/>
              <a:ea typeface="Century Gothic"/>
              <a:cs typeface="Century Gothic"/>
              <a:sym typeface="Century Gothic"/>
            </a:endParaRPr>
          </a:p>
        </p:txBody>
      </p:sp>
      <p:sp>
        <p:nvSpPr>
          <p:cNvPr id="1466" name="Google Shape;1466;p161"/>
          <p:cNvSpPr/>
          <p:nvPr/>
        </p:nvSpPr>
        <p:spPr>
          <a:xfrm>
            <a:off x="313025" y="491885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b="1">
                <a:latin typeface="Century Gothic"/>
                <a:ea typeface="Century Gothic"/>
                <a:cs typeface="Century Gothic"/>
                <a:sym typeface="Century Gothic"/>
              </a:rPr>
              <a:t>Tidal</a:t>
            </a:r>
            <a:endParaRPr sz="2700" b="1">
              <a:latin typeface="Century Gothic"/>
              <a:ea typeface="Century Gothic"/>
              <a:cs typeface="Century Gothic"/>
              <a:sym typeface="Century Gothic"/>
            </a:endParaRPr>
          </a:p>
        </p:txBody>
      </p:sp>
      <p:sp>
        <p:nvSpPr>
          <p:cNvPr id="1467" name="Google Shape;1467;p161"/>
          <p:cNvSpPr txBox="1"/>
          <p:nvPr/>
        </p:nvSpPr>
        <p:spPr>
          <a:xfrm>
            <a:off x="1674375" y="145437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No polluting gases as nothing is burned</a:t>
            </a:r>
            <a:endParaRPr sz="1900" b="1">
              <a:solidFill>
                <a:srgbClr val="FF0000"/>
              </a:solidFill>
              <a:latin typeface="Century Gothic"/>
              <a:ea typeface="Century Gothic"/>
              <a:cs typeface="Century Gothic"/>
              <a:sym typeface="Century Gothic"/>
            </a:endParaRPr>
          </a:p>
        </p:txBody>
      </p:sp>
      <p:sp>
        <p:nvSpPr>
          <p:cNvPr id="1468" name="Google Shape;1468;p161"/>
          <p:cNvSpPr txBox="1"/>
          <p:nvPr/>
        </p:nvSpPr>
        <p:spPr>
          <a:xfrm>
            <a:off x="5308725" y="1512650"/>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They disturb the sea bed and the habitats of animals</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They are unreliable as there are no waves if it isn’t windy</a:t>
            </a:r>
            <a:endParaRPr sz="1900" b="1">
              <a:solidFill>
                <a:srgbClr val="FF0000"/>
              </a:solidFill>
              <a:latin typeface="Century Gothic"/>
              <a:ea typeface="Century Gothic"/>
              <a:cs typeface="Century Gothic"/>
              <a:sym typeface="Century Gothic"/>
            </a:endParaRPr>
          </a:p>
        </p:txBody>
      </p:sp>
      <p:sp>
        <p:nvSpPr>
          <p:cNvPr id="1469" name="Google Shape;1469;p161"/>
          <p:cNvSpPr txBox="1"/>
          <p:nvPr/>
        </p:nvSpPr>
        <p:spPr>
          <a:xfrm>
            <a:off x="1674375" y="414712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Very reliable as we can predict the tides far into the future</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They do not cause any pollution</a:t>
            </a:r>
            <a:endParaRPr sz="1900" b="1">
              <a:solidFill>
                <a:srgbClr val="FF0000"/>
              </a:solidFill>
              <a:latin typeface="Century Gothic"/>
              <a:ea typeface="Century Gothic"/>
              <a:cs typeface="Century Gothic"/>
              <a:sym typeface="Century Gothic"/>
            </a:endParaRPr>
          </a:p>
        </p:txBody>
      </p:sp>
      <p:sp>
        <p:nvSpPr>
          <p:cNvPr id="1470" name="Google Shape;1470;p161"/>
          <p:cNvSpPr txBox="1"/>
          <p:nvPr/>
        </p:nvSpPr>
        <p:spPr>
          <a:xfrm>
            <a:off x="5308725" y="4099525"/>
            <a:ext cx="3487800" cy="25248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Wildlife habitats are changed</a:t>
            </a:r>
            <a:endParaRPr sz="1900" b="1">
              <a:solidFill>
                <a:srgbClr val="FF0000"/>
              </a:solidFill>
              <a:latin typeface="Century Gothic"/>
              <a:ea typeface="Century Gothic"/>
              <a:cs typeface="Century Gothic"/>
              <a:sym typeface="Century Gothic"/>
            </a:endParaRPr>
          </a:p>
          <a:p>
            <a:pPr marL="457200" lvl="0" indent="-349250" algn="l" rtl="0">
              <a:spcBef>
                <a:spcPts val="0"/>
              </a:spcBef>
              <a:spcAft>
                <a:spcPts val="0"/>
              </a:spcAft>
              <a:buClr>
                <a:srgbClr val="FF0000"/>
              </a:buClr>
              <a:buSzPts val="1900"/>
              <a:buFont typeface="Century Gothic"/>
              <a:buChar char="●"/>
            </a:pPr>
            <a:r>
              <a:rPr lang="en-GB" sz="1900" b="1">
                <a:solidFill>
                  <a:srgbClr val="FF0000"/>
                </a:solidFill>
                <a:latin typeface="Century Gothic"/>
                <a:ea typeface="Century Gothic"/>
                <a:cs typeface="Century Gothic"/>
                <a:sym typeface="Century Gothic"/>
              </a:rPr>
              <a:t>Fish can be killed when swimming through the turbine</a:t>
            </a:r>
            <a:endParaRPr sz="19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7"/>
                                        </p:tgtEl>
                                        <p:attrNameLst>
                                          <p:attrName>style.visibility</p:attrName>
                                        </p:attrNameLst>
                                      </p:cBhvr>
                                      <p:to>
                                        <p:strVal val="visible"/>
                                      </p:to>
                                    </p:set>
                                    <p:animEffect transition="in" filter="fade">
                                      <p:cBhvr>
                                        <p:cTn id="7" dur="1000"/>
                                        <p:tgtEl>
                                          <p:spTgt spid="1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68"/>
                                        </p:tgtEl>
                                        <p:attrNameLst>
                                          <p:attrName>style.visibility</p:attrName>
                                        </p:attrNameLst>
                                      </p:cBhvr>
                                      <p:to>
                                        <p:strVal val="visible"/>
                                      </p:to>
                                    </p:set>
                                    <p:animEffect transition="in" filter="fade">
                                      <p:cBhvr>
                                        <p:cTn id="12" dur="1000"/>
                                        <p:tgtEl>
                                          <p:spTgt spid="14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9"/>
                                        </p:tgtEl>
                                        <p:attrNameLst>
                                          <p:attrName>style.visibility</p:attrName>
                                        </p:attrNameLst>
                                      </p:cBhvr>
                                      <p:to>
                                        <p:strVal val="visible"/>
                                      </p:to>
                                    </p:set>
                                    <p:animEffect transition="in" filter="fade">
                                      <p:cBhvr>
                                        <p:cTn id="17" dur="1000"/>
                                        <p:tgtEl>
                                          <p:spTgt spid="14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0"/>
                                        </p:tgtEl>
                                        <p:attrNameLst>
                                          <p:attrName>style.visibility</p:attrName>
                                        </p:attrNameLst>
                                      </p:cBhvr>
                                      <p:to>
                                        <p:strVal val="visible"/>
                                      </p:to>
                                    </p:set>
                                    <p:animEffect transition="in" filter="fade">
                                      <p:cBhvr>
                                        <p:cTn id="22" dur="1000"/>
                                        <p:tgtEl>
                                          <p:spTgt spid="1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6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Renewable and Non Renewable Resources (pg 35)</a:t>
            </a:r>
            <a:endParaRPr sz="3200">
              <a:latin typeface="Century Gothic"/>
              <a:ea typeface="Century Gothic"/>
              <a:cs typeface="Century Gothic"/>
              <a:sym typeface="Century Gothic"/>
            </a:endParaRPr>
          </a:p>
        </p:txBody>
      </p:sp>
      <p:sp>
        <p:nvSpPr>
          <p:cNvPr id="1476" name="Google Shape;1476;p162"/>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477" name="Google Shape;1477;p162"/>
          <p:cNvPicPr preferRelativeResize="0"/>
          <p:nvPr/>
        </p:nvPicPr>
        <p:blipFill>
          <a:blip r:embed="rId4">
            <a:alphaModFix/>
          </a:blip>
          <a:stretch>
            <a:fillRect/>
          </a:stretch>
        </p:blipFill>
        <p:spPr>
          <a:xfrm>
            <a:off x="239513" y="908350"/>
            <a:ext cx="8664976" cy="5835249"/>
          </a:xfrm>
          <a:prstGeom prst="rect">
            <a:avLst/>
          </a:prstGeom>
          <a:noFill/>
          <a:ln>
            <a:noFill/>
          </a:ln>
        </p:spPr>
      </p:pic>
      <p:sp>
        <p:nvSpPr>
          <p:cNvPr id="1478" name="Google Shape;1478;p162"/>
          <p:cNvSpPr/>
          <p:nvPr/>
        </p:nvSpPr>
        <p:spPr>
          <a:xfrm>
            <a:off x="313025" y="231920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300" b="1">
                <a:latin typeface="Century Gothic"/>
                <a:ea typeface="Century Gothic"/>
                <a:cs typeface="Century Gothic"/>
                <a:sym typeface="Century Gothic"/>
              </a:rPr>
              <a:t>Biofuels</a:t>
            </a:r>
            <a:endParaRPr sz="2300" b="1">
              <a:latin typeface="Century Gothic"/>
              <a:ea typeface="Century Gothic"/>
              <a:cs typeface="Century Gothic"/>
              <a:sym typeface="Century Gothic"/>
            </a:endParaRPr>
          </a:p>
        </p:txBody>
      </p:sp>
      <p:sp>
        <p:nvSpPr>
          <p:cNvPr id="1479" name="Google Shape;1479;p162"/>
          <p:cNvSpPr/>
          <p:nvPr/>
        </p:nvSpPr>
        <p:spPr>
          <a:xfrm>
            <a:off x="313025" y="491885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700" b="1">
                <a:latin typeface="Century Gothic"/>
                <a:ea typeface="Century Gothic"/>
                <a:cs typeface="Century Gothic"/>
                <a:sym typeface="Century Gothic"/>
              </a:rPr>
              <a:t>Fossil Fuels</a:t>
            </a:r>
            <a:endParaRPr sz="2700" b="1">
              <a:latin typeface="Century Gothic"/>
              <a:ea typeface="Century Gothic"/>
              <a:cs typeface="Century Gothic"/>
              <a:sym typeface="Century Gothic"/>
            </a:endParaRPr>
          </a:p>
        </p:txBody>
      </p:sp>
      <p:sp>
        <p:nvSpPr>
          <p:cNvPr id="1480" name="Google Shape;1480;p162"/>
          <p:cNvSpPr txBox="1"/>
          <p:nvPr/>
        </p:nvSpPr>
        <p:spPr>
          <a:xfrm>
            <a:off x="1697400" y="1489125"/>
            <a:ext cx="3487800" cy="2524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They produce carbon dioxide when they are burned, but take in the same amount when they are growing, so they do not add </a:t>
            </a:r>
            <a:r>
              <a:rPr lang="en-GB" sz="1800" b="1" u="sng">
                <a:solidFill>
                  <a:srgbClr val="FF0000"/>
                </a:solidFill>
                <a:latin typeface="Century Gothic"/>
                <a:ea typeface="Century Gothic"/>
                <a:cs typeface="Century Gothic"/>
                <a:sym typeface="Century Gothic"/>
              </a:rPr>
              <a:t>extra</a:t>
            </a:r>
            <a:r>
              <a:rPr lang="en-GB" sz="1800" b="1">
                <a:solidFill>
                  <a:srgbClr val="FF0000"/>
                </a:solidFill>
                <a:latin typeface="Century Gothic"/>
                <a:ea typeface="Century Gothic"/>
                <a:cs typeface="Century Gothic"/>
                <a:sym typeface="Century Gothic"/>
              </a:rPr>
              <a:t> CO</a:t>
            </a:r>
            <a:r>
              <a:rPr lang="en-GB" sz="1800" b="1" baseline="-25000">
                <a:solidFill>
                  <a:srgbClr val="FF0000"/>
                </a:solidFill>
                <a:latin typeface="Century Gothic"/>
                <a:ea typeface="Century Gothic"/>
                <a:cs typeface="Century Gothic"/>
                <a:sym typeface="Century Gothic"/>
              </a:rPr>
              <a:t>2</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They are reliable - can be constantly made and stored</a:t>
            </a:r>
            <a:endParaRPr sz="1800" b="1">
              <a:solidFill>
                <a:srgbClr val="FF0000"/>
              </a:solidFill>
              <a:latin typeface="Century Gothic"/>
              <a:ea typeface="Century Gothic"/>
              <a:cs typeface="Century Gothic"/>
              <a:sym typeface="Century Gothic"/>
            </a:endParaRPr>
          </a:p>
        </p:txBody>
      </p:sp>
      <p:sp>
        <p:nvSpPr>
          <p:cNvPr id="1481" name="Google Shape;1481;p162"/>
          <p:cNvSpPr txBox="1"/>
          <p:nvPr/>
        </p:nvSpPr>
        <p:spPr>
          <a:xfrm>
            <a:off x="5303275" y="1489125"/>
            <a:ext cx="3487800" cy="2524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Large areas of forest have been cleared to make space to grow crops for biofuels. This had reduced biodiversity and destroyed the habitat of many animals and plants</a:t>
            </a:r>
            <a:endParaRPr sz="1800" b="1">
              <a:solidFill>
                <a:srgbClr val="FF0000"/>
              </a:solidFill>
              <a:latin typeface="Century Gothic"/>
              <a:ea typeface="Century Gothic"/>
              <a:cs typeface="Century Gothic"/>
              <a:sym typeface="Century Gothic"/>
            </a:endParaRPr>
          </a:p>
        </p:txBody>
      </p:sp>
      <p:sp>
        <p:nvSpPr>
          <p:cNvPr id="1482" name="Google Shape;1482;p162"/>
          <p:cNvSpPr txBox="1"/>
          <p:nvPr/>
        </p:nvSpPr>
        <p:spPr>
          <a:xfrm>
            <a:off x="1697400" y="4111800"/>
            <a:ext cx="3555600" cy="2524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Reliable - always available</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There is enough available to meet demand at the moment</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Fuel is available so power stations can quickly generate electricity if demand increases</a:t>
            </a:r>
            <a:endParaRPr sz="1800" b="1">
              <a:solidFill>
                <a:srgbClr val="FF0000"/>
              </a:solidFill>
              <a:latin typeface="Century Gothic"/>
              <a:ea typeface="Century Gothic"/>
              <a:cs typeface="Century Gothic"/>
              <a:sym typeface="Century Gothic"/>
            </a:endParaRPr>
          </a:p>
        </p:txBody>
      </p:sp>
      <p:sp>
        <p:nvSpPr>
          <p:cNvPr id="1483" name="Google Shape;1483;p162"/>
          <p:cNvSpPr txBox="1"/>
          <p:nvPr/>
        </p:nvSpPr>
        <p:spPr>
          <a:xfrm>
            <a:off x="5269375" y="4111800"/>
            <a:ext cx="3555600" cy="2524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Release CO</a:t>
            </a:r>
            <a:r>
              <a:rPr lang="en-GB" sz="1800" b="1" baseline="-25000">
                <a:solidFill>
                  <a:srgbClr val="FF0000"/>
                </a:solidFill>
                <a:latin typeface="Century Gothic"/>
                <a:ea typeface="Century Gothic"/>
                <a:cs typeface="Century Gothic"/>
                <a:sym typeface="Century Gothic"/>
              </a:rPr>
              <a:t>2</a:t>
            </a:r>
            <a:r>
              <a:rPr lang="en-GB" sz="1800" b="1">
                <a:solidFill>
                  <a:srgbClr val="FF0000"/>
                </a:solidFill>
                <a:latin typeface="Century Gothic"/>
                <a:ea typeface="Century Gothic"/>
                <a:cs typeface="Century Gothic"/>
                <a:sym typeface="Century Gothic"/>
              </a:rPr>
              <a:t> - causes global warming</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Releases sulfur dioxide - causes acid rain</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Coal mining damages landscape</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Oil spills damage marine life and pollute oceans</a:t>
            </a:r>
            <a:endParaRPr sz="18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0"/>
                                        </p:tgtEl>
                                        <p:attrNameLst>
                                          <p:attrName>style.visibility</p:attrName>
                                        </p:attrNameLst>
                                      </p:cBhvr>
                                      <p:to>
                                        <p:strVal val="visible"/>
                                      </p:to>
                                    </p:set>
                                    <p:animEffect transition="in" filter="fade">
                                      <p:cBhvr>
                                        <p:cTn id="7" dur="1000"/>
                                        <p:tgtEl>
                                          <p:spTgt spid="14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1"/>
                                        </p:tgtEl>
                                        <p:attrNameLst>
                                          <p:attrName>style.visibility</p:attrName>
                                        </p:attrNameLst>
                                      </p:cBhvr>
                                      <p:to>
                                        <p:strVal val="visible"/>
                                      </p:to>
                                    </p:set>
                                    <p:animEffect transition="in" filter="fade">
                                      <p:cBhvr>
                                        <p:cTn id="12" dur="1000"/>
                                        <p:tgtEl>
                                          <p:spTgt spid="14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82"/>
                                        </p:tgtEl>
                                        <p:attrNameLst>
                                          <p:attrName>style.visibility</p:attrName>
                                        </p:attrNameLst>
                                      </p:cBhvr>
                                      <p:to>
                                        <p:strVal val="visible"/>
                                      </p:to>
                                    </p:set>
                                    <p:animEffect transition="in" filter="fade">
                                      <p:cBhvr>
                                        <p:cTn id="17" dur="1000"/>
                                        <p:tgtEl>
                                          <p:spTgt spid="148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83"/>
                                        </p:tgtEl>
                                        <p:attrNameLst>
                                          <p:attrName>style.visibility</p:attrName>
                                        </p:attrNameLst>
                                      </p:cBhvr>
                                      <p:to>
                                        <p:strVal val="visible"/>
                                      </p:to>
                                    </p:set>
                                    <p:animEffect transition="in" filter="fade">
                                      <p:cBhvr>
                                        <p:cTn id="22" dur="1000"/>
                                        <p:tgtEl>
                                          <p:spTgt spid="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87"/>
        <p:cNvGrpSpPr/>
        <p:nvPr/>
      </p:nvGrpSpPr>
      <p:grpSpPr>
        <a:xfrm>
          <a:off x="0" y="0"/>
          <a:ext cx="0" cy="0"/>
          <a:chOff x="0" y="0"/>
          <a:chExt cx="0" cy="0"/>
        </a:xfrm>
      </p:grpSpPr>
      <p:sp>
        <p:nvSpPr>
          <p:cNvPr id="1488" name="Google Shape;1488;p16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Renewable and Non Renewable Resources (pg 35)</a:t>
            </a:r>
            <a:endParaRPr sz="3200">
              <a:latin typeface="Century Gothic"/>
              <a:ea typeface="Century Gothic"/>
              <a:cs typeface="Century Gothic"/>
              <a:sym typeface="Century Gothic"/>
            </a:endParaRPr>
          </a:p>
        </p:txBody>
      </p:sp>
      <p:sp>
        <p:nvSpPr>
          <p:cNvPr id="1489" name="Google Shape;1489;p163"/>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490" name="Google Shape;1490;p163"/>
          <p:cNvPicPr preferRelativeResize="0"/>
          <p:nvPr/>
        </p:nvPicPr>
        <p:blipFill rotWithShape="1">
          <a:blip r:embed="rId4">
            <a:alphaModFix/>
          </a:blip>
          <a:srcRect b="45100"/>
          <a:stretch/>
        </p:blipFill>
        <p:spPr>
          <a:xfrm>
            <a:off x="239525" y="908350"/>
            <a:ext cx="8664976" cy="3203600"/>
          </a:xfrm>
          <a:prstGeom prst="rect">
            <a:avLst/>
          </a:prstGeom>
          <a:noFill/>
          <a:ln>
            <a:noFill/>
          </a:ln>
        </p:spPr>
      </p:pic>
      <p:sp>
        <p:nvSpPr>
          <p:cNvPr id="1491" name="Google Shape;1491;p163"/>
          <p:cNvSpPr/>
          <p:nvPr/>
        </p:nvSpPr>
        <p:spPr>
          <a:xfrm>
            <a:off x="313025" y="2319200"/>
            <a:ext cx="1266300" cy="7557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200" b="1">
                <a:latin typeface="Century Gothic"/>
                <a:ea typeface="Century Gothic"/>
                <a:cs typeface="Century Gothic"/>
                <a:sym typeface="Century Gothic"/>
              </a:rPr>
              <a:t>Nuclear</a:t>
            </a:r>
            <a:endParaRPr sz="2200" b="1">
              <a:latin typeface="Century Gothic"/>
              <a:ea typeface="Century Gothic"/>
              <a:cs typeface="Century Gothic"/>
              <a:sym typeface="Century Gothic"/>
            </a:endParaRPr>
          </a:p>
        </p:txBody>
      </p:sp>
      <p:sp>
        <p:nvSpPr>
          <p:cNvPr id="1492" name="Google Shape;1492;p163"/>
          <p:cNvSpPr txBox="1"/>
          <p:nvPr/>
        </p:nvSpPr>
        <p:spPr>
          <a:xfrm>
            <a:off x="1685650" y="1510950"/>
            <a:ext cx="3555600" cy="2524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Reliable </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No greenhouse gases are released - nothing is burnt</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A lot of energy is released per gram of fuel</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Fuel is available so power stations can quickly generate electricity if demand increases</a:t>
            </a:r>
            <a:endParaRPr sz="1800" b="1">
              <a:solidFill>
                <a:srgbClr val="FF0000"/>
              </a:solidFill>
              <a:latin typeface="Century Gothic"/>
              <a:ea typeface="Century Gothic"/>
              <a:cs typeface="Century Gothic"/>
              <a:sym typeface="Century Gothic"/>
            </a:endParaRPr>
          </a:p>
        </p:txBody>
      </p:sp>
      <p:sp>
        <p:nvSpPr>
          <p:cNvPr id="1493" name="Google Shape;1493;p163"/>
          <p:cNvSpPr txBox="1"/>
          <p:nvPr/>
        </p:nvSpPr>
        <p:spPr>
          <a:xfrm>
            <a:off x="5290550" y="1472850"/>
            <a:ext cx="3555600" cy="26010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Radioactive waste is dangerous for thousands of years and is difficult to dispose of safely</a:t>
            </a:r>
            <a:endParaRPr sz="1800" b="1">
              <a:solidFill>
                <a:srgbClr val="FF0000"/>
              </a:solidFill>
              <a:latin typeface="Century Gothic"/>
              <a:ea typeface="Century Gothic"/>
              <a:cs typeface="Century Gothic"/>
              <a:sym typeface="Century Gothic"/>
            </a:endParaRPr>
          </a:p>
          <a:p>
            <a:pPr marL="457200" lvl="0" indent="-342900" algn="l" rtl="0">
              <a:spcBef>
                <a:spcPts val="0"/>
              </a:spcBef>
              <a:spcAft>
                <a:spcPts val="0"/>
              </a:spcAft>
              <a:buClr>
                <a:srgbClr val="FF0000"/>
              </a:buClr>
              <a:buSzPts val="1800"/>
              <a:buFont typeface="Century Gothic"/>
              <a:buChar char="●"/>
            </a:pPr>
            <a:r>
              <a:rPr lang="en-GB" sz="1800" b="1">
                <a:solidFill>
                  <a:srgbClr val="FF0000"/>
                </a:solidFill>
                <a:latin typeface="Century Gothic"/>
                <a:ea typeface="Century Gothic"/>
                <a:cs typeface="Century Gothic"/>
                <a:sym typeface="Century Gothic"/>
              </a:rPr>
              <a:t>If there was an explosion or accident at a nuclear power station, radiation could contaminate a very wide area.</a:t>
            </a:r>
            <a:endParaRPr sz="1800" b="1">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2"/>
                                        </p:tgtEl>
                                        <p:attrNameLst>
                                          <p:attrName>style.visibility</p:attrName>
                                        </p:attrNameLst>
                                      </p:cBhvr>
                                      <p:to>
                                        <p:strVal val="visible"/>
                                      </p:to>
                                    </p:set>
                                    <p:animEffect transition="in" filter="fade">
                                      <p:cBhvr>
                                        <p:cTn id="7" dur="1000"/>
                                        <p:tgtEl>
                                          <p:spTgt spid="14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93"/>
                                        </p:tgtEl>
                                        <p:attrNameLst>
                                          <p:attrName>style.visibility</p:attrName>
                                        </p:attrNameLst>
                                      </p:cBhvr>
                                      <p:to>
                                        <p:strVal val="visible"/>
                                      </p:to>
                                    </p:set>
                                    <p:animEffect transition="in" filter="fade">
                                      <p:cBhvr>
                                        <p:cTn id="12" dur="1000"/>
                                        <p:tgtEl>
                                          <p:spTgt spid="1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8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a:latin typeface="Century Gothic"/>
                <a:ea typeface="Century Gothic"/>
                <a:cs typeface="Century Gothic"/>
                <a:sym typeface="Century Gothic"/>
              </a:rPr>
              <a:t>Energy flow diagrams (pg 8)</a:t>
            </a:r>
            <a:endParaRPr>
              <a:latin typeface="Century Gothic"/>
              <a:ea typeface="Century Gothic"/>
              <a:cs typeface="Century Gothic"/>
              <a:sym typeface="Century Gothic"/>
            </a:endParaRPr>
          </a:p>
        </p:txBody>
      </p:sp>
      <p:sp>
        <p:nvSpPr>
          <p:cNvPr id="716" name="Google Shape;716;p83"/>
          <p:cNvSpPr txBox="1">
            <a:spLocks noGrp="1"/>
          </p:cNvSpPr>
          <p:nvPr>
            <p:ph type="body" idx="1"/>
          </p:nvPr>
        </p:nvSpPr>
        <p:spPr>
          <a:xfrm>
            <a:off x="159750" y="10846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3000">
                <a:latin typeface="Century Gothic"/>
                <a:ea typeface="Century Gothic"/>
                <a:cs typeface="Century Gothic"/>
                <a:sym typeface="Century Gothic"/>
              </a:rPr>
              <a:t>A ball being thrown upwards</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a:p>
            <a:pPr marL="0" lvl="0" indent="0" algn="l" rtl="0">
              <a:lnSpc>
                <a:spcPct val="150000"/>
              </a:lnSpc>
              <a:spcBef>
                <a:spcPts val="0"/>
              </a:spcBef>
              <a:spcAft>
                <a:spcPts val="0"/>
              </a:spcAft>
              <a:buClr>
                <a:schemeClr val="dk1"/>
              </a:buClr>
              <a:buSzPts val="1100"/>
              <a:buFont typeface="Arial"/>
              <a:buNone/>
            </a:pPr>
            <a:r>
              <a:rPr lang="en-GB" sz="2800">
                <a:latin typeface="Century Gothic"/>
                <a:ea typeface="Century Gothic"/>
                <a:cs typeface="Century Gothic"/>
                <a:sym typeface="Century Gothic"/>
              </a:rPr>
              <a:t>Energy is transferred from the </a:t>
            </a:r>
            <a:r>
              <a:rPr lang="en-GB" sz="2800" b="1">
                <a:latin typeface="Century Gothic"/>
                <a:ea typeface="Century Gothic"/>
                <a:cs typeface="Century Gothic"/>
                <a:sym typeface="Century Gothic"/>
              </a:rPr>
              <a:t>___________________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_____________ </a:t>
            </a:r>
            <a:r>
              <a:rPr lang="en-GB" sz="2800">
                <a:latin typeface="Century Gothic"/>
                <a:ea typeface="Century Gothic"/>
                <a:cs typeface="Century Gothic"/>
                <a:sym typeface="Century Gothic"/>
              </a:rPr>
              <a:t>to the </a:t>
            </a:r>
            <a:r>
              <a:rPr lang="en-GB" sz="2800" b="1">
                <a:latin typeface="Century Gothic"/>
                <a:ea typeface="Century Gothic"/>
                <a:cs typeface="Century Gothic"/>
                <a:sym typeface="Century Gothic"/>
              </a:rPr>
              <a:t>_________________ </a:t>
            </a:r>
            <a:r>
              <a:rPr lang="en-GB" sz="2800">
                <a:latin typeface="Century Gothic"/>
                <a:ea typeface="Century Gothic"/>
                <a:cs typeface="Century Gothic"/>
                <a:sym typeface="Century Gothic"/>
              </a:rPr>
              <a:t>store of the </a:t>
            </a:r>
            <a:r>
              <a:rPr lang="en-GB" sz="2800" b="1">
                <a:latin typeface="Century Gothic"/>
                <a:ea typeface="Century Gothic"/>
                <a:cs typeface="Century Gothic"/>
                <a:sym typeface="Century Gothic"/>
              </a:rPr>
              <a:t>_________</a:t>
            </a:r>
            <a:r>
              <a:rPr lang="en-GB" sz="2800">
                <a:latin typeface="Century Gothic"/>
                <a:ea typeface="Century Gothic"/>
                <a:cs typeface="Century Gothic"/>
                <a:sym typeface="Century Gothic"/>
              </a:rPr>
              <a:t>, along the </a:t>
            </a:r>
            <a:r>
              <a:rPr lang="en-GB" sz="2800" b="1">
                <a:latin typeface="Century Gothic"/>
                <a:ea typeface="Century Gothic"/>
                <a:cs typeface="Century Gothic"/>
                <a:sym typeface="Century Gothic"/>
              </a:rPr>
              <a:t>_________________ </a:t>
            </a:r>
            <a:r>
              <a:rPr lang="en-GB" sz="2800">
                <a:latin typeface="Century Gothic"/>
                <a:ea typeface="Century Gothic"/>
                <a:cs typeface="Century Gothic"/>
                <a:sym typeface="Century Gothic"/>
              </a:rPr>
              <a:t>pathway.</a:t>
            </a:r>
            <a:endParaRPr sz="3000">
              <a:latin typeface="Century Gothic"/>
              <a:ea typeface="Century Gothic"/>
              <a:cs typeface="Century Gothic"/>
              <a:sym typeface="Century Gothic"/>
            </a:endParaRPr>
          </a:p>
          <a:p>
            <a:pPr marL="0" lvl="0" indent="0" algn="l" rtl="0">
              <a:spcBef>
                <a:spcPts val="0"/>
              </a:spcBef>
              <a:spcAft>
                <a:spcPts val="0"/>
              </a:spcAft>
              <a:buNone/>
            </a:pPr>
            <a:endParaRPr sz="3000">
              <a:latin typeface="Century Gothic"/>
              <a:ea typeface="Century Gothic"/>
              <a:cs typeface="Century Gothic"/>
              <a:sym typeface="Century Gothic"/>
            </a:endParaRPr>
          </a:p>
        </p:txBody>
      </p:sp>
      <p:pic>
        <p:nvPicPr>
          <p:cNvPr id="717" name="Google Shape;717;p83"/>
          <p:cNvPicPr preferRelativeResize="0"/>
          <p:nvPr/>
        </p:nvPicPr>
        <p:blipFill>
          <a:blip r:embed="rId4">
            <a:alphaModFix/>
          </a:blip>
          <a:stretch>
            <a:fillRect/>
          </a:stretch>
        </p:blipFill>
        <p:spPr>
          <a:xfrm>
            <a:off x="159825" y="1873404"/>
            <a:ext cx="8984174" cy="1413944"/>
          </a:xfrm>
          <a:prstGeom prst="rect">
            <a:avLst/>
          </a:prstGeom>
          <a:noFill/>
          <a:ln>
            <a:noFill/>
          </a:ln>
        </p:spPr>
      </p:pic>
      <p:sp>
        <p:nvSpPr>
          <p:cNvPr id="718" name="Google Shape;718;p83"/>
          <p:cNvSpPr txBox="1"/>
          <p:nvPr/>
        </p:nvSpPr>
        <p:spPr>
          <a:xfrm>
            <a:off x="475425" y="1957750"/>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chemical </a:t>
            </a:r>
            <a:endParaRPr sz="3500" b="1">
              <a:solidFill>
                <a:srgbClr val="FFFFFF"/>
              </a:solidFill>
              <a:latin typeface="Century Gothic"/>
              <a:ea typeface="Century Gothic"/>
              <a:cs typeface="Century Gothic"/>
              <a:sym typeface="Century Gothic"/>
            </a:endParaRPr>
          </a:p>
        </p:txBody>
      </p:sp>
      <p:sp>
        <p:nvSpPr>
          <p:cNvPr id="719" name="Google Shape;719;p83"/>
          <p:cNvSpPr txBox="1"/>
          <p:nvPr/>
        </p:nvSpPr>
        <p:spPr>
          <a:xfrm>
            <a:off x="6346725" y="1957750"/>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kinetic</a:t>
            </a:r>
            <a:endParaRPr sz="3500" b="1">
              <a:solidFill>
                <a:srgbClr val="FFFFFF"/>
              </a:solidFill>
              <a:latin typeface="Century Gothic"/>
              <a:ea typeface="Century Gothic"/>
              <a:cs typeface="Century Gothic"/>
              <a:sym typeface="Century Gothic"/>
            </a:endParaRPr>
          </a:p>
        </p:txBody>
      </p:sp>
      <p:sp>
        <p:nvSpPr>
          <p:cNvPr id="720" name="Google Shape;720;p83"/>
          <p:cNvSpPr txBox="1"/>
          <p:nvPr/>
        </p:nvSpPr>
        <p:spPr>
          <a:xfrm>
            <a:off x="3397463" y="2615100"/>
            <a:ext cx="25089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b="1">
                <a:solidFill>
                  <a:srgbClr val="FFFFFF"/>
                </a:solidFill>
                <a:latin typeface="Century Gothic"/>
                <a:ea typeface="Century Gothic"/>
                <a:cs typeface="Century Gothic"/>
                <a:sym typeface="Century Gothic"/>
              </a:rPr>
              <a:t>mechanical</a:t>
            </a:r>
            <a:endParaRPr sz="3100" b="1">
              <a:solidFill>
                <a:srgbClr val="FFFFFF"/>
              </a:solidFill>
              <a:latin typeface="Century Gothic"/>
              <a:ea typeface="Century Gothic"/>
              <a:cs typeface="Century Gothic"/>
              <a:sym typeface="Century Gothic"/>
            </a:endParaRPr>
          </a:p>
        </p:txBody>
      </p:sp>
      <p:sp>
        <p:nvSpPr>
          <p:cNvPr id="721" name="Google Shape;721;p83"/>
          <p:cNvSpPr txBox="1"/>
          <p:nvPr/>
        </p:nvSpPr>
        <p:spPr>
          <a:xfrm>
            <a:off x="5771325" y="3431125"/>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chemical </a:t>
            </a:r>
            <a:endParaRPr sz="3500" b="1">
              <a:solidFill>
                <a:srgbClr val="FFFFFF"/>
              </a:solidFill>
              <a:latin typeface="Century Gothic"/>
              <a:ea typeface="Century Gothic"/>
              <a:cs typeface="Century Gothic"/>
              <a:sym typeface="Century Gothic"/>
            </a:endParaRPr>
          </a:p>
        </p:txBody>
      </p:sp>
      <p:sp>
        <p:nvSpPr>
          <p:cNvPr id="722" name="Google Shape;722;p83"/>
          <p:cNvSpPr txBox="1"/>
          <p:nvPr/>
        </p:nvSpPr>
        <p:spPr>
          <a:xfrm>
            <a:off x="2412525" y="4053250"/>
            <a:ext cx="17511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arm</a:t>
            </a:r>
            <a:endParaRPr sz="3500" b="1">
              <a:solidFill>
                <a:srgbClr val="FFFFFF"/>
              </a:solidFill>
              <a:latin typeface="Century Gothic"/>
              <a:ea typeface="Century Gothic"/>
              <a:cs typeface="Century Gothic"/>
              <a:sym typeface="Century Gothic"/>
            </a:endParaRPr>
          </a:p>
        </p:txBody>
      </p:sp>
      <p:sp>
        <p:nvSpPr>
          <p:cNvPr id="723" name="Google Shape;723;p83"/>
          <p:cNvSpPr txBox="1"/>
          <p:nvPr/>
        </p:nvSpPr>
        <p:spPr>
          <a:xfrm>
            <a:off x="5958950" y="4053250"/>
            <a:ext cx="25089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kinetic</a:t>
            </a:r>
            <a:endParaRPr sz="3500" b="1">
              <a:solidFill>
                <a:srgbClr val="FFFFFF"/>
              </a:solidFill>
              <a:latin typeface="Century Gothic"/>
              <a:ea typeface="Century Gothic"/>
              <a:cs typeface="Century Gothic"/>
              <a:sym typeface="Century Gothic"/>
            </a:endParaRPr>
          </a:p>
        </p:txBody>
      </p:sp>
      <p:sp>
        <p:nvSpPr>
          <p:cNvPr id="724" name="Google Shape;724;p83"/>
          <p:cNvSpPr txBox="1"/>
          <p:nvPr/>
        </p:nvSpPr>
        <p:spPr>
          <a:xfrm>
            <a:off x="2389057" y="4712436"/>
            <a:ext cx="1432800" cy="504000"/>
          </a:xfrm>
          <a:prstGeom prst="rect">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500" b="1">
                <a:solidFill>
                  <a:srgbClr val="FFFFFF"/>
                </a:solidFill>
                <a:latin typeface="Century Gothic"/>
                <a:ea typeface="Century Gothic"/>
                <a:cs typeface="Century Gothic"/>
                <a:sym typeface="Century Gothic"/>
              </a:rPr>
              <a:t>ball</a:t>
            </a:r>
            <a:endParaRPr sz="3500" b="1">
              <a:solidFill>
                <a:srgbClr val="FFFFFF"/>
              </a:solidFill>
              <a:latin typeface="Century Gothic"/>
              <a:ea typeface="Century Gothic"/>
              <a:cs typeface="Century Gothic"/>
              <a:sym typeface="Century Gothic"/>
            </a:endParaRPr>
          </a:p>
        </p:txBody>
      </p:sp>
      <p:sp>
        <p:nvSpPr>
          <p:cNvPr id="725" name="Google Shape;725;p83"/>
          <p:cNvSpPr txBox="1"/>
          <p:nvPr/>
        </p:nvSpPr>
        <p:spPr>
          <a:xfrm>
            <a:off x="6051163" y="4675375"/>
            <a:ext cx="2508900" cy="504000"/>
          </a:xfrm>
          <a:prstGeom prst="rect">
            <a:avLst/>
          </a:prstGeom>
          <a:solidFill>
            <a:srgbClr val="0000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b="1">
                <a:solidFill>
                  <a:srgbClr val="FFFFFF"/>
                </a:solidFill>
                <a:latin typeface="Century Gothic"/>
                <a:ea typeface="Century Gothic"/>
                <a:cs typeface="Century Gothic"/>
                <a:sym typeface="Century Gothic"/>
              </a:rPr>
              <a:t>mechanical</a:t>
            </a:r>
            <a:endParaRPr sz="3100" b="1">
              <a:solidFill>
                <a:srgbClr val="FFFFFF"/>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8"/>
                                        </p:tgtEl>
                                        <p:attrNameLst>
                                          <p:attrName>style.visibility</p:attrName>
                                        </p:attrNameLst>
                                      </p:cBhvr>
                                      <p:to>
                                        <p:strVal val="visible"/>
                                      </p:to>
                                    </p:set>
                                    <p:animEffect transition="in" filter="fade">
                                      <p:cBhvr>
                                        <p:cTn id="7" dur="1000"/>
                                        <p:tgtEl>
                                          <p:spTgt spid="718"/>
                                        </p:tgtEl>
                                      </p:cBhvr>
                                    </p:animEffect>
                                  </p:childTnLst>
                                </p:cTn>
                              </p:par>
                              <p:par>
                                <p:cTn id="8" presetID="10" presetClass="entr" presetSubtype="0" fill="hold" nodeType="withEffect">
                                  <p:stCondLst>
                                    <p:cond delay="0"/>
                                  </p:stCondLst>
                                  <p:childTnLst>
                                    <p:set>
                                      <p:cBhvr>
                                        <p:cTn id="9" dur="1" fill="hold">
                                          <p:stCondLst>
                                            <p:cond delay="0"/>
                                          </p:stCondLst>
                                        </p:cTn>
                                        <p:tgtEl>
                                          <p:spTgt spid="721"/>
                                        </p:tgtEl>
                                        <p:attrNameLst>
                                          <p:attrName>style.visibility</p:attrName>
                                        </p:attrNameLst>
                                      </p:cBhvr>
                                      <p:to>
                                        <p:strVal val="visible"/>
                                      </p:to>
                                    </p:set>
                                    <p:animEffect transition="in" filter="fade">
                                      <p:cBhvr>
                                        <p:cTn id="10" dur="1000"/>
                                        <p:tgtEl>
                                          <p:spTgt spid="721"/>
                                        </p:tgtEl>
                                      </p:cBhvr>
                                    </p:animEffect>
                                  </p:childTnLst>
                                </p:cTn>
                              </p:par>
                              <p:par>
                                <p:cTn id="11" presetID="10" presetClass="entr" presetSubtype="0" fill="hold" nodeType="withEffect">
                                  <p:stCondLst>
                                    <p:cond delay="0"/>
                                  </p:stCondLst>
                                  <p:childTnLst>
                                    <p:set>
                                      <p:cBhvr>
                                        <p:cTn id="12" dur="1" fill="hold">
                                          <p:stCondLst>
                                            <p:cond delay="0"/>
                                          </p:stCondLst>
                                        </p:cTn>
                                        <p:tgtEl>
                                          <p:spTgt spid="722"/>
                                        </p:tgtEl>
                                        <p:attrNameLst>
                                          <p:attrName>style.visibility</p:attrName>
                                        </p:attrNameLst>
                                      </p:cBhvr>
                                      <p:to>
                                        <p:strVal val="visible"/>
                                      </p:to>
                                    </p:set>
                                    <p:animEffect transition="in" filter="fade">
                                      <p:cBhvr>
                                        <p:cTn id="13" dur="1000"/>
                                        <p:tgtEl>
                                          <p:spTgt spid="7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19"/>
                                        </p:tgtEl>
                                        <p:attrNameLst>
                                          <p:attrName>style.visibility</p:attrName>
                                        </p:attrNameLst>
                                      </p:cBhvr>
                                      <p:to>
                                        <p:strVal val="visible"/>
                                      </p:to>
                                    </p:set>
                                    <p:animEffect transition="in" filter="fade">
                                      <p:cBhvr>
                                        <p:cTn id="18" dur="1000"/>
                                        <p:tgtEl>
                                          <p:spTgt spid="719"/>
                                        </p:tgtEl>
                                      </p:cBhvr>
                                    </p:animEffect>
                                  </p:childTnLst>
                                </p:cTn>
                              </p:par>
                              <p:par>
                                <p:cTn id="19" presetID="10" presetClass="entr" presetSubtype="0" fill="hold" nodeType="withEffect">
                                  <p:stCondLst>
                                    <p:cond delay="0"/>
                                  </p:stCondLst>
                                  <p:childTnLst>
                                    <p:set>
                                      <p:cBhvr>
                                        <p:cTn id="20" dur="1" fill="hold">
                                          <p:stCondLst>
                                            <p:cond delay="0"/>
                                          </p:stCondLst>
                                        </p:cTn>
                                        <p:tgtEl>
                                          <p:spTgt spid="723"/>
                                        </p:tgtEl>
                                        <p:attrNameLst>
                                          <p:attrName>style.visibility</p:attrName>
                                        </p:attrNameLst>
                                      </p:cBhvr>
                                      <p:to>
                                        <p:strVal val="visible"/>
                                      </p:to>
                                    </p:set>
                                    <p:animEffect transition="in" filter="fade">
                                      <p:cBhvr>
                                        <p:cTn id="21" dur="1000"/>
                                        <p:tgtEl>
                                          <p:spTgt spid="723"/>
                                        </p:tgtEl>
                                      </p:cBhvr>
                                    </p:animEffect>
                                  </p:childTnLst>
                                </p:cTn>
                              </p:par>
                              <p:par>
                                <p:cTn id="22" presetID="10" presetClass="entr" presetSubtype="0" fill="hold" nodeType="withEffect">
                                  <p:stCondLst>
                                    <p:cond delay="0"/>
                                  </p:stCondLst>
                                  <p:childTnLst>
                                    <p:set>
                                      <p:cBhvr>
                                        <p:cTn id="23" dur="1" fill="hold">
                                          <p:stCondLst>
                                            <p:cond delay="0"/>
                                          </p:stCondLst>
                                        </p:cTn>
                                        <p:tgtEl>
                                          <p:spTgt spid="724"/>
                                        </p:tgtEl>
                                        <p:attrNameLst>
                                          <p:attrName>style.visibility</p:attrName>
                                        </p:attrNameLst>
                                      </p:cBhvr>
                                      <p:to>
                                        <p:strVal val="visible"/>
                                      </p:to>
                                    </p:set>
                                    <p:animEffect transition="in" filter="fade">
                                      <p:cBhvr>
                                        <p:cTn id="24" dur="1000"/>
                                        <p:tgtEl>
                                          <p:spTgt spid="7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25"/>
                                        </p:tgtEl>
                                        <p:attrNameLst>
                                          <p:attrName>style.visibility</p:attrName>
                                        </p:attrNameLst>
                                      </p:cBhvr>
                                      <p:to>
                                        <p:strVal val="visible"/>
                                      </p:to>
                                    </p:set>
                                    <p:animEffect transition="in" filter="fade">
                                      <p:cBhvr>
                                        <p:cTn id="29" dur="1000"/>
                                        <p:tgtEl>
                                          <p:spTgt spid="725"/>
                                        </p:tgtEl>
                                      </p:cBhvr>
                                    </p:animEffect>
                                  </p:childTnLst>
                                </p:cTn>
                              </p:par>
                              <p:par>
                                <p:cTn id="30" presetID="10" presetClass="entr" presetSubtype="0" fill="hold" nodeType="withEffect">
                                  <p:stCondLst>
                                    <p:cond delay="0"/>
                                  </p:stCondLst>
                                  <p:childTnLst>
                                    <p:set>
                                      <p:cBhvr>
                                        <p:cTn id="31" dur="1" fill="hold">
                                          <p:stCondLst>
                                            <p:cond delay="0"/>
                                          </p:stCondLst>
                                        </p:cTn>
                                        <p:tgtEl>
                                          <p:spTgt spid="720"/>
                                        </p:tgtEl>
                                        <p:attrNameLst>
                                          <p:attrName>style.visibility</p:attrName>
                                        </p:attrNameLst>
                                      </p:cBhvr>
                                      <p:to>
                                        <p:strVal val="visible"/>
                                      </p:to>
                                    </p:set>
                                    <p:animEffect transition="in" filter="fade">
                                      <p:cBhvr>
                                        <p:cTn id="32" dur="1000"/>
                                        <p:tgtEl>
                                          <p:spTgt spid="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97"/>
        <p:cNvGrpSpPr/>
        <p:nvPr/>
      </p:nvGrpSpPr>
      <p:grpSpPr>
        <a:xfrm>
          <a:off x="0" y="0"/>
          <a:ext cx="0" cy="0"/>
          <a:chOff x="0" y="0"/>
          <a:chExt cx="0" cy="0"/>
        </a:xfrm>
      </p:grpSpPr>
      <p:sp>
        <p:nvSpPr>
          <p:cNvPr id="1498" name="Google Shape;1498;p164"/>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Switching to Renewables</a:t>
            </a:r>
            <a:endParaRPr sz="2600"/>
          </a:p>
        </p:txBody>
      </p:sp>
      <p:sp>
        <p:nvSpPr>
          <p:cNvPr id="1499" name="Google Shape;1499;p164"/>
          <p:cNvSpPr txBox="1">
            <a:spLocks noGrp="1"/>
          </p:cNvSpPr>
          <p:nvPr>
            <p:ph type="body" idx="1"/>
          </p:nvPr>
        </p:nvSpPr>
        <p:spPr>
          <a:xfrm>
            <a:off x="159750" y="829150"/>
            <a:ext cx="8824500" cy="68580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Why did we start to use a lot more electricity in the 1900s?</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Why is the amount of electricity we use starting to fall?</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Why do many people want to move to using renewable energy as soon as possible?</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are governments doing to help?</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are car companies doing to help?</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What is the main reasons we are not yet using renewable energy only?</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Who will fund the cost of switching to renewable energy?</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Why do governments not want to do this?</a:t>
            </a:r>
            <a:endParaRPr sz="2500">
              <a:latin typeface="Century Gothic"/>
              <a:ea typeface="Century Gothic"/>
              <a:cs typeface="Century Gothic"/>
              <a:sym typeface="Century Gothic"/>
            </a:endParaRPr>
          </a:p>
          <a:p>
            <a:pPr marL="457200" lvl="0" indent="-387350" algn="l" rtl="0">
              <a:spcBef>
                <a:spcPts val="0"/>
              </a:spcBef>
              <a:spcAft>
                <a:spcPts val="0"/>
              </a:spcAft>
              <a:buSzPts val="2500"/>
              <a:buFont typeface="Century Gothic"/>
              <a:buAutoNum type="arabicPeriod"/>
            </a:pPr>
            <a:r>
              <a:rPr lang="en-GB" sz="2500">
                <a:latin typeface="Century Gothic"/>
                <a:ea typeface="Century Gothic"/>
                <a:cs typeface="Century Gothic"/>
                <a:sym typeface="Century Gothic"/>
              </a:rPr>
              <a:t>Why are some people opposed to switching to renewable energy only?</a:t>
            </a:r>
            <a:endParaRPr sz="2500">
              <a:latin typeface="Century Gothic"/>
              <a:ea typeface="Century Gothic"/>
              <a:cs typeface="Century Gothic"/>
              <a:sym typeface="Century Gothic"/>
            </a:endParaRP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65"/>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200">
                <a:latin typeface="Century Gothic"/>
                <a:ea typeface="Century Gothic"/>
                <a:cs typeface="Century Gothic"/>
                <a:sym typeface="Century Gothic"/>
              </a:rPr>
              <a:t>Switching to Renewables (pg 37)</a:t>
            </a:r>
            <a:endParaRPr sz="2600"/>
          </a:p>
        </p:txBody>
      </p:sp>
      <p:sp>
        <p:nvSpPr>
          <p:cNvPr id="1505" name="Google Shape;1505;p165"/>
          <p:cNvSpPr txBox="1">
            <a:spLocks noGrp="1"/>
          </p:cNvSpPr>
          <p:nvPr>
            <p:ph type="body" idx="1"/>
          </p:nvPr>
        </p:nvSpPr>
        <p:spPr>
          <a:xfrm>
            <a:off x="159750" y="829150"/>
            <a:ext cx="8824500" cy="6858000"/>
          </a:xfrm>
          <a:prstGeom prst="rect">
            <a:avLst/>
          </a:prstGeom>
        </p:spPr>
        <p:txBody>
          <a:bodyPr spcFirstLastPara="1" wrap="square" lIns="91425" tIns="91425" rIns="91425" bIns="91425" anchor="t" anchorCtr="0">
            <a:noAutofit/>
          </a:bodyPr>
          <a:lstStyle/>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Why did we start to use a lot more electricity in the 1900s?</a:t>
            </a:r>
            <a:br>
              <a:rPr lang="en-GB" sz="19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We started to use more appliances which need electricity and the population increased</a:t>
            </a:r>
            <a:endParaRPr sz="2200" b="1" dirty="0">
              <a:solidFill>
                <a:srgbClr val="FF0000"/>
              </a:solidFill>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Why is the amount of electricity we use starting to fall?</a:t>
            </a:r>
            <a:br>
              <a:rPr lang="en-GB" sz="19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We are trying harder to be energy efficient and save energy</a:t>
            </a:r>
            <a:endParaRPr sz="2200" b="1" dirty="0">
              <a:solidFill>
                <a:srgbClr val="FF0000"/>
              </a:solidFill>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Why do many people want to move to using renewable energy as soon as possible?</a:t>
            </a:r>
            <a:br>
              <a:rPr lang="en-GB" sz="19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We know that non-renewables have environmental problems like global warming or radioactive waste and they will eventually run out</a:t>
            </a:r>
            <a:endParaRPr sz="1900" dirty="0">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are governments doing to help?</a:t>
            </a:r>
            <a:br>
              <a:rPr lang="en-GB" sz="19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Introducing targets for using renewable energy so that more money is spent by companies on building renewable energy power stations</a:t>
            </a:r>
            <a:endParaRPr sz="2200" b="1" dirty="0">
              <a:solidFill>
                <a:srgbClr val="FF0000"/>
              </a:solidFill>
              <a:latin typeface="Century Gothic"/>
              <a:ea typeface="Century Gothic"/>
              <a:cs typeface="Century Gothic"/>
              <a:sym typeface="Century Gothic"/>
            </a:endParaRPr>
          </a:p>
          <a:p>
            <a:pPr marL="457200" lvl="0" indent="-349250" algn="l" rtl="0">
              <a:spcBef>
                <a:spcPts val="0"/>
              </a:spcBef>
              <a:spcAft>
                <a:spcPts val="0"/>
              </a:spcAft>
              <a:buSzPts val="1900"/>
              <a:buFont typeface="Century Gothic"/>
              <a:buAutoNum type="arabicPeriod"/>
            </a:pPr>
            <a:r>
              <a:rPr lang="en-GB" sz="1900" dirty="0">
                <a:latin typeface="Century Gothic"/>
                <a:ea typeface="Century Gothic"/>
                <a:cs typeface="Century Gothic"/>
                <a:sym typeface="Century Gothic"/>
              </a:rPr>
              <a:t>What are car companies doing to help?</a:t>
            </a:r>
            <a:endParaRPr sz="1900" dirty="0">
              <a:latin typeface="Century Gothic"/>
              <a:ea typeface="Century Gothic"/>
              <a:cs typeface="Century Gothic"/>
              <a:sym typeface="Century Gothic"/>
            </a:endParaRPr>
          </a:p>
          <a:p>
            <a:pPr marL="457200" lvl="0" indent="0" algn="l" rtl="0">
              <a:spcBef>
                <a:spcPts val="0"/>
              </a:spcBef>
              <a:spcAft>
                <a:spcPts val="0"/>
              </a:spcAft>
              <a:buNone/>
            </a:pPr>
            <a:r>
              <a:rPr lang="en-GB" sz="2200" b="1" dirty="0">
                <a:solidFill>
                  <a:srgbClr val="FF0000"/>
                </a:solidFill>
                <a:latin typeface="Century Gothic"/>
                <a:ea typeface="Century Gothic"/>
                <a:cs typeface="Century Gothic"/>
                <a:sym typeface="Century Gothic"/>
              </a:rPr>
              <a:t>They are producing electric cars which can be charged using electricity from renewable energy</a:t>
            </a:r>
            <a:endParaRPr sz="2200"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05">
                                            <p:txEl>
                                              <p:pRg st="0" end="0"/>
                                            </p:txEl>
                                          </p:spTgt>
                                        </p:tgtEl>
                                        <p:attrNameLst>
                                          <p:attrName>style.visibility</p:attrName>
                                        </p:attrNameLst>
                                      </p:cBhvr>
                                      <p:to>
                                        <p:strVal val="visible"/>
                                      </p:to>
                                    </p:set>
                                    <p:animEffect transition="in" filter="fade">
                                      <p:cBhvr>
                                        <p:cTn id="7" dur="1000"/>
                                        <p:tgtEl>
                                          <p:spTgt spid="150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05">
                                            <p:txEl>
                                              <p:pRg st="1" end="1"/>
                                            </p:txEl>
                                          </p:spTgt>
                                        </p:tgtEl>
                                        <p:attrNameLst>
                                          <p:attrName>style.visibility</p:attrName>
                                        </p:attrNameLst>
                                      </p:cBhvr>
                                      <p:to>
                                        <p:strVal val="visible"/>
                                      </p:to>
                                    </p:set>
                                    <p:animEffect transition="in" filter="fade">
                                      <p:cBhvr>
                                        <p:cTn id="12" dur="1000"/>
                                        <p:tgtEl>
                                          <p:spTgt spid="150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05">
                                            <p:txEl>
                                              <p:pRg st="2" end="2"/>
                                            </p:txEl>
                                          </p:spTgt>
                                        </p:tgtEl>
                                        <p:attrNameLst>
                                          <p:attrName>style.visibility</p:attrName>
                                        </p:attrNameLst>
                                      </p:cBhvr>
                                      <p:to>
                                        <p:strVal val="visible"/>
                                      </p:to>
                                    </p:set>
                                    <p:animEffect transition="in" filter="fade">
                                      <p:cBhvr>
                                        <p:cTn id="17" dur="1000"/>
                                        <p:tgtEl>
                                          <p:spTgt spid="150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05">
                                            <p:txEl>
                                              <p:pRg st="3" end="3"/>
                                            </p:txEl>
                                          </p:spTgt>
                                        </p:tgtEl>
                                        <p:attrNameLst>
                                          <p:attrName>style.visibility</p:attrName>
                                        </p:attrNameLst>
                                      </p:cBhvr>
                                      <p:to>
                                        <p:strVal val="visible"/>
                                      </p:to>
                                    </p:set>
                                    <p:animEffect transition="in" filter="fade">
                                      <p:cBhvr>
                                        <p:cTn id="22" dur="1000"/>
                                        <p:tgtEl>
                                          <p:spTgt spid="15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05">
                                            <p:txEl>
                                              <p:pRg st="4" end="4"/>
                                            </p:txEl>
                                          </p:spTgt>
                                        </p:tgtEl>
                                        <p:attrNameLst>
                                          <p:attrName>style.visibility</p:attrName>
                                        </p:attrNameLst>
                                      </p:cBhvr>
                                      <p:to>
                                        <p:strVal val="visible"/>
                                      </p:to>
                                    </p:set>
                                    <p:animEffect transition="in" filter="fade">
                                      <p:cBhvr>
                                        <p:cTn id="27" dur="1000"/>
                                        <p:tgtEl>
                                          <p:spTgt spid="150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05">
                                            <p:txEl>
                                              <p:pRg st="5" end="5"/>
                                            </p:txEl>
                                          </p:spTgt>
                                        </p:tgtEl>
                                        <p:attrNameLst>
                                          <p:attrName>style.visibility</p:attrName>
                                        </p:attrNameLst>
                                      </p:cBhvr>
                                      <p:to>
                                        <p:strVal val="visible"/>
                                      </p:to>
                                    </p:set>
                                    <p:animEffect transition="in" filter="fade">
                                      <p:cBhvr>
                                        <p:cTn id="32" dur="1000"/>
                                        <p:tgtEl>
                                          <p:spTgt spid="15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sp>
        <p:nvSpPr>
          <p:cNvPr id="1510" name="Google Shape;1510;p166"/>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200">
                <a:latin typeface="Century Gothic"/>
                <a:ea typeface="Century Gothic"/>
                <a:cs typeface="Century Gothic"/>
                <a:sym typeface="Century Gothic"/>
              </a:rPr>
              <a:t>Switching to Renewables (pg 37)</a:t>
            </a:r>
            <a:endParaRPr sz="3200">
              <a:latin typeface="Century Gothic"/>
              <a:ea typeface="Century Gothic"/>
              <a:cs typeface="Century Gothic"/>
              <a:sym typeface="Century Gothic"/>
            </a:endParaRPr>
          </a:p>
        </p:txBody>
      </p:sp>
      <p:sp>
        <p:nvSpPr>
          <p:cNvPr id="1511" name="Google Shape;1511;p166"/>
          <p:cNvSpPr txBox="1">
            <a:spLocks noGrp="1"/>
          </p:cNvSpPr>
          <p:nvPr>
            <p:ph type="body" idx="1"/>
          </p:nvPr>
        </p:nvSpPr>
        <p:spPr>
          <a:xfrm>
            <a:off x="159750" y="829150"/>
            <a:ext cx="8824500" cy="68580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What is the main reasons we are not yet using renewable energy only?</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It is limited by money. It costs money to build renewable power stations. Also, renewables are not yet seen as reliable enough for all our energy needs. Electric cars are also more expensive to buy.</a:t>
            </a:r>
            <a:r>
              <a:rPr lang="en-GB" sz="2000" dirty="0">
                <a:latin typeface="Century Gothic"/>
                <a:ea typeface="Century Gothic"/>
                <a:cs typeface="Century Gothic"/>
                <a:sym typeface="Century Gothic"/>
              </a:rPr>
              <a:t> </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Who will fund the cost of switching to renewable energy?</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The public will - by paying more taxes or higher energy bills</a:t>
            </a:r>
            <a:endParaRPr sz="22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Why do governments not want to do this?</a:t>
            </a:r>
            <a:br>
              <a:rPr lang="en-GB" sz="2000" dirty="0">
                <a:latin typeface="Century Gothic"/>
                <a:ea typeface="Century Gothic"/>
                <a:cs typeface="Century Gothic"/>
                <a:sym typeface="Century Gothic"/>
              </a:rPr>
            </a:br>
            <a:r>
              <a:rPr lang="en-GB" sz="2200" b="1" dirty="0">
                <a:solidFill>
                  <a:srgbClr val="FF0000"/>
                </a:solidFill>
                <a:latin typeface="Century Gothic"/>
                <a:ea typeface="Century Gothic"/>
                <a:cs typeface="Century Gothic"/>
                <a:sym typeface="Century Gothic"/>
              </a:rPr>
              <a:t>This is unpopular with the public, so they may not vote for the government in the next election</a:t>
            </a:r>
            <a:endParaRPr sz="2200"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6"/>
            </a:pPr>
            <a:r>
              <a:rPr lang="en-GB" sz="2000" dirty="0">
                <a:latin typeface="Century Gothic"/>
                <a:ea typeface="Century Gothic"/>
                <a:cs typeface="Century Gothic"/>
                <a:sym typeface="Century Gothic"/>
              </a:rPr>
              <a:t>Why are some people opposed to switching to renewable energy only?</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sz="2200" b="1" dirty="0">
                <a:solidFill>
                  <a:srgbClr val="FF0000"/>
                </a:solidFill>
                <a:latin typeface="Century Gothic"/>
                <a:ea typeface="Century Gothic"/>
                <a:cs typeface="Century Gothic"/>
                <a:sym typeface="Century Gothic"/>
              </a:rPr>
              <a:t>Some people don’t want to pay, or can’t afford to. Also, a lot of people do not want the new power stations to be built near their houses.</a:t>
            </a: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1">
                                            <p:txEl>
                                              <p:pRg st="0" end="0"/>
                                            </p:txEl>
                                          </p:spTgt>
                                        </p:tgtEl>
                                        <p:attrNameLst>
                                          <p:attrName>style.visibility</p:attrName>
                                        </p:attrNameLst>
                                      </p:cBhvr>
                                      <p:to>
                                        <p:strVal val="visible"/>
                                      </p:to>
                                    </p:set>
                                    <p:animEffect transition="in" filter="fade">
                                      <p:cBhvr>
                                        <p:cTn id="7" dur="1000"/>
                                        <p:tgtEl>
                                          <p:spTgt spid="15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1">
                                            <p:txEl>
                                              <p:pRg st="1" end="1"/>
                                            </p:txEl>
                                          </p:spTgt>
                                        </p:tgtEl>
                                        <p:attrNameLst>
                                          <p:attrName>style.visibility</p:attrName>
                                        </p:attrNameLst>
                                      </p:cBhvr>
                                      <p:to>
                                        <p:strVal val="visible"/>
                                      </p:to>
                                    </p:set>
                                    <p:animEffect transition="in" filter="fade">
                                      <p:cBhvr>
                                        <p:cTn id="12" dur="1000"/>
                                        <p:tgtEl>
                                          <p:spTgt spid="15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1">
                                            <p:txEl>
                                              <p:pRg st="2" end="2"/>
                                            </p:txEl>
                                          </p:spTgt>
                                        </p:tgtEl>
                                        <p:attrNameLst>
                                          <p:attrName>style.visibility</p:attrName>
                                        </p:attrNameLst>
                                      </p:cBhvr>
                                      <p:to>
                                        <p:strVal val="visible"/>
                                      </p:to>
                                    </p:set>
                                    <p:animEffect transition="in" filter="fade">
                                      <p:cBhvr>
                                        <p:cTn id="17" dur="1000"/>
                                        <p:tgtEl>
                                          <p:spTgt spid="15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11">
                                            <p:txEl>
                                              <p:pRg st="3" end="3"/>
                                            </p:txEl>
                                          </p:spTgt>
                                        </p:tgtEl>
                                        <p:attrNameLst>
                                          <p:attrName>style.visibility</p:attrName>
                                        </p:attrNameLst>
                                      </p:cBhvr>
                                      <p:to>
                                        <p:strVal val="visible"/>
                                      </p:to>
                                    </p:set>
                                    <p:animEffect transition="in" filter="fade">
                                      <p:cBhvr>
                                        <p:cTn id="22" dur="1000"/>
                                        <p:tgtEl>
                                          <p:spTgt spid="15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11">
                                            <p:txEl>
                                              <p:pRg st="4" end="4"/>
                                            </p:txEl>
                                          </p:spTgt>
                                        </p:tgtEl>
                                        <p:attrNameLst>
                                          <p:attrName>style.visibility</p:attrName>
                                        </p:attrNameLst>
                                      </p:cBhvr>
                                      <p:to>
                                        <p:strVal val="visible"/>
                                      </p:to>
                                    </p:set>
                                    <p:animEffect transition="in" filter="fade">
                                      <p:cBhvr>
                                        <p:cTn id="27" dur="1000"/>
                                        <p:tgtEl>
                                          <p:spTgt spid="15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Google Shape;1516;p167"/>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rgbClr val="000000"/>
              </a:buClr>
              <a:buSzPts val="1100"/>
              <a:buFont typeface="Arial"/>
              <a:buNone/>
            </a:pPr>
            <a:r>
              <a:rPr lang="en-GB" sz="3400">
                <a:latin typeface="Century Gothic"/>
                <a:ea typeface="Century Gothic"/>
                <a:cs typeface="Century Gothic"/>
                <a:sym typeface="Century Gothic"/>
              </a:rPr>
              <a:t>P1: National and global energy resources</a:t>
            </a:r>
            <a:endParaRPr sz="2800"/>
          </a:p>
        </p:txBody>
      </p:sp>
      <p:sp>
        <p:nvSpPr>
          <p:cNvPr id="1517" name="Google Shape;1517;p167"/>
          <p:cNvSpPr txBox="1">
            <a:spLocks noGrp="1"/>
          </p:cNvSpPr>
          <p:nvPr>
            <p:ph type="body" idx="1"/>
          </p:nvPr>
        </p:nvSpPr>
        <p:spPr>
          <a:xfrm>
            <a:off x="159825" y="98802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latin typeface="Century Gothic"/>
                <a:ea typeface="Century Gothic"/>
                <a:cs typeface="Century Gothic"/>
                <a:sym typeface="Century Gothic"/>
              </a:rPr>
              <a:t>Complete the exam questions on pages 17-23 of the exam question booklet</a:t>
            </a:r>
            <a:endParaRPr>
              <a:latin typeface="Century Gothic"/>
              <a:ea typeface="Century Gothic"/>
              <a:cs typeface="Century Gothic"/>
              <a:sym typeface="Century Gothic"/>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168"/>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600" b="1">
                <a:latin typeface="Century Gothic"/>
                <a:ea typeface="Century Gothic"/>
                <a:cs typeface="Century Gothic"/>
                <a:sym typeface="Century Gothic"/>
              </a:rPr>
              <a:t>Topic 2: Electricity</a:t>
            </a:r>
            <a:endParaRPr b="1"/>
          </a:p>
        </p:txBody>
      </p:sp>
      <p:graphicFrame>
        <p:nvGraphicFramePr>
          <p:cNvPr id="1523" name="Google Shape;1523;p168"/>
          <p:cNvGraphicFramePr/>
          <p:nvPr/>
        </p:nvGraphicFramePr>
        <p:xfrm>
          <a:off x="165700" y="897595"/>
          <a:ext cx="8812575" cy="4087380"/>
        </p:xfrm>
        <a:graphic>
          <a:graphicData uri="http://schemas.openxmlformats.org/drawingml/2006/table">
            <a:tbl>
              <a:tblPr>
                <a:noFill/>
                <a:tableStyleId>{C216C67D-A75F-4CF5-B346-22C75C10E189}</a:tableStyleId>
              </a:tblPr>
              <a:tblGrid>
                <a:gridCol w="3076200">
                  <a:extLst>
                    <a:ext uri="{9D8B030D-6E8A-4147-A177-3AD203B41FA5}">
                      <a16:colId xmlns:a16="http://schemas.microsoft.com/office/drawing/2014/main" val="20000"/>
                    </a:ext>
                  </a:extLst>
                </a:gridCol>
                <a:gridCol w="1912125">
                  <a:extLst>
                    <a:ext uri="{9D8B030D-6E8A-4147-A177-3AD203B41FA5}">
                      <a16:colId xmlns:a16="http://schemas.microsoft.com/office/drawing/2014/main" val="20001"/>
                    </a:ext>
                  </a:extLst>
                </a:gridCol>
                <a:gridCol w="1912125">
                  <a:extLst>
                    <a:ext uri="{9D8B030D-6E8A-4147-A177-3AD203B41FA5}">
                      <a16:colId xmlns:a16="http://schemas.microsoft.com/office/drawing/2014/main" val="20002"/>
                    </a:ext>
                  </a:extLst>
                </a:gridCol>
                <a:gridCol w="1912125">
                  <a:extLst>
                    <a:ext uri="{9D8B030D-6E8A-4147-A177-3AD203B41FA5}">
                      <a16:colId xmlns:a16="http://schemas.microsoft.com/office/drawing/2014/main" val="20003"/>
                    </a:ext>
                  </a:extLst>
                </a:gridCol>
              </a:tblGrid>
              <a:tr h="631100">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Topic</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Slide number</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Booklet page number</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b="1">
                          <a:solidFill>
                            <a:schemeClr val="dk2"/>
                          </a:solidFill>
                          <a:latin typeface="Century Gothic"/>
                          <a:ea typeface="Century Gothic"/>
                          <a:cs typeface="Century Gothic"/>
                          <a:sym typeface="Century Gothic"/>
                        </a:rPr>
                        <a:t>Revision guide page</a:t>
                      </a:r>
                      <a:endParaRPr sz="2400" b="1">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12750">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Circuit electricity</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95-144</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39-58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180-187</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12750">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Domestic electricity supply and safety</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145-178</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59-61,</a:t>
                      </a:r>
                      <a:endParaRPr sz="2400">
                        <a:solidFill>
                          <a:schemeClr val="dk2"/>
                        </a:solidFill>
                        <a:latin typeface="Century Gothic"/>
                        <a:ea typeface="Century Gothic"/>
                        <a:cs typeface="Century Gothic"/>
                        <a:sym typeface="Century Gothic"/>
                      </a:endParaRPr>
                    </a:p>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69-70</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188 and 191</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637200">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Electrical energy transfers</a:t>
                      </a:r>
                      <a:endParaRPr sz="2400">
                        <a:solidFill>
                          <a:schemeClr val="dk2"/>
                        </a:solidFill>
                        <a:latin typeface="Century Gothic"/>
                        <a:ea typeface="Century Gothic"/>
                        <a:cs typeface="Century Gothic"/>
                        <a:sym typeface="Century Gothic"/>
                      </a:endParaRPr>
                    </a:p>
                  </a:txBody>
                  <a:tcPr marL="91425" marR="91425" marT="91425" marB="91425">
                    <a:lnL w="19050" cap="flat" cmpd="sng">
                      <a:solidFill>
                        <a:schemeClr val="dk2"/>
                      </a:solidFill>
                      <a:prstDash val="solid"/>
                      <a:round/>
                      <a:headEnd type="none" w="sm" len="sm"/>
                      <a:tailEnd type="none" w="sm" len="sm"/>
                    </a:lnL>
                    <a:lnR w="19050" cap="flat" cmpd="sng">
                      <a:solidFill>
                        <a:schemeClr val="dk2"/>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GB" sz="2400">
                          <a:solidFill>
                            <a:schemeClr val="dk2"/>
                          </a:solidFill>
                          <a:latin typeface="Century Gothic"/>
                          <a:ea typeface="Century Gothic"/>
                          <a:cs typeface="Century Gothic"/>
                          <a:sym typeface="Century Gothic"/>
                        </a:rPr>
                        <a:t>153-172</a:t>
                      </a:r>
                      <a:endParaRPr sz="2400">
                        <a:solidFill>
                          <a:schemeClr val="dk2"/>
                        </a:solidFill>
                        <a:latin typeface="Century Gothic"/>
                        <a:ea typeface="Century Gothic"/>
                        <a:cs typeface="Century Gothic"/>
                        <a:sym typeface="Century Gothic"/>
                      </a:endParaRPr>
                    </a:p>
                  </a:txBody>
                  <a:tcPr marL="91425" marR="91425" marT="91425" marB="91425" anchor="ctr">
                    <a:lnL w="19050" cap="flat" cmpd="sng">
                      <a:solidFill>
                        <a:schemeClr val="dk2"/>
                      </a:solidFill>
                      <a:prstDash val="solid"/>
                      <a:round/>
                      <a:headEnd type="none" w="sm" len="sm"/>
                      <a:tailEnd type="none" w="sm" len="sm"/>
                    </a:lnL>
                    <a:lnR w="12625" cap="flat" cmpd="sng">
                      <a:solidFill>
                        <a:srgbClr val="000000"/>
                      </a:solidFill>
                      <a:prstDash val="solid"/>
                      <a:round/>
                      <a:headEnd type="none" w="sm" len="sm"/>
                      <a:tailEnd type="none" w="sm" len="sm"/>
                    </a:lnR>
                    <a:lnT w="19050" cap="flat" cmpd="sng">
                      <a:solidFill>
                        <a:schemeClr val="dk2"/>
                      </a:solidFill>
                      <a:prstDash val="solid"/>
                      <a:round/>
                      <a:headEnd type="none" w="sm" len="sm"/>
                      <a:tailEnd type="none" w="sm" len="sm"/>
                    </a:lnT>
                    <a:lnB w="19050" cap="flat" cmpd="sng">
                      <a:solidFill>
                        <a:schemeClr val="dk2"/>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a:solidFill>
                            <a:schemeClr val="dk2"/>
                          </a:solidFill>
                          <a:latin typeface="Century Gothic"/>
                          <a:ea typeface="Century Gothic"/>
                          <a:cs typeface="Century Gothic"/>
                          <a:sym typeface="Century Gothic"/>
                        </a:rPr>
                        <a:t>62-68</a:t>
                      </a:r>
                      <a:endParaRPr sz="240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2400" dirty="0">
                          <a:solidFill>
                            <a:schemeClr val="dk2"/>
                          </a:solidFill>
                          <a:latin typeface="Century Gothic"/>
                          <a:ea typeface="Century Gothic"/>
                          <a:cs typeface="Century Gothic"/>
                          <a:sym typeface="Century Gothic"/>
                        </a:rPr>
                        <a:t>189-191</a:t>
                      </a:r>
                      <a:endParaRPr sz="2400" dirty="0">
                        <a:solidFill>
                          <a:schemeClr val="dk2"/>
                        </a:solidFill>
                        <a:latin typeface="Century Gothic"/>
                        <a:ea typeface="Century Gothic"/>
                        <a:cs typeface="Century Gothic"/>
                        <a:sym typeface="Century Gothic"/>
                      </a:endParaRPr>
                    </a:p>
                  </a:txBody>
                  <a:tcPr marL="68575" marR="68575" marT="91425" marB="91425" anchor="ctr">
                    <a:lnL w="12625" cap="flat" cmpd="sng">
                      <a:solidFill>
                        <a:srgbClr val="000000"/>
                      </a:solidFill>
                      <a:prstDash val="solid"/>
                      <a:round/>
                      <a:headEnd type="none" w="sm" len="sm"/>
                      <a:tailEnd type="none" w="sm" len="sm"/>
                    </a:lnL>
                    <a:lnR w="12625" cap="flat" cmpd="sng">
                      <a:solidFill>
                        <a:srgbClr val="000000"/>
                      </a:solidFill>
                      <a:prstDash val="solid"/>
                      <a:round/>
                      <a:headEnd type="none" w="sm" len="sm"/>
                      <a:tailEnd type="none" w="sm" len="sm"/>
                    </a:lnR>
                    <a:lnT w="12625" cap="flat" cmpd="sng">
                      <a:solidFill>
                        <a:srgbClr val="000000"/>
                      </a:solidFill>
                      <a:prstDash val="solid"/>
                      <a:round/>
                      <a:headEnd type="none" w="sm" len="sm"/>
                      <a:tailEnd type="none" w="sm" len="sm"/>
                    </a:lnT>
                    <a:lnB w="126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69"/>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3600">
                <a:latin typeface="Century Gothic"/>
                <a:ea typeface="Century Gothic"/>
                <a:cs typeface="Century Gothic"/>
                <a:sym typeface="Century Gothic"/>
              </a:rPr>
              <a:t>Circuit Symbols (pg 39)</a:t>
            </a:r>
            <a:endParaRPr sz="3600">
              <a:latin typeface="Century Gothic"/>
              <a:ea typeface="Century Gothic"/>
              <a:cs typeface="Century Gothic"/>
              <a:sym typeface="Century Gothic"/>
            </a:endParaRPr>
          </a:p>
        </p:txBody>
      </p:sp>
      <p:sp>
        <p:nvSpPr>
          <p:cNvPr id="1529" name="Google Shape;1529;p169"/>
          <p:cNvSpPr txBox="1">
            <a:spLocks noGrp="1"/>
          </p:cNvSpPr>
          <p:nvPr>
            <p:ph type="body" idx="1"/>
          </p:nvPr>
        </p:nvSpPr>
        <p:spPr>
          <a:xfrm>
            <a:off x="159750" y="1040775"/>
            <a:ext cx="8824500" cy="555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latin typeface="Century Gothic"/>
              <a:ea typeface="Century Gothic"/>
              <a:cs typeface="Century Gothic"/>
              <a:sym typeface="Century Gothic"/>
            </a:endParaRPr>
          </a:p>
        </p:txBody>
      </p:sp>
      <p:pic>
        <p:nvPicPr>
          <p:cNvPr id="1530" name="Google Shape;1530;p169"/>
          <p:cNvPicPr preferRelativeResize="0"/>
          <p:nvPr/>
        </p:nvPicPr>
        <p:blipFill rotWithShape="1">
          <a:blip r:embed="rId3">
            <a:alphaModFix/>
          </a:blip>
          <a:srcRect r="42739"/>
          <a:stretch/>
        </p:blipFill>
        <p:spPr>
          <a:xfrm>
            <a:off x="834438" y="969625"/>
            <a:ext cx="7475115" cy="2924613"/>
          </a:xfrm>
          <a:prstGeom prst="rect">
            <a:avLst/>
          </a:prstGeom>
          <a:noFill/>
          <a:ln>
            <a:noFill/>
          </a:ln>
        </p:spPr>
      </p:pic>
      <p:pic>
        <p:nvPicPr>
          <p:cNvPr id="1531" name="Google Shape;1531;p169"/>
          <p:cNvPicPr preferRelativeResize="0"/>
          <p:nvPr/>
        </p:nvPicPr>
        <p:blipFill rotWithShape="1">
          <a:blip r:embed="rId3">
            <a:alphaModFix/>
          </a:blip>
          <a:srcRect l="56738"/>
          <a:stretch/>
        </p:blipFill>
        <p:spPr>
          <a:xfrm>
            <a:off x="1835450" y="3965400"/>
            <a:ext cx="5406725" cy="2799875"/>
          </a:xfrm>
          <a:prstGeom prst="rect">
            <a:avLst/>
          </a:prstGeom>
          <a:noFill/>
          <a:ln>
            <a:noFill/>
          </a:ln>
        </p:spPr>
      </p:pic>
      <p:sp>
        <p:nvSpPr>
          <p:cNvPr id="1532" name="Google Shape;1532;p169"/>
          <p:cNvSpPr/>
          <p:nvPr/>
        </p:nvSpPr>
        <p:spPr>
          <a:xfrm>
            <a:off x="1026425" y="10433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69"/>
          <p:cNvSpPr/>
          <p:nvPr/>
        </p:nvSpPr>
        <p:spPr>
          <a:xfrm>
            <a:off x="2866950" y="10433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69"/>
          <p:cNvSpPr/>
          <p:nvPr/>
        </p:nvSpPr>
        <p:spPr>
          <a:xfrm>
            <a:off x="4707475" y="10433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69"/>
          <p:cNvSpPr/>
          <p:nvPr/>
        </p:nvSpPr>
        <p:spPr>
          <a:xfrm>
            <a:off x="6606625" y="10433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69"/>
          <p:cNvSpPr/>
          <p:nvPr/>
        </p:nvSpPr>
        <p:spPr>
          <a:xfrm>
            <a:off x="1026425" y="2504375"/>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69"/>
          <p:cNvSpPr/>
          <p:nvPr/>
        </p:nvSpPr>
        <p:spPr>
          <a:xfrm>
            <a:off x="2866950" y="2504375"/>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69"/>
          <p:cNvSpPr/>
          <p:nvPr/>
        </p:nvSpPr>
        <p:spPr>
          <a:xfrm>
            <a:off x="4754375" y="2504375"/>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69"/>
          <p:cNvSpPr/>
          <p:nvPr/>
        </p:nvSpPr>
        <p:spPr>
          <a:xfrm>
            <a:off x="6606625" y="2504375"/>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69"/>
          <p:cNvSpPr/>
          <p:nvPr/>
        </p:nvSpPr>
        <p:spPr>
          <a:xfrm>
            <a:off x="1987275" y="4108175"/>
            <a:ext cx="1559100" cy="5355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69"/>
          <p:cNvSpPr/>
          <p:nvPr/>
        </p:nvSpPr>
        <p:spPr>
          <a:xfrm>
            <a:off x="3759263" y="4108175"/>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69"/>
          <p:cNvSpPr/>
          <p:nvPr/>
        </p:nvSpPr>
        <p:spPr>
          <a:xfrm>
            <a:off x="5531275" y="4108175"/>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69"/>
          <p:cNvSpPr/>
          <p:nvPr/>
        </p:nvSpPr>
        <p:spPr>
          <a:xfrm>
            <a:off x="1987275" y="54676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69"/>
          <p:cNvSpPr/>
          <p:nvPr/>
        </p:nvSpPr>
        <p:spPr>
          <a:xfrm>
            <a:off x="3759275" y="54676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69"/>
          <p:cNvSpPr/>
          <p:nvPr/>
        </p:nvSpPr>
        <p:spPr>
          <a:xfrm>
            <a:off x="5531275" y="5467650"/>
            <a:ext cx="1559100" cy="422100"/>
          </a:xfrm>
          <a:prstGeom prst="rect">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153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000"/>
                                          </p:stCondLst>
                                        </p:cTn>
                                        <p:tgtEl>
                                          <p:spTgt spid="153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000"/>
                                          </p:stCondLst>
                                        </p:cTn>
                                        <p:tgtEl>
                                          <p:spTgt spid="153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000"/>
                                          </p:stCondLst>
                                        </p:cTn>
                                        <p:tgtEl>
                                          <p:spTgt spid="15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000"/>
                                          </p:stCondLst>
                                        </p:cTn>
                                        <p:tgtEl>
                                          <p:spTgt spid="15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000"/>
                                          </p:stCondLst>
                                        </p:cTn>
                                        <p:tgtEl>
                                          <p:spTgt spid="15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000"/>
                                          </p:stCondLst>
                                        </p:cTn>
                                        <p:tgtEl>
                                          <p:spTgt spid="15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000"/>
                                          </p:stCondLst>
                                        </p:cTn>
                                        <p:tgtEl>
                                          <p:spTgt spid="15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000"/>
                                          </p:stCondLst>
                                        </p:cTn>
                                        <p:tgtEl>
                                          <p:spTgt spid="15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000"/>
                                          </p:stCondLst>
                                        </p:cTn>
                                        <p:tgtEl>
                                          <p:spTgt spid="154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000"/>
                                          </p:stCondLst>
                                        </p:cTn>
                                        <p:tgtEl>
                                          <p:spTgt spid="15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000"/>
                                          </p:stCondLst>
                                        </p:cTn>
                                        <p:tgtEl>
                                          <p:spTgt spid="154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1000"/>
                                          </p:stCondLst>
                                        </p:cTn>
                                        <p:tgtEl>
                                          <p:spTgt spid="154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000"/>
                                          </p:stCondLst>
                                        </p:cTn>
                                        <p:tgtEl>
                                          <p:spTgt spid="15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170"/>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Current, Potential Difference and Resistance (pg 39)</a:t>
            </a:r>
            <a:endParaRPr sz="2700">
              <a:latin typeface="Century Gothic"/>
              <a:ea typeface="Century Gothic"/>
              <a:cs typeface="Century Gothic"/>
              <a:sym typeface="Century Gothic"/>
            </a:endParaRPr>
          </a:p>
        </p:txBody>
      </p:sp>
      <p:sp>
        <p:nvSpPr>
          <p:cNvPr id="1551" name="Google Shape;1551;p170"/>
          <p:cNvSpPr txBox="1">
            <a:spLocks noGrp="1"/>
          </p:cNvSpPr>
          <p:nvPr>
            <p:ph type="body" idx="1"/>
          </p:nvPr>
        </p:nvSpPr>
        <p:spPr>
          <a:xfrm>
            <a:off x="159825" y="988025"/>
            <a:ext cx="8824500" cy="58701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is electric current?</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are the units of current?</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are the units of charge?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has to happen to make a charge flow around a circuit?</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is potential difference?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are the units of potential difference?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is another name for potential difference?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is resistance?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are the units of resistance?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What can be always true about the current in a single loop circuit?</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If the current is increased, what happens to the flow of charge</a:t>
            </a:r>
            <a:endParaRPr sz="2200">
              <a:latin typeface="Century Gothic"/>
              <a:ea typeface="Century Gothic"/>
              <a:cs typeface="Century Gothic"/>
              <a:sym typeface="Century Gothic"/>
            </a:endParaRPr>
          </a:p>
          <a:p>
            <a:pPr marL="457200" lvl="0" indent="-368300" algn="l" rtl="0">
              <a:spcBef>
                <a:spcPts val="0"/>
              </a:spcBef>
              <a:spcAft>
                <a:spcPts val="0"/>
              </a:spcAft>
              <a:buSzPts val="2200"/>
              <a:buFont typeface="Century Gothic"/>
              <a:buAutoNum type="arabicPeriod"/>
            </a:pPr>
            <a:r>
              <a:rPr lang="en-GB" sz="2200">
                <a:latin typeface="Century Gothic"/>
                <a:ea typeface="Century Gothic"/>
                <a:cs typeface="Century Gothic"/>
                <a:sym typeface="Century Gothic"/>
              </a:rPr>
              <a:t>If the resistance of a circuit increases, what happens to the current? (assuming the potential difference stays the same)</a:t>
            </a:r>
            <a:endParaRPr sz="2200">
              <a:latin typeface="Century Gothic"/>
              <a:ea typeface="Century Gothic"/>
              <a:cs typeface="Century Gothic"/>
              <a:sym typeface="Century Gothic"/>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sp>
        <p:nvSpPr>
          <p:cNvPr id="1556" name="Google Shape;1556;p171"/>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Current, Potential Difference and Resistance (pg 39)</a:t>
            </a:r>
            <a:endParaRPr sz="3600">
              <a:latin typeface="Century Gothic"/>
              <a:ea typeface="Century Gothic"/>
              <a:cs typeface="Century Gothic"/>
              <a:sym typeface="Century Gothic"/>
            </a:endParaRPr>
          </a:p>
        </p:txBody>
      </p:sp>
      <p:sp>
        <p:nvSpPr>
          <p:cNvPr id="1557" name="Google Shape;1557;p171"/>
          <p:cNvSpPr txBox="1">
            <a:spLocks noGrp="1"/>
          </p:cNvSpPr>
          <p:nvPr>
            <p:ph type="body" idx="1"/>
          </p:nvPr>
        </p:nvSpPr>
        <p:spPr>
          <a:xfrm>
            <a:off x="159825" y="988025"/>
            <a:ext cx="8824500" cy="58701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is electric current?</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A flow of charge</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a:pPr>
            <a:r>
              <a:rPr lang="en-GB" sz="2000" dirty="0">
                <a:latin typeface="Century Gothic"/>
                <a:ea typeface="Century Gothic"/>
                <a:cs typeface="Century Gothic"/>
                <a:sym typeface="Century Gothic"/>
              </a:rPr>
              <a:t>What are the units of current?</a:t>
            </a:r>
            <a:endParaRPr sz="2000" dirty="0">
              <a:latin typeface="Century Gothic"/>
              <a:ea typeface="Century Gothic"/>
              <a:cs typeface="Century Gothic"/>
              <a:sym typeface="Century Gothic"/>
            </a:endParaRPr>
          </a:p>
          <a:p>
            <a:pPr marL="457200" lvl="0" indent="0" algn="l" rtl="0">
              <a:spcBef>
                <a:spcPts val="0"/>
              </a:spcBef>
              <a:spcAft>
                <a:spcPts val="0"/>
              </a:spcAft>
              <a:buNone/>
            </a:pPr>
            <a:r>
              <a:rPr lang="en-GB" b="1" dirty="0">
                <a:solidFill>
                  <a:srgbClr val="FF0000"/>
                </a:solidFill>
                <a:latin typeface="Century Gothic"/>
                <a:ea typeface="Century Gothic"/>
                <a:cs typeface="Century Gothic"/>
                <a:sym typeface="Century Gothic"/>
              </a:rPr>
              <a:t>Amps, A</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3"/>
            </a:pPr>
            <a:r>
              <a:rPr lang="en-GB" sz="2000" dirty="0">
                <a:latin typeface="Century Gothic"/>
                <a:ea typeface="Century Gothic"/>
                <a:cs typeface="Century Gothic"/>
                <a:sym typeface="Century Gothic"/>
              </a:rPr>
              <a:t>What are the units of charge?</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Coulombs, C</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4"/>
            </a:pPr>
            <a:r>
              <a:rPr lang="en-GB" sz="2000" dirty="0">
                <a:latin typeface="Century Gothic"/>
                <a:ea typeface="Century Gothic"/>
                <a:cs typeface="Century Gothic"/>
                <a:sym typeface="Century Gothic"/>
              </a:rPr>
              <a:t>What has to happen to make a charge flow around a circuit?</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There has to be something providing a potential difference, like a battery</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4"/>
            </a:pPr>
            <a:r>
              <a:rPr lang="en-GB" sz="2000" dirty="0">
                <a:latin typeface="Century Gothic"/>
                <a:ea typeface="Century Gothic"/>
                <a:cs typeface="Century Gothic"/>
                <a:sym typeface="Century Gothic"/>
              </a:rPr>
              <a:t>What is potential difference?</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force that pushes the current around a circuit</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4"/>
            </a:pPr>
            <a:r>
              <a:rPr lang="en-GB" sz="2000" dirty="0">
                <a:latin typeface="Century Gothic"/>
                <a:ea typeface="Century Gothic"/>
                <a:cs typeface="Century Gothic"/>
                <a:sym typeface="Century Gothic"/>
              </a:rPr>
              <a:t>What are the units of potential difference?</a:t>
            </a:r>
            <a:endParaRPr sz="2000"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b="1" dirty="0">
                <a:solidFill>
                  <a:srgbClr val="FF0000"/>
                </a:solidFill>
                <a:latin typeface="Century Gothic"/>
                <a:ea typeface="Century Gothic"/>
                <a:cs typeface="Century Gothic"/>
                <a:sym typeface="Century Gothic"/>
              </a:rPr>
              <a:t>Volts, V</a:t>
            </a:r>
            <a:endParaRPr b="1" dirty="0">
              <a:solidFill>
                <a:srgbClr val="FF0000"/>
              </a:solidFill>
              <a:latin typeface="Century Gothic"/>
              <a:ea typeface="Century Gothic"/>
              <a:cs typeface="Century Gothic"/>
              <a:sym typeface="Century Gothic"/>
            </a:endParaRPr>
          </a:p>
          <a:p>
            <a:pPr marL="0" lvl="0" indent="0" algn="l" rtl="0">
              <a:spcBef>
                <a:spcPts val="0"/>
              </a:spcBef>
              <a:spcAft>
                <a:spcPts val="0"/>
              </a:spcAft>
              <a:buNone/>
            </a:pPr>
            <a:endParaRPr sz="2000" dirty="0">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7">
                                            <p:txEl>
                                              <p:pRg st="0" end="0"/>
                                            </p:txEl>
                                          </p:spTgt>
                                        </p:tgtEl>
                                        <p:attrNameLst>
                                          <p:attrName>style.visibility</p:attrName>
                                        </p:attrNameLst>
                                      </p:cBhvr>
                                      <p:to>
                                        <p:strVal val="visible"/>
                                      </p:to>
                                    </p:set>
                                    <p:animEffect transition="in" filter="fade">
                                      <p:cBhvr>
                                        <p:cTn id="7" dur="1000"/>
                                        <p:tgtEl>
                                          <p:spTgt spid="15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57">
                                            <p:txEl>
                                              <p:pRg st="1" end="1"/>
                                            </p:txEl>
                                          </p:spTgt>
                                        </p:tgtEl>
                                        <p:attrNameLst>
                                          <p:attrName>style.visibility</p:attrName>
                                        </p:attrNameLst>
                                      </p:cBhvr>
                                      <p:to>
                                        <p:strVal val="visible"/>
                                      </p:to>
                                    </p:set>
                                    <p:animEffect transition="in" filter="fade">
                                      <p:cBhvr>
                                        <p:cTn id="12" dur="1000"/>
                                        <p:tgtEl>
                                          <p:spTgt spid="155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57">
                                            <p:txEl>
                                              <p:pRg st="2" end="2"/>
                                            </p:txEl>
                                          </p:spTgt>
                                        </p:tgtEl>
                                        <p:attrNameLst>
                                          <p:attrName>style.visibility</p:attrName>
                                        </p:attrNameLst>
                                      </p:cBhvr>
                                      <p:to>
                                        <p:strVal val="visible"/>
                                      </p:to>
                                    </p:set>
                                    <p:animEffect transition="in" filter="fade">
                                      <p:cBhvr>
                                        <p:cTn id="17" dur="1000"/>
                                        <p:tgtEl>
                                          <p:spTgt spid="155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57">
                                            <p:txEl>
                                              <p:pRg st="3" end="3"/>
                                            </p:txEl>
                                          </p:spTgt>
                                        </p:tgtEl>
                                        <p:attrNameLst>
                                          <p:attrName>style.visibility</p:attrName>
                                        </p:attrNameLst>
                                      </p:cBhvr>
                                      <p:to>
                                        <p:strVal val="visible"/>
                                      </p:to>
                                    </p:set>
                                    <p:animEffect transition="in" filter="fade">
                                      <p:cBhvr>
                                        <p:cTn id="22" dur="1000"/>
                                        <p:tgtEl>
                                          <p:spTgt spid="155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57">
                                            <p:txEl>
                                              <p:pRg st="4" end="4"/>
                                            </p:txEl>
                                          </p:spTgt>
                                        </p:tgtEl>
                                        <p:attrNameLst>
                                          <p:attrName>style.visibility</p:attrName>
                                        </p:attrNameLst>
                                      </p:cBhvr>
                                      <p:to>
                                        <p:strVal val="visible"/>
                                      </p:to>
                                    </p:set>
                                    <p:animEffect transition="in" filter="fade">
                                      <p:cBhvr>
                                        <p:cTn id="27" dur="1000"/>
                                        <p:tgtEl>
                                          <p:spTgt spid="155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57">
                                            <p:txEl>
                                              <p:pRg st="5" end="5"/>
                                            </p:txEl>
                                          </p:spTgt>
                                        </p:tgtEl>
                                        <p:attrNameLst>
                                          <p:attrName>style.visibility</p:attrName>
                                        </p:attrNameLst>
                                      </p:cBhvr>
                                      <p:to>
                                        <p:strVal val="visible"/>
                                      </p:to>
                                    </p:set>
                                    <p:animEffect transition="in" filter="fade">
                                      <p:cBhvr>
                                        <p:cTn id="32" dur="1000"/>
                                        <p:tgtEl>
                                          <p:spTgt spid="155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57">
                                            <p:txEl>
                                              <p:pRg st="6" end="6"/>
                                            </p:txEl>
                                          </p:spTgt>
                                        </p:tgtEl>
                                        <p:attrNameLst>
                                          <p:attrName>style.visibility</p:attrName>
                                        </p:attrNameLst>
                                      </p:cBhvr>
                                      <p:to>
                                        <p:strVal val="visible"/>
                                      </p:to>
                                    </p:set>
                                    <p:animEffect transition="in" filter="fade">
                                      <p:cBhvr>
                                        <p:cTn id="37" dur="1000"/>
                                        <p:tgtEl>
                                          <p:spTgt spid="155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57">
                                            <p:txEl>
                                              <p:pRg st="7" end="7"/>
                                            </p:txEl>
                                          </p:spTgt>
                                        </p:tgtEl>
                                        <p:attrNameLst>
                                          <p:attrName>style.visibility</p:attrName>
                                        </p:attrNameLst>
                                      </p:cBhvr>
                                      <p:to>
                                        <p:strVal val="visible"/>
                                      </p:to>
                                    </p:set>
                                    <p:animEffect transition="in" filter="fade">
                                      <p:cBhvr>
                                        <p:cTn id="42" dur="1000"/>
                                        <p:tgtEl>
                                          <p:spTgt spid="15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sp>
        <p:nvSpPr>
          <p:cNvPr id="1562" name="Google Shape;1562;p172"/>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GB" sz="2700">
                <a:latin typeface="Century Gothic"/>
                <a:ea typeface="Century Gothic"/>
                <a:cs typeface="Century Gothic"/>
                <a:sym typeface="Century Gothic"/>
              </a:rPr>
              <a:t>Current, Potential Difference and Resistance (pg 39)</a:t>
            </a:r>
            <a:endParaRPr sz="3600">
              <a:latin typeface="Century Gothic"/>
              <a:ea typeface="Century Gothic"/>
              <a:cs typeface="Century Gothic"/>
              <a:sym typeface="Century Gothic"/>
            </a:endParaRPr>
          </a:p>
        </p:txBody>
      </p:sp>
      <p:sp>
        <p:nvSpPr>
          <p:cNvPr id="1563" name="Google Shape;1563;p172"/>
          <p:cNvSpPr txBox="1">
            <a:spLocks noGrp="1"/>
          </p:cNvSpPr>
          <p:nvPr>
            <p:ph type="body" idx="1"/>
          </p:nvPr>
        </p:nvSpPr>
        <p:spPr>
          <a:xfrm>
            <a:off x="159825" y="988025"/>
            <a:ext cx="8824500" cy="58701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What is another name for potential difference?</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voltage</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What is resistance?</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Anything that slows down the flow of charge</a:t>
            </a:r>
            <a:endParaRPr sz="2000" dirty="0">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What are the units of resistance?</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Ohms, Ω</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What can be always true about the current in a single loop circuit?</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current is the same at all points in the circuit</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If the current is increased, what happens to the flow of charge</a:t>
            </a:r>
            <a:br>
              <a:rPr lang="en-GB" sz="2000" dirty="0">
                <a:latin typeface="Century Gothic"/>
                <a:ea typeface="Century Gothic"/>
                <a:cs typeface="Century Gothic"/>
                <a:sym typeface="Century Gothic"/>
              </a:rPr>
            </a:br>
            <a:r>
              <a:rPr lang="en-GB" b="1" dirty="0">
                <a:solidFill>
                  <a:srgbClr val="FF0000"/>
                </a:solidFill>
                <a:latin typeface="Century Gothic"/>
                <a:ea typeface="Century Gothic"/>
                <a:cs typeface="Century Gothic"/>
                <a:sym typeface="Century Gothic"/>
              </a:rPr>
              <a:t>The flow of charge will increase as well</a:t>
            </a:r>
            <a:endParaRPr b="1" dirty="0">
              <a:solidFill>
                <a:srgbClr val="FF0000"/>
              </a:solidFill>
              <a:latin typeface="Century Gothic"/>
              <a:ea typeface="Century Gothic"/>
              <a:cs typeface="Century Gothic"/>
              <a:sym typeface="Century Gothic"/>
            </a:endParaRPr>
          </a:p>
          <a:p>
            <a:pPr marL="457200" lvl="0" indent="-355600" algn="l" rtl="0">
              <a:spcBef>
                <a:spcPts val="0"/>
              </a:spcBef>
              <a:spcAft>
                <a:spcPts val="0"/>
              </a:spcAft>
              <a:buSzPts val="2000"/>
              <a:buFont typeface="Century Gothic"/>
              <a:buAutoNum type="arabicPeriod" startAt="7"/>
            </a:pPr>
            <a:r>
              <a:rPr lang="en-GB" sz="2000" dirty="0">
                <a:latin typeface="Century Gothic"/>
                <a:ea typeface="Century Gothic"/>
                <a:cs typeface="Century Gothic"/>
                <a:sym typeface="Century Gothic"/>
              </a:rPr>
              <a:t>If the resistance of a circuit increases, what happens to the current? (assuming the potential difference stays the same)</a:t>
            </a:r>
            <a:endParaRPr sz="2000" dirty="0">
              <a:latin typeface="Century Gothic"/>
              <a:ea typeface="Century Gothic"/>
              <a:cs typeface="Century Gothic"/>
              <a:sym typeface="Century Gothic"/>
            </a:endParaRPr>
          </a:p>
          <a:p>
            <a:pPr marL="457200" marR="0" lvl="0" indent="0" algn="l" rtl="0">
              <a:lnSpc>
                <a:spcPct val="100000"/>
              </a:lnSpc>
              <a:spcBef>
                <a:spcPts val="0"/>
              </a:spcBef>
              <a:spcAft>
                <a:spcPts val="0"/>
              </a:spcAft>
              <a:buNone/>
            </a:pPr>
            <a:r>
              <a:rPr lang="en-GB" b="1" dirty="0">
                <a:solidFill>
                  <a:srgbClr val="FF0000"/>
                </a:solidFill>
                <a:latin typeface="Century Gothic"/>
                <a:ea typeface="Century Gothic"/>
                <a:cs typeface="Century Gothic"/>
                <a:sym typeface="Century Gothic"/>
              </a:rPr>
              <a:t>A smaller current will flow</a:t>
            </a:r>
            <a:endParaRPr b="1" dirty="0">
              <a:solidFill>
                <a:srgbClr val="FF0000"/>
              </a:solidFill>
              <a:latin typeface="Century Gothic"/>
              <a:ea typeface="Century Gothic"/>
              <a:cs typeface="Century Gothic"/>
              <a:sym typeface="Century Gothic"/>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3">
                                            <p:txEl>
                                              <p:pRg st="0" end="0"/>
                                            </p:txEl>
                                          </p:spTgt>
                                        </p:tgtEl>
                                        <p:attrNameLst>
                                          <p:attrName>style.visibility</p:attrName>
                                        </p:attrNameLst>
                                      </p:cBhvr>
                                      <p:to>
                                        <p:strVal val="visible"/>
                                      </p:to>
                                    </p:set>
                                    <p:animEffect transition="in" filter="fade">
                                      <p:cBhvr>
                                        <p:cTn id="7" dur="1000"/>
                                        <p:tgtEl>
                                          <p:spTgt spid="1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3">
                                            <p:txEl>
                                              <p:pRg st="1" end="1"/>
                                            </p:txEl>
                                          </p:spTgt>
                                        </p:tgtEl>
                                        <p:attrNameLst>
                                          <p:attrName>style.visibility</p:attrName>
                                        </p:attrNameLst>
                                      </p:cBhvr>
                                      <p:to>
                                        <p:strVal val="visible"/>
                                      </p:to>
                                    </p:set>
                                    <p:animEffect transition="in" filter="fade">
                                      <p:cBhvr>
                                        <p:cTn id="12" dur="1000"/>
                                        <p:tgtEl>
                                          <p:spTgt spid="1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63">
                                            <p:txEl>
                                              <p:pRg st="2" end="2"/>
                                            </p:txEl>
                                          </p:spTgt>
                                        </p:tgtEl>
                                        <p:attrNameLst>
                                          <p:attrName>style.visibility</p:attrName>
                                        </p:attrNameLst>
                                      </p:cBhvr>
                                      <p:to>
                                        <p:strVal val="visible"/>
                                      </p:to>
                                    </p:set>
                                    <p:animEffect transition="in" filter="fade">
                                      <p:cBhvr>
                                        <p:cTn id="17" dur="1000"/>
                                        <p:tgtEl>
                                          <p:spTgt spid="1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63">
                                            <p:txEl>
                                              <p:pRg st="3" end="3"/>
                                            </p:txEl>
                                          </p:spTgt>
                                        </p:tgtEl>
                                        <p:attrNameLst>
                                          <p:attrName>style.visibility</p:attrName>
                                        </p:attrNameLst>
                                      </p:cBhvr>
                                      <p:to>
                                        <p:strVal val="visible"/>
                                      </p:to>
                                    </p:set>
                                    <p:animEffect transition="in" filter="fade">
                                      <p:cBhvr>
                                        <p:cTn id="22" dur="1000"/>
                                        <p:tgtEl>
                                          <p:spTgt spid="1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63">
                                            <p:txEl>
                                              <p:pRg st="4" end="4"/>
                                            </p:txEl>
                                          </p:spTgt>
                                        </p:tgtEl>
                                        <p:attrNameLst>
                                          <p:attrName>style.visibility</p:attrName>
                                        </p:attrNameLst>
                                      </p:cBhvr>
                                      <p:to>
                                        <p:strVal val="visible"/>
                                      </p:to>
                                    </p:set>
                                    <p:animEffect transition="in" filter="fade">
                                      <p:cBhvr>
                                        <p:cTn id="27" dur="1000"/>
                                        <p:tgtEl>
                                          <p:spTgt spid="15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63">
                                            <p:txEl>
                                              <p:pRg st="5" end="5"/>
                                            </p:txEl>
                                          </p:spTgt>
                                        </p:tgtEl>
                                        <p:attrNameLst>
                                          <p:attrName>style.visibility</p:attrName>
                                        </p:attrNameLst>
                                      </p:cBhvr>
                                      <p:to>
                                        <p:strVal val="visible"/>
                                      </p:to>
                                    </p:set>
                                    <p:animEffect transition="in" filter="fade">
                                      <p:cBhvr>
                                        <p:cTn id="32" dur="1000"/>
                                        <p:tgtEl>
                                          <p:spTgt spid="15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63">
                                            <p:txEl>
                                              <p:pRg st="6" end="6"/>
                                            </p:txEl>
                                          </p:spTgt>
                                        </p:tgtEl>
                                        <p:attrNameLst>
                                          <p:attrName>style.visibility</p:attrName>
                                        </p:attrNameLst>
                                      </p:cBhvr>
                                      <p:to>
                                        <p:strVal val="visible"/>
                                      </p:to>
                                    </p:set>
                                    <p:animEffect transition="in" filter="fade">
                                      <p:cBhvr>
                                        <p:cTn id="37" dur="1000"/>
                                        <p:tgtEl>
                                          <p:spTgt spid="15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173"/>
          <p:cNvSpPr txBox="1">
            <a:spLocks noGrp="1"/>
          </p:cNvSpPr>
          <p:nvPr>
            <p:ph type="title"/>
          </p:nvPr>
        </p:nvSpPr>
        <p:spPr>
          <a:xfrm>
            <a:off x="0" y="0"/>
            <a:ext cx="9144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GB" sz="3600">
                <a:latin typeface="Century Gothic"/>
                <a:ea typeface="Century Gothic"/>
                <a:cs typeface="Century Gothic"/>
                <a:sym typeface="Century Gothic"/>
              </a:rPr>
              <a:t>Charge Flow, Current and Time (pg 41)</a:t>
            </a:r>
            <a:endParaRPr sz="3600">
              <a:latin typeface="Century Gothic"/>
              <a:ea typeface="Century Gothic"/>
              <a:cs typeface="Century Gothic"/>
              <a:sym typeface="Century Gothic"/>
            </a:endParaRPr>
          </a:p>
        </p:txBody>
      </p:sp>
      <p:sp>
        <p:nvSpPr>
          <p:cNvPr id="1569" name="Google Shape;1569;p173"/>
          <p:cNvSpPr txBox="1">
            <a:spLocks noGrp="1"/>
          </p:cNvSpPr>
          <p:nvPr>
            <p:ph type="body" idx="1"/>
          </p:nvPr>
        </p:nvSpPr>
        <p:spPr>
          <a:xfrm>
            <a:off x="1177500" y="1224550"/>
            <a:ext cx="67890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Charge flow = current x time</a:t>
            </a:r>
            <a:endParaRPr sz="3000">
              <a:solidFill>
                <a:srgbClr val="FFFFFF"/>
              </a:solidFill>
              <a:latin typeface="Oswald"/>
              <a:ea typeface="Oswald"/>
              <a:cs typeface="Oswald"/>
              <a:sym typeface="Oswald"/>
            </a:endParaRPr>
          </a:p>
        </p:txBody>
      </p:sp>
      <p:sp>
        <p:nvSpPr>
          <p:cNvPr id="1570" name="Google Shape;1570;p173"/>
          <p:cNvSpPr txBox="1">
            <a:spLocks noGrp="1"/>
          </p:cNvSpPr>
          <p:nvPr>
            <p:ph type="body" idx="1"/>
          </p:nvPr>
        </p:nvSpPr>
        <p:spPr>
          <a:xfrm>
            <a:off x="3409950" y="2367525"/>
            <a:ext cx="2324100" cy="7557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Q = It</a:t>
            </a:r>
            <a:endParaRPr sz="3000">
              <a:solidFill>
                <a:srgbClr val="FFFFFF"/>
              </a:solidFill>
              <a:latin typeface="Oswald"/>
              <a:ea typeface="Oswald"/>
              <a:cs typeface="Oswald"/>
              <a:sym typeface="Oswald"/>
            </a:endParaRPr>
          </a:p>
        </p:txBody>
      </p:sp>
      <p:pic>
        <p:nvPicPr>
          <p:cNvPr id="1571" name="Google Shape;1571;p173"/>
          <p:cNvPicPr preferRelativeResize="0"/>
          <p:nvPr/>
        </p:nvPicPr>
        <p:blipFill rotWithShape="1">
          <a:blip r:embed="rId3">
            <a:alphaModFix/>
          </a:blip>
          <a:srcRect l="9947" r="7427" b="19704"/>
          <a:stretch/>
        </p:blipFill>
        <p:spPr>
          <a:xfrm>
            <a:off x="6203325" y="3616950"/>
            <a:ext cx="2940675" cy="2579950"/>
          </a:xfrm>
          <a:prstGeom prst="rect">
            <a:avLst/>
          </a:prstGeom>
          <a:noFill/>
          <a:ln>
            <a:noFill/>
          </a:ln>
        </p:spPr>
      </p:pic>
      <p:sp>
        <p:nvSpPr>
          <p:cNvPr id="1572" name="Google Shape;1572;p173"/>
          <p:cNvSpPr txBox="1">
            <a:spLocks noGrp="1"/>
          </p:cNvSpPr>
          <p:nvPr>
            <p:ph type="body" idx="1"/>
          </p:nvPr>
        </p:nvSpPr>
        <p:spPr>
          <a:xfrm>
            <a:off x="7206832" y="4567807"/>
            <a:ext cx="9072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Q</a:t>
            </a:r>
            <a:endParaRPr sz="3000">
              <a:solidFill>
                <a:srgbClr val="FFFFFF"/>
              </a:solidFill>
              <a:latin typeface="Oswald"/>
              <a:ea typeface="Oswald"/>
              <a:cs typeface="Oswald"/>
              <a:sym typeface="Oswald"/>
            </a:endParaRPr>
          </a:p>
        </p:txBody>
      </p:sp>
      <p:sp>
        <p:nvSpPr>
          <p:cNvPr id="1573" name="Google Shape;1573;p173"/>
          <p:cNvSpPr txBox="1">
            <a:spLocks noGrp="1"/>
          </p:cNvSpPr>
          <p:nvPr>
            <p:ph type="body" idx="1"/>
          </p:nvPr>
        </p:nvSpPr>
        <p:spPr>
          <a:xfrm>
            <a:off x="6826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I</a:t>
            </a:r>
            <a:endParaRPr sz="3000">
              <a:solidFill>
                <a:srgbClr val="FFFFFF"/>
              </a:solidFill>
              <a:latin typeface="Oswald"/>
              <a:ea typeface="Oswald"/>
              <a:cs typeface="Oswald"/>
              <a:sym typeface="Oswald"/>
            </a:endParaRPr>
          </a:p>
        </p:txBody>
      </p:sp>
      <p:sp>
        <p:nvSpPr>
          <p:cNvPr id="1574" name="Google Shape;1574;p173"/>
          <p:cNvSpPr txBox="1">
            <a:spLocks noGrp="1"/>
          </p:cNvSpPr>
          <p:nvPr>
            <p:ph type="body" idx="1"/>
          </p:nvPr>
        </p:nvSpPr>
        <p:spPr>
          <a:xfrm>
            <a:off x="7870263" y="5385450"/>
            <a:ext cx="522000" cy="5988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sz="3000">
                <a:solidFill>
                  <a:srgbClr val="FFFFFF"/>
                </a:solidFill>
                <a:latin typeface="Oswald"/>
                <a:ea typeface="Oswald"/>
                <a:cs typeface="Oswald"/>
                <a:sym typeface="Oswald"/>
              </a:rPr>
              <a:t>t</a:t>
            </a:r>
            <a:endParaRPr sz="3000">
              <a:solidFill>
                <a:srgbClr val="FFFFFF"/>
              </a:solidFill>
              <a:latin typeface="Oswald"/>
              <a:ea typeface="Oswald"/>
              <a:cs typeface="Oswald"/>
              <a:sym typeface="Oswald"/>
            </a:endParaRPr>
          </a:p>
        </p:txBody>
      </p:sp>
      <p:pic>
        <p:nvPicPr>
          <p:cNvPr id="1575" name="Google Shape;1575;p173"/>
          <p:cNvPicPr preferRelativeResize="0"/>
          <p:nvPr/>
        </p:nvPicPr>
        <p:blipFill rotWithShape="1">
          <a:blip r:embed="rId4">
            <a:alphaModFix/>
          </a:blip>
          <a:srcRect b="20095"/>
          <a:stretch/>
        </p:blipFill>
        <p:spPr>
          <a:xfrm>
            <a:off x="148000" y="3884650"/>
            <a:ext cx="6069376" cy="2304700"/>
          </a:xfrm>
          <a:prstGeom prst="rect">
            <a:avLst/>
          </a:prstGeom>
          <a:noFill/>
          <a:ln>
            <a:noFill/>
          </a:ln>
        </p:spPr>
      </p:pic>
      <p:sp>
        <p:nvSpPr>
          <p:cNvPr id="1576" name="Google Shape;1576;p173"/>
          <p:cNvSpPr txBox="1"/>
          <p:nvPr/>
        </p:nvSpPr>
        <p:spPr>
          <a:xfrm>
            <a:off x="255325" y="4470987"/>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latin typeface="Oswald"/>
                <a:ea typeface="Oswald"/>
                <a:cs typeface="Oswald"/>
                <a:sym typeface="Oswald"/>
              </a:rPr>
              <a:t>Charge Flow</a:t>
            </a:r>
            <a:endParaRPr sz="3100">
              <a:latin typeface="Oswald"/>
              <a:ea typeface="Oswald"/>
              <a:cs typeface="Oswald"/>
              <a:sym typeface="Oswald"/>
            </a:endParaRPr>
          </a:p>
        </p:txBody>
      </p:sp>
      <p:sp>
        <p:nvSpPr>
          <p:cNvPr id="1577" name="Google Shape;1577;p173"/>
          <p:cNvSpPr txBox="1"/>
          <p:nvPr/>
        </p:nvSpPr>
        <p:spPr>
          <a:xfrm>
            <a:off x="2408300" y="453967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Q</a:t>
            </a:r>
            <a:endParaRPr sz="2400">
              <a:solidFill>
                <a:srgbClr val="FFFFFF"/>
              </a:solidFill>
              <a:latin typeface="Oswald"/>
              <a:ea typeface="Oswald"/>
              <a:cs typeface="Oswald"/>
              <a:sym typeface="Oswald"/>
            </a:endParaRPr>
          </a:p>
        </p:txBody>
      </p:sp>
      <p:sp>
        <p:nvSpPr>
          <p:cNvPr id="1578" name="Google Shape;1578;p173"/>
          <p:cNvSpPr txBox="1"/>
          <p:nvPr/>
        </p:nvSpPr>
        <p:spPr>
          <a:xfrm>
            <a:off x="5483175" y="4539575"/>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C</a:t>
            </a:r>
            <a:endParaRPr sz="2900">
              <a:solidFill>
                <a:srgbClr val="FFFFFF"/>
              </a:solidFill>
              <a:latin typeface="Oswald"/>
              <a:ea typeface="Oswald"/>
              <a:cs typeface="Oswald"/>
              <a:sym typeface="Oswald"/>
            </a:endParaRPr>
          </a:p>
        </p:txBody>
      </p:sp>
      <p:sp>
        <p:nvSpPr>
          <p:cNvPr id="1579" name="Google Shape;1579;p173"/>
          <p:cNvSpPr txBox="1"/>
          <p:nvPr/>
        </p:nvSpPr>
        <p:spPr>
          <a:xfrm>
            <a:off x="3223188" y="4539575"/>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coulombs</a:t>
            </a:r>
            <a:endParaRPr sz="2700">
              <a:solidFill>
                <a:srgbClr val="FFFFFF"/>
              </a:solidFill>
              <a:latin typeface="Oswald"/>
              <a:ea typeface="Oswald"/>
              <a:cs typeface="Oswald"/>
              <a:sym typeface="Oswald"/>
            </a:endParaRPr>
          </a:p>
        </p:txBody>
      </p:sp>
      <p:sp>
        <p:nvSpPr>
          <p:cNvPr id="1580" name="Google Shape;1580;p173"/>
          <p:cNvSpPr txBox="1"/>
          <p:nvPr/>
        </p:nvSpPr>
        <p:spPr>
          <a:xfrm>
            <a:off x="224200" y="5027499"/>
            <a:ext cx="2029500" cy="598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100">
                <a:solidFill>
                  <a:schemeClr val="dk1"/>
                </a:solidFill>
                <a:latin typeface="Oswald"/>
                <a:ea typeface="Oswald"/>
                <a:cs typeface="Oswald"/>
                <a:sym typeface="Oswald"/>
              </a:rPr>
              <a:t>Current</a:t>
            </a:r>
            <a:endParaRPr sz="3000">
              <a:latin typeface="Oswald"/>
              <a:ea typeface="Oswald"/>
              <a:cs typeface="Oswald"/>
              <a:sym typeface="Oswald"/>
            </a:endParaRPr>
          </a:p>
        </p:txBody>
      </p:sp>
      <p:sp>
        <p:nvSpPr>
          <p:cNvPr id="1581" name="Google Shape;1581;p173"/>
          <p:cNvSpPr txBox="1"/>
          <p:nvPr/>
        </p:nvSpPr>
        <p:spPr>
          <a:xfrm>
            <a:off x="2408300" y="5097700"/>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I</a:t>
            </a:r>
            <a:endParaRPr sz="2400">
              <a:solidFill>
                <a:srgbClr val="FFFFFF"/>
              </a:solidFill>
              <a:latin typeface="Oswald"/>
              <a:ea typeface="Oswald"/>
              <a:cs typeface="Oswald"/>
              <a:sym typeface="Oswald"/>
            </a:endParaRPr>
          </a:p>
        </p:txBody>
      </p:sp>
      <p:sp>
        <p:nvSpPr>
          <p:cNvPr id="1582" name="Google Shape;1582;p173"/>
          <p:cNvSpPr txBox="1"/>
          <p:nvPr/>
        </p:nvSpPr>
        <p:spPr>
          <a:xfrm>
            <a:off x="3226000" y="5097688"/>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GB" sz="2700">
                <a:solidFill>
                  <a:srgbClr val="FFFFFF"/>
                </a:solidFill>
                <a:latin typeface="Oswald"/>
                <a:ea typeface="Oswald"/>
                <a:cs typeface="Oswald"/>
                <a:sym typeface="Oswald"/>
              </a:rPr>
              <a:t>amps</a:t>
            </a:r>
            <a:endParaRPr sz="2700">
              <a:solidFill>
                <a:srgbClr val="FFFFFF"/>
              </a:solidFill>
              <a:latin typeface="Oswald"/>
              <a:ea typeface="Oswald"/>
              <a:cs typeface="Oswald"/>
              <a:sym typeface="Oswald"/>
            </a:endParaRPr>
          </a:p>
        </p:txBody>
      </p:sp>
      <p:sp>
        <p:nvSpPr>
          <p:cNvPr id="1583" name="Google Shape;1583;p173"/>
          <p:cNvSpPr txBox="1"/>
          <p:nvPr/>
        </p:nvSpPr>
        <p:spPr>
          <a:xfrm>
            <a:off x="5467348" y="5097688"/>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900">
                <a:solidFill>
                  <a:srgbClr val="FFFFFF"/>
                </a:solidFill>
                <a:latin typeface="Oswald"/>
                <a:ea typeface="Oswald"/>
                <a:cs typeface="Oswald"/>
                <a:sym typeface="Oswald"/>
              </a:rPr>
              <a:t>A</a:t>
            </a:r>
            <a:endParaRPr sz="2900">
              <a:solidFill>
                <a:srgbClr val="FFFFFF"/>
              </a:solidFill>
              <a:latin typeface="Oswald"/>
              <a:ea typeface="Oswald"/>
              <a:cs typeface="Oswald"/>
              <a:sym typeface="Oswald"/>
            </a:endParaRPr>
          </a:p>
        </p:txBody>
      </p:sp>
      <p:sp>
        <p:nvSpPr>
          <p:cNvPr id="1584" name="Google Shape;1584;p173"/>
          <p:cNvSpPr txBox="1"/>
          <p:nvPr/>
        </p:nvSpPr>
        <p:spPr>
          <a:xfrm>
            <a:off x="224200" y="5626300"/>
            <a:ext cx="2029500" cy="52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3300">
                <a:latin typeface="Oswald"/>
                <a:ea typeface="Oswald"/>
                <a:cs typeface="Oswald"/>
                <a:sym typeface="Oswald"/>
              </a:rPr>
              <a:t>Time</a:t>
            </a:r>
            <a:endParaRPr sz="3300">
              <a:latin typeface="Oswald"/>
              <a:ea typeface="Oswald"/>
              <a:cs typeface="Oswald"/>
              <a:sym typeface="Oswald"/>
            </a:endParaRPr>
          </a:p>
        </p:txBody>
      </p:sp>
      <p:sp>
        <p:nvSpPr>
          <p:cNvPr id="1585" name="Google Shape;1585;p173"/>
          <p:cNvSpPr txBox="1"/>
          <p:nvPr/>
        </p:nvSpPr>
        <p:spPr>
          <a:xfrm>
            <a:off x="2408300" y="5655725"/>
            <a:ext cx="706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400">
                <a:solidFill>
                  <a:srgbClr val="FFFFFF"/>
                </a:solidFill>
                <a:latin typeface="Oswald"/>
                <a:ea typeface="Oswald"/>
                <a:cs typeface="Oswald"/>
                <a:sym typeface="Oswald"/>
              </a:rPr>
              <a:t>t</a:t>
            </a:r>
            <a:endParaRPr sz="2400">
              <a:solidFill>
                <a:srgbClr val="FFFFFF"/>
              </a:solidFill>
              <a:latin typeface="Oswald"/>
              <a:ea typeface="Oswald"/>
              <a:cs typeface="Oswald"/>
              <a:sym typeface="Oswald"/>
            </a:endParaRPr>
          </a:p>
        </p:txBody>
      </p:sp>
      <p:sp>
        <p:nvSpPr>
          <p:cNvPr id="1586" name="Google Shape;1586;p173"/>
          <p:cNvSpPr txBox="1"/>
          <p:nvPr/>
        </p:nvSpPr>
        <p:spPr>
          <a:xfrm>
            <a:off x="3223200" y="5655813"/>
            <a:ext cx="21513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3100">
                <a:solidFill>
                  <a:srgbClr val="FFFFFF"/>
                </a:solidFill>
                <a:latin typeface="Oswald"/>
                <a:ea typeface="Oswald"/>
                <a:cs typeface="Oswald"/>
                <a:sym typeface="Oswald"/>
              </a:rPr>
              <a:t>seconds</a:t>
            </a:r>
            <a:endParaRPr sz="3100">
              <a:solidFill>
                <a:srgbClr val="FFFFFF"/>
              </a:solidFill>
              <a:latin typeface="Oswald"/>
              <a:ea typeface="Oswald"/>
              <a:cs typeface="Oswald"/>
              <a:sym typeface="Oswald"/>
            </a:endParaRPr>
          </a:p>
        </p:txBody>
      </p:sp>
      <p:sp>
        <p:nvSpPr>
          <p:cNvPr id="1587" name="Google Shape;1587;p173"/>
          <p:cNvSpPr txBox="1"/>
          <p:nvPr/>
        </p:nvSpPr>
        <p:spPr>
          <a:xfrm>
            <a:off x="5483198" y="5655813"/>
            <a:ext cx="631200" cy="458400"/>
          </a:xfrm>
          <a:prstGeom prst="rect">
            <a:avLst/>
          </a:prstGeom>
          <a:solidFill>
            <a:srgbClr val="34AA8C"/>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700">
                <a:solidFill>
                  <a:srgbClr val="FFFFFF"/>
                </a:solidFill>
                <a:latin typeface="Oswald"/>
                <a:ea typeface="Oswald"/>
                <a:cs typeface="Oswald"/>
                <a:sym typeface="Oswald"/>
              </a:rPr>
              <a:t>s</a:t>
            </a:r>
            <a:endParaRPr sz="2700">
              <a:solidFill>
                <a:srgbClr val="FFFFFF"/>
              </a:solidFill>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0"/>
                                        </p:tgtEl>
                                        <p:attrNameLst>
                                          <p:attrName>style.visibility</p:attrName>
                                        </p:attrNameLst>
                                      </p:cBhvr>
                                      <p:to>
                                        <p:strVal val="visible"/>
                                      </p:to>
                                    </p:set>
                                    <p:animEffect transition="in" filter="fade">
                                      <p:cBhvr>
                                        <p:cTn id="7" dur="1000"/>
                                        <p:tgtEl>
                                          <p:spTgt spid="15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72"/>
                                        </p:tgtEl>
                                        <p:attrNameLst>
                                          <p:attrName>style.visibility</p:attrName>
                                        </p:attrNameLst>
                                      </p:cBhvr>
                                      <p:to>
                                        <p:strVal val="visible"/>
                                      </p:to>
                                    </p:set>
                                    <p:animEffect transition="in" filter="fade">
                                      <p:cBhvr>
                                        <p:cTn id="12" dur="1000"/>
                                        <p:tgtEl>
                                          <p:spTgt spid="15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73"/>
                                        </p:tgtEl>
                                        <p:attrNameLst>
                                          <p:attrName>style.visibility</p:attrName>
                                        </p:attrNameLst>
                                      </p:cBhvr>
                                      <p:to>
                                        <p:strVal val="visible"/>
                                      </p:to>
                                    </p:set>
                                    <p:animEffect transition="in" filter="fade">
                                      <p:cBhvr>
                                        <p:cTn id="17" dur="1000"/>
                                        <p:tgtEl>
                                          <p:spTgt spid="15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74"/>
                                        </p:tgtEl>
                                        <p:attrNameLst>
                                          <p:attrName>style.visibility</p:attrName>
                                        </p:attrNameLst>
                                      </p:cBhvr>
                                      <p:to>
                                        <p:strVal val="visible"/>
                                      </p:to>
                                    </p:set>
                                    <p:animEffect transition="in" filter="fade">
                                      <p:cBhvr>
                                        <p:cTn id="22" dur="1000"/>
                                        <p:tgtEl>
                                          <p:spTgt spid="15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77"/>
                                        </p:tgtEl>
                                        <p:attrNameLst>
                                          <p:attrName>style.visibility</p:attrName>
                                        </p:attrNameLst>
                                      </p:cBhvr>
                                      <p:to>
                                        <p:strVal val="visible"/>
                                      </p:to>
                                    </p:set>
                                    <p:animEffect transition="in" filter="fade">
                                      <p:cBhvr>
                                        <p:cTn id="27" dur="1000"/>
                                        <p:tgtEl>
                                          <p:spTgt spid="15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79"/>
                                        </p:tgtEl>
                                        <p:attrNameLst>
                                          <p:attrName>style.visibility</p:attrName>
                                        </p:attrNameLst>
                                      </p:cBhvr>
                                      <p:to>
                                        <p:strVal val="visible"/>
                                      </p:to>
                                    </p:set>
                                    <p:animEffect transition="in" filter="fade">
                                      <p:cBhvr>
                                        <p:cTn id="32" dur="1000"/>
                                        <p:tgtEl>
                                          <p:spTgt spid="15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78"/>
                                        </p:tgtEl>
                                        <p:attrNameLst>
                                          <p:attrName>style.visibility</p:attrName>
                                        </p:attrNameLst>
                                      </p:cBhvr>
                                      <p:to>
                                        <p:strVal val="visible"/>
                                      </p:to>
                                    </p:set>
                                    <p:animEffect transition="in" filter="fade">
                                      <p:cBhvr>
                                        <p:cTn id="37" dur="1000"/>
                                        <p:tgtEl>
                                          <p:spTgt spid="15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81"/>
                                        </p:tgtEl>
                                        <p:attrNameLst>
                                          <p:attrName>style.visibility</p:attrName>
                                        </p:attrNameLst>
                                      </p:cBhvr>
                                      <p:to>
                                        <p:strVal val="visible"/>
                                      </p:to>
                                    </p:set>
                                    <p:animEffect transition="in" filter="fade">
                                      <p:cBhvr>
                                        <p:cTn id="42" dur="1000"/>
                                        <p:tgtEl>
                                          <p:spTgt spid="158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82"/>
                                        </p:tgtEl>
                                        <p:attrNameLst>
                                          <p:attrName>style.visibility</p:attrName>
                                        </p:attrNameLst>
                                      </p:cBhvr>
                                      <p:to>
                                        <p:strVal val="visible"/>
                                      </p:to>
                                    </p:set>
                                    <p:animEffect transition="in" filter="fade">
                                      <p:cBhvr>
                                        <p:cTn id="47" dur="1000"/>
                                        <p:tgtEl>
                                          <p:spTgt spid="158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83"/>
                                        </p:tgtEl>
                                        <p:attrNameLst>
                                          <p:attrName>style.visibility</p:attrName>
                                        </p:attrNameLst>
                                      </p:cBhvr>
                                      <p:to>
                                        <p:strVal val="visible"/>
                                      </p:to>
                                    </p:set>
                                    <p:animEffect transition="in" filter="fade">
                                      <p:cBhvr>
                                        <p:cTn id="52" dur="1000"/>
                                        <p:tgtEl>
                                          <p:spTgt spid="158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85"/>
                                        </p:tgtEl>
                                        <p:attrNameLst>
                                          <p:attrName>style.visibility</p:attrName>
                                        </p:attrNameLst>
                                      </p:cBhvr>
                                      <p:to>
                                        <p:strVal val="visible"/>
                                      </p:to>
                                    </p:set>
                                    <p:animEffect transition="in" filter="fade">
                                      <p:cBhvr>
                                        <p:cTn id="57" dur="1000"/>
                                        <p:tgtEl>
                                          <p:spTgt spid="15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586"/>
                                        </p:tgtEl>
                                        <p:attrNameLst>
                                          <p:attrName>style.visibility</p:attrName>
                                        </p:attrNameLst>
                                      </p:cBhvr>
                                      <p:to>
                                        <p:strVal val="visible"/>
                                      </p:to>
                                    </p:set>
                                    <p:animEffect transition="in" filter="fade">
                                      <p:cBhvr>
                                        <p:cTn id="62" dur="1000"/>
                                        <p:tgtEl>
                                          <p:spTgt spid="1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587"/>
                                        </p:tgtEl>
                                        <p:attrNameLst>
                                          <p:attrName>style.visibility</p:attrName>
                                        </p:attrNameLst>
                                      </p:cBhvr>
                                      <p:to>
                                        <p:strVal val="visible"/>
                                      </p:to>
                                    </p:set>
                                    <p:animEffect transition="in" filter="fade">
                                      <p:cBhvr>
                                        <p:cTn id="67" dur="1000"/>
                                        <p:tgtEl>
                                          <p:spTgt spid="1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Science template 2016">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ience template 2016">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template 2016">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cience template 2016">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cience template 2016">
  <a:themeElements>
    <a:clrScheme name="Custom 501">
      <a:dk1>
        <a:srgbClr val="000000"/>
      </a:dk1>
      <a:lt1>
        <a:srgbClr val="EFEDE2"/>
      </a:lt1>
      <a:dk2>
        <a:srgbClr val="1F497D"/>
      </a:dk2>
      <a:lt2>
        <a:srgbClr val="FDFFFF"/>
      </a:lt2>
      <a:accent1>
        <a:srgbClr val="4F81BD"/>
      </a:accent1>
      <a:accent2>
        <a:srgbClr val="AB0101"/>
      </a:accent2>
      <a:accent3>
        <a:srgbClr val="86B060"/>
      </a:accent3>
      <a:accent4>
        <a:srgbClr val="7760A0"/>
      </a:accent4>
      <a:accent5>
        <a:srgbClr val="739395"/>
      </a:accent5>
      <a:accent6>
        <a:srgbClr val="968B52"/>
      </a:accent6>
      <a:hlink>
        <a:srgbClr val="336699"/>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429CEA09AB9544AD354093680EBFC6" ma:contentTypeVersion="12" ma:contentTypeDescription="Create a new document." ma:contentTypeScope="" ma:versionID="37fb1147f81fbc2586c4c59b88720e28">
  <xsd:schema xmlns:xsd="http://www.w3.org/2001/XMLSchema" xmlns:xs="http://www.w3.org/2001/XMLSchema" xmlns:p="http://schemas.microsoft.com/office/2006/metadata/properties" xmlns:ns2="21ab2c1d-2e69-47c8-9aa2-c5d83ca9fc1d" xmlns:ns3="9544d632-82c4-40c8-b0c5-db708c635c2f" targetNamespace="http://schemas.microsoft.com/office/2006/metadata/properties" ma:root="true" ma:fieldsID="7a5af8463d84bee18abe31b2c8f07146" ns2:_="" ns3:_="">
    <xsd:import namespace="21ab2c1d-2e69-47c8-9aa2-c5d83ca9fc1d"/>
    <xsd:import namespace="9544d632-82c4-40c8-b0c5-db708c635c2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b2c1d-2e69-47c8-9aa2-c5d83ca9fc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44d632-82c4-40c8-b0c5-db708c635c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7293048-8365-4B12-93D6-3369B9F146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b2c1d-2e69-47c8-9aa2-c5d83ca9fc1d"/>
    <ds:schemaRef ds:uri="9544d632-82c4-40c8-b0c5-db708c635c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ADF257-216A-44DC-996E-760B458031C2}">
  <ds:schemaRefs>
    <ds:schemaRef ds:uri="http://schemas.microsoft.com/sharepoint/v3/contenttype/forms"/>
  </ds:schemaRefs>
</ds:datastoreItem>
</file>

<file path=customXml/itemProps3.xml><?xml version="1.0" encoding="utf-8"?>
<ds:datastoreItem xmlns:ds="http://schemas.openxmlformats.org/officeDocument/2006/customXml" ds:itemID="{53EC34F0-049A-4D2E-87A5-7591E2210EA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21167</Words>
  <Application>Microsoft Office PowerPoint</Application>
  <PresentationFormat>On-screen Show (4:3)</PresentationFormat>
  <Paragraphs>2337</Paragraphs>
  <Slides>252</Slides>
  <Notes>252</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252</vt:i4>
      </vt:variant>
    </vt:vector>
  </HeadingPairs>
  <TitlesOfParts>
    <vt:vector size="261" baseType="lpstr">
      <vt:lpstr>Arial</vt:lpstr>
      <vt:lpstr>Calibri</vt:lpstr>
      <vt:lpstr>Century Gothic</vt:lpstr>
      <vt:lpstr>Oswald</vt:lpstr>
      <vt:lpstr>Science template 2016</vt:lpstr>
      <vt:lpstr>Science template 2016</vt:lpstr>
      <vt:lpstr>Science template 2016</vt:lpstr>
      <vt:lpstr>Science template 2016</vt:lpstr>
      <vt:lpstr>Science template 2016</vt:lpstr>
      <vt:lpstr>Physics Paper 1 Exam: Thursday 9th June</vt:lpstr>
      <vt:lpstr>Topic 1: Energy</vt:lpstr>
      <vt:lpstr>Energy Stores </vt:lpstr>
      <vt:lpstr>Check your answers…. (pg 6)</vt:lpstr>
      <vt:lpstr>Energy Pathways (pg 7)</vt:lpstr>
      <vt:lpstr>Describing Energy Transfers (pg 7)</vt:lpstr>
      <vt:lpstr>Describing Energy Transfers (pg 7)</vt:lpstr>
      <vt:lpstr>Energy flow diagrams (pg 8)</vt:lpstr>
      <vt:lpstr>Energy flow diagrams (pg 8)</vt:lpstr>
      <vt:lpstr>Energy flow diagrams (pg 8)</vt:lpstr>
      <vt:lpstr>Energy flow diagrams (pg 8)</vt:lpstr>
      <vt:lpstr>Energy flow diagrams (pg 9)</vt:lpstr>
      <vt:lpstr>Energy flow diagrams (pg 9)</vt:lpstr>
      <vt:lpstr>Calculating Kinetic Energy (pg 10)</vt:lpstr>
      <vt:lpstr>Calculating Kinetic Energy (pg 10)</vt:lpstr>
      <vt:lpstr>Calculating Kinetic Energy (pg 11)</vt:lpstr>
      <vt:lpstr>Calculating Kinetic Energy (pg 11)</vt:lpstr>
      <vt:lpstr>Calculating Kinetic Energy (pg 11)</vt:lpstr>
      <vt:lpstr>Calculating Kinetic Energy (pg 11)</vt:lpstr>
      <vt:lpstr>Calculating Gravitational Potential Energy (pg 12)</vt:lpstr>
      <vt:lpstr>Calculating Gravitational Potential Energy (pg 12)</vt:lpstr>
      <vt:lpstr>Calculating Gravitational Potential Energy (pg 13)</vt:lpstr>
      <vt:lpstr>Calculating Gravitational Potential Energy (pg 13)</vt:lpstr>
      <vt:lpstr>Calculating Gravitational Potential Energy (pg 13)</vt:lpstr>
      <vt:lpstr>Calculating Gravitational Potential Energy (pg 13)</vt:lpstr>
      <vt:lpstr>Calculating Elastic Energy (pg 14)</vt:lpstr>
      <vt:lpstr>Calculating Elastic Energy (pg 14)</vt:lpstr>
      <vt:lpstr>Calculating Elastic Energy (pg 15)</vt:lpstr>
      <vt:lpstr>Calculating Elastic Energy (pg 15)</vt:lpstr>
      <vt:lpstr>Calculating Elastic Energy (pg 15)</vt:lpstr>
      <vt:lpstr>Calculating Elastic Energy (pg 15)</vt:lpstr>
      <vt:lpstr>Falling Objects (pg 16)</vt:lpstr>
      <vt:lpstr>Falling Objects (pg 16)</vt:lpstr>
      <vt:lpstr>Falling Objects (pg 16)</vt:lpstr>
      <vt:lpstr>Falling Objects (pg 16)</vt:lpstr>
      <vt:lpstr>Power (pg 17)</vt:lpstr>
      <vt:lpstr>Power (pg 17)</vt:lpstr>
      <vt:lpstr>Power (pg 18)</vt:lpstr>
      <vt:lpstr>Power (pg 19)</vt:lpstr>
      <vt:lpstr>Power (pg 19)</vt:lpstr>
      <vt:lpstr>Power (pg 19)</vt:lpstr>
      <vt:lpstr>Power (pg 19)</vt:lpstr>
      <vt:lpstr>Energy Transfers During Heating (pg 20)</vt:lpstr>
      <vt:lpstr>Specific Heat Capacity (pg 20)</vt:lpstr>
      <vt:lpstr>Specific Heat Capacity (pg 21)</vt:lpstr>
      <vt:lpstr>Specific Heat Capacity (pg 21)</vt:lpstr>
      <vt:lpstr>Specific Heat Capacity (pg 22)</vt:lpstr>
      <vt:lpstr>Specific Heat Capacity (pg 22)</vt:lpstr>
      <vt:lpstr>Specific Heat Capacity (pg 22)</vt:lpstr>
      <vt:lpstr>Specific Heat Capacity (pg 22)</vt:lpstr>
      <vt:lpstr>Energy Supplied by the Heater (pg 23)</vt:lpstr>
      <vt:lpstr>Energy Supplied by the Heater (pg 23)</vt:lpstr>
      <vt:lpstr>Energy Supplied by the Heater (pg 23)</vt:lpstr>
      <vt:lpstr>Energy Supplied by the Heater (pg 23)</vt:lpstr>
      <vt:lpstr>Energy Supplied by the Heater (pg 23)</vt:lpstr>
      <vt:lpstr>Specific Heat Capacity (pg 24)</vt:lpstr>
      <vt:lpstr>Specific Heat Capacity (pg 24)</vt:lpstr>
      <vt:lpstr>Specific Heat Capacity (pg 24)</vt:lpstr>
      <vt:lpstr>P1: Energy changes in systems</vt:lpstr>
      <vt:lpstr>Conservation of Energy (pg 25)</vt:lpstr>
      <vt:lpstr>Dissipating Energy (pg 25)</vt:lpstr>
      <vt:lpstr>Dissipating Energy (pg 25)</vt:lpstr>
      <vt:lpstr>Dissipating Energy (pg 25)</vt:lpstr>
      <vt:lpstr>Efficiency (pg 27)</vt:lpstr>
      <vt:lpstr>Efficiency (pg 27)</vt:lpstr>
      <vt:lpstr>Efficiency (pg 28)</vt:lpstr>
      <vt:lpstr>Efficiency (pg 28)</vt:lpstr>
      <vt:lpstr>Efficiency (pg 28)</vt:lpstr>
      <vt:lpstr>P1: Conservation and dissipation of energy</vt:lpstr>
      <vt:lpstr>Renewable and Non Renewable Resources (pg 29)</vt:lpstr>
      <vt:lpstr>Renewable and Non Renewable Resources (pg 29)</vt:lpstr>
      <vt:lpstr>Renewable and Non Renewable Resources (pg 29)</vt:lpstr>
      <vt:lpstr>Wind, Solar and Geothermal (pg 30)</vt:lpstr>
      <vt:lpstr>Wind, Solar and Geothermal (pg 30)</vt:lpstr>
      <vt:lpstr>Wind, Solar and Geothermal (pg 30)</vt:lpstr>
      <vt:lpstr>Hydro-electric, waves and tides (pg 32)</vt:lpstr>
      <vt:lpstr>Hydro-electric, waves and tides (pg 32)</vt:lpstr>
      <vt:lpstr>Hydro-electric, waves and tides (pg 32)</vt:lpstr>
      <vt:lpstr>Biofuels (pg 33)</vt:lpstr>
      <vt:lpstr>Biofuels (pg 33)</vt:lpstr>
      <vt:lpstr>Biofuels (pg 33)</vt:lpstr>
      <vt:lpstr>Non-Renewable Resources (pg 34)</vt:lpstr>
      <vt:lpstr>Non-Renewable Resources (pg 34)</vt:lpstr>
      <vt:lpstr>Non-Renewable Resources (pg 34)</vt:lpstr>
      <vt:lpstr>Renewable and Non Renewable Resources (pg 35)</vt:lpstr>
      <vt:lpstr>Renewable and Non Renewable Resources (pg 35)</vt:lpstr>
      <vt:lpstr>Renewable and Non Renewable Resources (pg 35)</vt:lpstr>
      <vt:lpstr>Renewable and Non Renewable Resources (pg 35)</vt:lpstr>
      <vt:lpstr>Renewable and Non Renewable Resources (pg 35)</vt:lpstr>
      <vt:lpstr>Switching to Renewables</vt:lpstr>
      <vt:lpstr>Switching to Renewables (pg 37)</vt:lpstr>
      <vt:lpstr>Switching to Renewables (pg 37)</vt:lpstr>
      <vt:lpstr>P1: National and global energy resources</vt:lpstr>
      <vt:lpstr>Topic 2: Electricity</vt:lpstr>
      <vt:lpstr>Circuit Symbols (pg 39)</vt:lpstr>
      <vt:lpstr>Current, Potential Difference and Resistance (pg 39)</vt:lpstr>
      <vt:lpstr>Current, Potential Difference and Resistance (pg 39)</vt:lpstr>
      <vt:lpstr>Current, Potential Difference and Resistance (pg 39)</vt:lpstr>
      <vt:lpstr>Charge Flow, Current and Time (pg 41)</vt:lpstr>
      <vt:lpstr>Charge Flow, Current and Time (pg 41)</vt:lpstr>
      <vt:lpstr>Charge Flow, Current and Time (pg 42)</vt:lpstr>
      <vt:lpstr>Charge Flow, Current and Time (pg 42)</vt:lpstr>
      <vt:lpstr>Charge Flow, Current and Time (pg 42)</vt:lpstr>
      <vt:lpstr>Charge Flow, Current and Time (pg 42)</vt:lpstr>
      <vt:lpstr>Potential Difference, Current and Resistance (pg 43)</vt:lpstr>
      <vt:lpstr>Potential Difference, Current and Resistance (pg 43)</vt:lpstr>
      <vt:lpstr>Potential Difference, Current and Resistance (pg 43)</vt:lpstr>
      <vt:lpstr>Potential Difference, Current and Resistance (pg 44)</vt:lpstr>
      <vt:lpstr>Potential Difference, Current and Resistance (pg 44)</vt:lpstr>
      <vt:lpstr>Potential Difference, Current and Resistance (pg 44)</vt:lpstr>
      <vt:lpstr>Ohmic and Non-Ohmic Conductors (pg 45)</vt:lpstr>
      <vt:lpstr>Ohmic and Non-Ohmic Conductors (pg 45)</vt:lpstr>
      <vt:lpstr>Ohmic and Non-Ohmic Conductors (pg 45)</vt:lpstr>
      <vt:lpstr>Resistance of a Wire (RP) (pg 46)</vt:lpstr>
      <vt:lpstr>Resistance of a Wire (RP) (pg 46)</vt:lpstr>
      <vt:lpstr>Resistance of a Wire (RP) (pg 46)</vt:lpstr>
      <vt:lpstr>Resistance in a Wire RP (pg 47)</vt:lpstr>
      <vt:lpstr>Resistance in a Wire RP (pg 47)</vt:lpstr>
      <vt:lpstr>Resistance in a Wire RP (pg 47)</vt:lpstr>
      <vt:lpstr>Investigating IV Characteristics (pg 49)</vt:lpstr>
      <vt:lpstr>Investigating IV Characteristics (RP) (pg 49)</vt:lpstr>
      <vt:lpstr>Investigating IV Characteristics (RP) (pg 49)</vt:lpstr>
      <vt:lpstr>Investigating IV Characteristics (RP) (pg 49)</vt:lpstr>
      <vt:lpstr>Investigating IV Characteristics (RP) (pg 51)</vt:lpstr>
      <vt:lpstr>Investigating IV Characteristics (RP) (pg 51)</vt:lpstr>
      <vt:lpstr>Investigating IV Characteristics (RP) (pg 51)</vt:lpstr>
      <vt:lpstr>LDRs and Thermistors (pg 52)</vt:lpstr>
      <vt:lpstr>LDRs and Thermistors (pg 52)</vt:lpstr>
      <vt:lpstr>LDRs and Thermistors (pg 52)</vt:lpstr>
      <vt:lpstr>Sensing Circuits (pg 52) </vt:lpstr>
      <vt:lpstr>Sensing Circuits (pg 52) </vt:lpstr>
      <vt:lpstr>Series Circuits (pg 53)</vt:lpstr>
      <vt:lpstr>Series Circuits (pg 53)</vt:lpstr>
      <vt:lpstr>Series Circuits - Current (pg 54)</vt:lpstr>
      <vt:lpstr>Series Circuits - Potential Difference (pg 55)</vt:lpstr>
      <vt:lpstr>Series Circuits - Resistance (pg 55)</vt:lpstr>
      <vt:lpstr>Parallel Circuits (pg 56)</vt:lpstr>
      <vt:lpstr>Parallel Circuits (pg 56)</vt:lpstr>
      <vt:lpstr>Parallel Circuits - Current (pg 56)</vt:lpstr>
      <vt:lpstr>Parallel Circuits - Potential Difference (pg 57)</vt:lpstr>
      <vt:lpstr>Rules of Circuits Summary (pg 58)</vt:lpstr>
      <vt:lpstr>Resistors in Series and Parallel (RP) (pg 58)</vt:lpstr>
      <vt:lpstr>Resistors in Series and Parallel (RP) (pg 58)</vt:lpstr>
      <vt:lpstr>P2: Circuit electricity</vt:lpstr>
      <vt:lpstr>Electricity in the Home (pg 59)</vt:lpstr>
      <vt:lpstr>Electricity in the Home (pg 59)</vt:lpstr>
      <vt:lpstr>Electricity in the Home (pg 59)</vt:lpstr>
      <vt:lpstr>Wires in a Plug (pg 60)</vt:lpstr>
      <vt:lpstr>Electricity in the Home (pg 60)</vt:lpstr>
      <vt:lpstr>Electricity in the Home (pg 60)</vt:lpstr>
      <vt:lpstr>Electricity in the Home (pg 60)</vt:lpstr>
      <vt:lpstr>Live and Earth Wires (pg 61)</vt:lpstr>
      <vt:lpstr>Electrical Energy Transfer (pg 62)</vt:lpstr>
      <vt:lpstr>Electrical Energy Transfer (pg 62)</vt:lpstr>
      <vt:lpstr>Energy, Charge Flow and Potential Difference (pg 63)</vt:lpstr>
      <vt:lpstr>Energy, Charge Flow and Potential Difference (pg 63)</vt:lpstr>
      <vt:lpstr>Energy, Charge Flow and Potential Difference (pg 64)</vt:lpstr>
      <vt:lpstr>Energy, Charge Flow and Potential Difference (pg 64)</vt:lpstr>
      <vt:lpstr>Energy, Charge Flow and Potential Difference (pg 64)</vt:lpstr>
      <vt:lpstr>Energy, Charge Flow and Potential Difference (pg 64)</vt:lpstr>
      <vt:lpstr>Power, Current and Potential Difference (pg 65)</vt:lpstr>
      <vt:lpstr>Power, Current and Potential Difference (pg 65)</vt:lpstr>
      <vt:lpstr>Power, Current and Potential Difference (pg 66)</vt:lpstr>
      <vt:lpstr>Power, Current and Potential Difference (pg 66)</vt:lpstr>
      <vt:lpstr>Power, Current and Potential Difference (pg 66)</vt:lpstr>
      <vt:lpstr>Power, Current and Potential Difference (pg 66)</vt:lpstr>
      <vt:lpstr>Power, Current and Resistance (pg 67) </vt:lpstr>
      <vt:lpstr>Power, Current and Resistance (pg 67) </vt:lpstr>
      <vt:lpstr>Power, Current and Resistance (pg 68) </vt:lpstr>
      <vt:lpstr>Power, Current and Resistance (pg 68) </vt:lpstr>
      <vt:lpstr>Power, Current and Resistance (pg 68) </vt:lpstr>
      <vt:lpstr>Power, Current and Resistance (pg 68) </vt:lpstr>
      <vt:lpstr>National Grid (pg 69)</vt:lpstr>
      <vt:lpstr>National Grid (pg 69)</vt:lpstr>
      <vt:lpstr>National Grid (pg 69)</vt:lpstr>
      <vt:lpstr>National Grid (pg 70)</vt:lpstr>
      <vt:lpstr>National Grid (pg 70)</vt:lpstr>
      <vt:lpstr>P2: Domestic electricity supply and safety</vt:lpstr>
      <vt:lpstr>Topic 3: The Particle Model</vt:lpstr>
      <vt:lpstr>States of Matter (pg 71)</vt:lpstr>
      <vt:lpstr>Gas Pressure (pg 72)</vt:lpstr>
      <vt:lpstr>Gas Pressure (pg 72)</vt:lpstr>
      <vt:lpstr>Gas Pressure (pg 72)</vt:lpstr>
      <vt:lpstr>Density (pg 73)</vt:lpstr>
      <vt:lpstr>Density (pg 73)</vt:lpstr>
      <vt:lpstr>Density (pg 74)</vt:lpstr>
      <vt:lpstr>Density (pg 74)</vt:lpstr>
      <vt:lpstr>Density (pg 75)</vt:lpstr>
      <vt:lpstr>Density (pg 75)</vt:lpstr>
      <vt:lpstr>Density (pg 75)</vt:lpstr>
      <vt:lpstr>Density (pg 75)</vt:lpstr>
      <vt:lpstr>Density (RP) (pg 76)</vt:lpstr>
      <vt:lpstr>Density (RP) (pg 76)</vt:lpstr>
      <vt:lpstr>Density (RP) (pg 76)</vt:lpstr>
      <vt:lpstr>P3: Particle Model and Density</vt:lpstr>
      <vt:lpstr>Internal Energy (pg 77)</vt:lpstr>
      <vt:lpstr>Internal Energy (pg 77)</vt:lpstr>
      <vt:lpstr>Internal Energy (pg 77)</vt:lpstr>
      <vt:lpstr>Changes of State (pg 79)</vt:lpstr>
      <vt:lpstr>Changes of State (pg 79)</vt:lpstr>
      <vt:lpstr>Heating Graphs (pg 80)</vt:lpstr>
      <vt:lpstr>Heating Graphs (pg 80)</vt:lpstr>
      <vt:lpstr>Cooling Graphs (pg 81)</vt:lpstr>
      <vt:lpstr>Cooling Graphs (pg 81)</vt:lpstr>
      <vt:lpstr>State Changes (pg 82) </vt:lpstr>
      <vt:lpstr>State Changes  (pg 82)</vt:lpstr>
      <vt:lpstr>Calculations during state changes (pg 83)</vt:lpstr>
      <vt:lpstr>Calculations during state changes (pg 83)</vt:lpstr>
      <vt:lpstr>Specific Latent Heat Calculations (pg 84)</vt:lpstr>
      <vt:lpstr>Specific Latent Heat Calculations (pg 84)</vt:lpstr>
      <vt:lpstr>Specific Latent Heat Calculations (pg 84)</vt:lpstr>
      <vt:lpstr>Specific Latent Heat Calculations (pg 84)</vt:lpstr>
      <vt:lpstr>P3: State changes and latent heat</vt:lpstr>
      <vt:lpstr>Topic 4: Atomic Structure</vt:lpstr>
      <vt:lpstr>History of the atom (page 85)</vt:lpstr>
      <vt:lpstr>History of the atom (page 85)</vt:lpstr>
      <vt:lpstr>History of the atom (page 85)</vt:lpstr>
      <vt:lpstr>The Plum Pudding Model (page 86)</vt:lpstr>
      <vt:lpstr>The Plum Pudding Model (page 86)</vt:lpstr>
      <vt:lpstr>Alpha Particle Scattering (page 86)</vt:lpstr>
      <vt:lpstr>Models of the Atom (pg 87)</vt:lpstr>
      <vt:lpstr>Models of the Atom (pg 87)</vt:lpstr>
      <vt:lpstr>Energy Levels (pg 88)</vt:lpstr>
      <vt:lpstr>Isotopes (pg 88)</vt:lpstr>
      <vt:lpstr>Isotopes (pg 88)</vt:lpstr>
      <vt:lpstr>Isotopes (pg 88)</vt:lpstr>
      <vt:lpstr>P4: Atoms and Isotopes</vt:lpstr>
      <vt:lpstr>Nuclear radiation (pg 90)</vt:lpstr>
      <vt:lpstr>Nuclear radiation (pg 90)</vt:lpstr>
      <vt:lpstr>P4: Nuclear radiation</vt:lpstr>
      <vt:lpstr>Alpha Radiation (α) (pg 91)</vt:lpstr>
      <vt:lpstr>Alpha Radiation (α) (pg 91)</vt:lpstr>
      <vt:lpstr>Examples of Alpha Radiation (α) (pg 91)</vt:lpstr>
      <vt:lpstr>Beta Radiation (𝛽) (pg 92)</vt:lpstr>
      <vt:lpstr>Beta Radiation (𝛽) (pg 92)</vt:lpstr>
      <vt:lpstr>Examples of Beta Radiation (β) (pg 92)</vt:lpstr>
      <vt:lpstr>Half Life (pg 93)</vt:lpstr>
      <vt:lpstr>Half Life (pg 93)</vt:lpstr>
      <vt:lpstr>Half Life (pg 93)</vt:lpstr>
      <vt:lpstr>Calculating Half Life (pg 94)</vt:lpstr>
      <vt:lpstr>Half Life from Graphs (pg 94)</vt:lpstr>
      <vt:lpstr>Half Life from Graphs (pg 95)</vt:lpstr>
      <vt:lpstr>Half Life from Graphs (pg 95)</vt:lpstr>
      <vt:lpstr>Calculating Half Life (pg 96)</vt:lpstr>
      <vt:lpstr>Calculating Half Life (pg 96)</vt:lpstr>
      <vt:lpstr>Calculating Half Life (pg 96)</vt:lpstr>
      <vt:lpstr>P4: Decay equations and half life</vt:lpstr>
      <vt:lpstr>Contamination and Irradiation (pg 97)</vt:lpstr>
      <vt:lpstr>Contamination and Irradiation (pg 97)</vt:lpstr>
      <vt:lpstr>Contamination and Irradiation (pg 98)</vt:lpstr>
      <vt:lpstr>Justify which is the most dangerous type of radiation: </vt:lpstr>
      <vt:lpstr>P4: Contamination and irradiation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2024-05-15T09:54:10Z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0x01010046429CEA09AB9544AD354093680EBFC6</vt:lpwstr>
  </property>
</Properties>
</file>