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8" r:id="rId4"/>
    <p:sldId id="279" r:id="rId5"/>
    <p:sldId id="260" r:id="rId6"/>
    <p:sldId id="259" r:id="rId7"/>
    <p:sldId id="261" r:id="rId8"/>
    <p:sldId id="269" r:id="rId9"/>
    <p:sldId id="270" r:id="rId10"/>
    <p:sldId id="271" r:id="rId11"/>
    <p:sldId id="276" r:id="rId12"/>
    <p:sldId id="277" r:id="rId13"/>
    <p:sldId id="272" r:id="rId14"/>
    <p:sldId id="275" r:id="rId15"/>
    <p:sldId id="273" r:id="rId16"/>
    <p:sldId id="278" r:id="rId17"/>
    <p:sldId id="274" r:id="rId18"/>
    <p:sldId id="258" r:id="rId19"/>
    <p:sldId id="263" r:id="rId20"/>
    <p:sldId id="264" r:id="rId21"/>
    <p:sldId id="266" r:id="rId22"/>
    <p:sldId id="281" r:id="rId23"/>
    <p:sldId id="282" r:id="rId24"/>
    <p:sldId id="26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98980-976D-4E12-941C-652166DBEED8}" v="3" dt="2024-05-15T13:42:12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2559-6BF5-481D-BB9D-24880B9AA3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E92881-68EA-40D9-B0BB-E1EF145CECFC}">
      <dgm:prSet custT="1"/>
      <dgm:spPr/>
      <dgm:t>
        <a:bodyPr/>
        <a:lstStyle/>
        <a:p>
          <a:r>
            <a:rPr lang="en-US" sz="4800" dirty="0"/>
            <a:t>Three sections </a:t>
          </a:r>
        </a:p>
      </dgm:t>
    </dgm:pt>
    <dgm:pt modelId="{AFCBE0FD-2F36-4183-8CD3-2EA087B5AF9E}" type="parTrans" cxnId="{19D393AE-FB5D-46CF-8446-AF5953F802D2}">
      <dgm:prSet/>
      <dgm:spPr/>
      <dgm:t>
        <a:bodyPr/>
        <a:lstStyle/>
        <a:p>
          <a:endParaRPr lang="en-US"/>
        </a:p>
      </dgm:t>
    </dgm:pt>
    <dgm:pt modelId="{DD0159BD-D481-4ACB-AA38-103515AA12A0}" type="sibTrans" cxnId="{19D393AE-FB5D-46CF-8446-AF5953F802D2}">
      <dgm:prSet/>
      <dgm:spPr/>
      <dgm:t>
        <a:bodyPr/>
        <a:lstStyle/>
        <a:p>
          <a:endParaRPr lang="en-US"/>
        </a:p>
      </dgm:t>
    </dgm:pt>
    <dgm:pt modelId="{99ED1C1E-D6DE-493F-90D0-F42D2A001E95}">
      <dgm:prSet custT="1"/>
      <dgm:spPr/>
      <dgm:t>
        <a:bodyPr/>
        <a:lstStyle/>
        <a:p>
          <a:r>
            <a:rPr lang="en-US" sz="4400" dirty="0"/>
            <a:t>90 marks in total</a:t>
          </a:r>
        </a:p>
      </dgm:t>
    </dgm:pt>
    <dgm:pt modelId="{B15ACB5C-05E6-470F-88A2-F98985711B23}" type="parTrans" cxnId="{9A4676FE-F458-41EB-B27A-EA9E473DB42B}">
      <dgm:prSet/>
      <dgm:spPr/>
      <dgm:t>
        <a:bodyPr/>
        <a:lstStyle/>
        <a:p>
          <a:endParaRPr lang="en-US"/>
        </a:p>
      </dgm:t>
    </dgm:pt>
    <dgm:pt modelId="{E62487A8-A531-43DD-AE4B-6A262515AA5E}" type="sibTrans" cxnId="{9A4676FE-F458-41EB-B27A-EA9E473DB42B}">
      <dgm:prSet/>
      <dgm:spPr/>
      <dgm:t>
        <a:bodyPr/>
        <a:lstStyle/>
        <a:p>
          <a:endParaRPr lang="en-US"/>
        </a:p>
      </dgm:t>
    </dgm:pt>
    <dgm:pt modelId="{FBAFA251-31F1-4B73-A8AA-7510F72C5FFF}">
      <dgm:prSet/>
      <dgm:spPr/>
      <dgm:t>
        <a:bodyPr/>
        <a:lstStyle/>
        <a:p>
          <a:r>
            <a:rPr lang="en-US" dirty="0"/>
            <a:t>1 hour 45 mins</a:t>
          </a:r>
        </a:p>
      </dgm:t>
    </dgm:pt>
    <dgm:pt modelId="{BE5CABAB-EF66-489D-BBF9-B97928DE52BD}" type="parTrans" cxnId="{A6A717D6-8C49-4A65-98F6-02AEAEBACBB3}">
      <dgm:prSet/>
      <dgm:spPr/>
      <dgm:t>
        <a:bodyPr/>
        <a:lstStyle/>
        <a:p>
          <a:endParaRPr lang="en-US"/>
        </a:p>
      </dgm:t>
    </dgm:pt>
    <dgm:pt modelId="{C1E3C773-4D47-41F1-8E06-8DFEB8631E9D}" type="sibTrans" cxnId="{A6A717D6-8C49-4A65-98F6-02AEAEBACBB3}">
      <dgm:prSet/>
      <dgm:spPr/>
      <dgm:t>
        <a:bodyPr/>
        <a:lstStyle/>
        <a:p>
          <a:endParaRPr lang="en-US"/>
        </a:p>
      </dgm:t>
    </dgm:pt>
    <dgm:pt modelId="{3F864E87-4241-458A-ACD6-FD725A86CCE0}" type="pres">
      <dgm:prSet presAssocID="{5AF92559-6BF5-481D-BB9D-24880B9AA381}" presName="root" presStyleCnt="0">
        <dgm:presLayoutVars>
          <dgm:dir/>
          <dgm:resizeHandles val="exact"/>
        </dgm:presLayoutVars>
      </dgm:prSet>
      <dgm:spPr/>
    </dgm:pt>
    <dgm:pt modelId="{D6EC2C24-2367-45B0-B9CD-66B5C258D350}" type="pres">
      <dgm:prSet presAssocID="{F2E92881-68EA-40D9-B0BB-E1EF145CECFC}" presName="compNode" presStyleCnt="0"/>
      <dgm:spPr/>
    </dgm:pt>
    <dgm:pt modelId="{182697EF-4AD0-4EB9-920A-FF3159B30752}" type="pres">
      <dgm:prSet presAssocID="{F2E92881-68EA-40D9-B0BB-E1EF145CECFC}" presName="bgRect" presStyleLbl="bgShp" presStyleIdx="0" presStyleCnt="3"/>
      <dgm:spPr/>
    </dgm:pt>
    <dgm:pt modelId="{0495CC29-9CAC-425F-8E90-E7CEE6F6B9F1}" type="pres">
      <dgm:prSet presAssocID="{F2E92881-68EA-40D9-B0BB-E1EF145CEC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E6D2AC-F91B-4A91-A721-B2A9D75622F3}" type="pres">
      <dgm:prSet presAssocID="{F2E92881-68EA-40D9-B0BB-E1EF145CECFC}" presName="spaceRect" presStyleCnt="0"/>
      <dgm:spPr/>
    </dgm:pt>
    <dgm:pt modelId="{4DA3E8D3-773F-4296-8F42-2E7F22A57B3A}" type="pres">
      <dgm:prSet presAssocID="{F2E92881-68EA-40D9-B0BB-E1EF145CECFC}" presName="parTx" presStyleLbl="revTx" presStyleIdx="0" presStyleCnt="3">
        <dgm:presLayoutVars>
          <dgm:chMax val="0"/>
          <dgm:chPref val="0"/>
        </dgm:presLayoutVars>
      </dgm:prSet>
      <dgm:spPr/>
    </dgm:pt>
    <dgm:pt modelId="{84759946-2C30-4409-A7B4-B96E432D61C6}" type="pres">
      <dgm:prSet presAssocID="{DD0159BD-D481-4ACB-AA38-103515AA12A0}" presName="sibTrans" presStyleCnt="0"/>
      <dgm:spPr/>
    </dgm:pt>
    <dgm:pt modelId="{51F7F600-3DED-484B-BB3F-3F6ACC65D187}" type="pres">
      <dgm:prSet presAssocID="{99ED1C1E-D6DE-493F-90D0-F42D2A001E95}" presName="compNode" presStyleCnt="0"/>
      <dgm:spPr/>
    </dgm:pt>
    <dgm:pt modelId="{D6DCB7CE-F302-41C9-BD2C-A906F9760A7A}" type="pres">
      <dgm:prSet presAssocID="{99ED1C1E-D6DE-493F-90D0-F42D2A001E95}" presName="bgRect" presStyleLbl="bgShp" presStyleIdx="1" presStyleCnt="3" custLinFactNeighborX="-87" custLinFactNeighborY="0"/>
      <dgm:spPr/>
    </dgm:pt>
    <dgm:pt modelId="{495EED8F-A390-4D94-A34B-AB4218E5C8F4}" type="pres">
      <dgm:prSet presAssocID="{99ED1C1E-D6DE-493F-90D0-F42D2A001E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D6E856B-B462-486A-8563-55AF5F3584DB}" type="pres">
      <dgm:prSet presAssocID="{99ED1C1E-D6DE-493F-90D0-F42D2A001E95}" presName="spaceRect" presStyleCnt="0"/>
      <dgm:spPr/>
    </dgm:pt>
    <dgm:pt modelId="{4DD626D1-C5BD-4E99-92A1-D4204106313A}" type="pres">
      <dgm:prSet presAssocID="{99ED1C1E-D6DE-493F-90D0-F42D2A001E95}" presName="parTx" presStyleLbl="revTx" presStyleIdx="1" presStyleCnt="3">
        <dgm:presLayoutVars>
          <dgm:chMax val="0"/>
          <dgm:chPref val="0"/>
        </dgm:presLayoutVars>
      </dgm:prSet>
      <dgm:spPr/>
    </dgm:pt>
    <dgm:pt modelId="{210816BA-8B30-4C62-8863-9E11A2A7555F}" type="pres">
      <dgm:prSet presAssocID="{E62487A8-A531-43DD-AE4B-6A262515AA5E}" presName="sibTrans" presStyleCnt="0"/>
      <dgm:spPr/>
    </dgm:pt>
    <dgm:pt modelId="{CC7119CC-52E0-40B9-A252-753256FB8E47}" type="pres">
      <dgm:prSet presAssocID="{FBAFA251-31F1-4B73-A8AA-7510F72C5FFF}" presName="compNode" presStyleCnt="0"/>
      <dgm:spPr/>
    </dgm:pt>
    <dgm:pt modelId="{6BD6E562-5026-45E6-9C94-357AC36A6AA1}" type="pres">
      <dgm:prSet presAssocID="{FBAFA251-31F1-4B73-A8AA-7510F72C5FFF}" presName="bgRect" presStyleLbl="bgShp" presStyleIdx="2" presStyleCnt="3"/>
      <dgm:spPr/>
    </dgm:pt>
    <dgm:pt modelId="{1EC271D2-475B-4A1D-82EC-A3494DE8453C}" type="pres">
      <dgm:prSet presAssocID="{FBAFA251-31F1-4B73-A8AA-7510F72C5F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171D4AA-1987-45BA-B7F5-8570E8D3D02D}" type="pres">
      <dgm:prSet presAssocID="{FBAFA251-31F1-4B73-A8AA-7510F72C5FFF}" presName="spaceRect" presStyleCnt="0"/>
      <dgm:spPr/>
    </dgm:pt>
    <dgm:pt modelId="{8E3D9ED7-AA6D-45F4-B8CD-643370A1698D}" type="pres">
      <dgm:prSet presAssocID="{FBAFA251-31F1-4B73-A8AA-7510F72C5F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BFBE50-17FB-4D57-A3FA-FA804CD12EA0}" type="presOf" srcId="{99ED1C1E-D6DE-493F-90D0-F42D2A001E95}" destId="{4DD626D1-C5BD-4E99-92A1-D4204106313A}" srcOrd="0" destOrd="0" presId="urn:microsoft.com/office/officeart/2018/2/layout/IconVerticalSolidList"/>
    <dgm:cxn modelId="{3431A3AB-B04D-4736-A0E2-86D190027F56}" type="presOf" srcId="{FBAFA251-31F1-4B73-A8AA-7510F72C5FFF}" destId="{8E3D9ED7-AA6D-45F4-B8CD-643370A1698D}" srcOrd="0" destOrd="0" presId="urn:microsoft.com/office/officeart/2018/2/layout/IconVerticalSolidList"/>
    <dgm:cxn modelId="{19D393AE-FB5D-46CF-8446-AF5953F802D2}" srcId="{5AF92559-6BF5-481D-BB9D-24880B9AA381}" destId="{F2E92881-68EA-40D9-B0BB-E1EF145CECFC}" srcOrd="0" destOrd="0" parTransId="{AFCBE0FD-2F36-4183-8CD3-2EA087B5AF9E}" sibTransId="{DD0159BD-D481-4ACB-AA38-103515AA12A0}"/>
    <dgm:cxn modelId="{A6A717D6-8C49-4A65-98F6-02AEAEBACBB3}" srcId="{5AF92559-6BF5-481D-BB9D-24880B9AA381}" destId="{FBAFA251-31F1-4B73-A8AA-7510F72C5FFF}" srcOrd="2" destOrd="0" parTransId="{BE5CABAB-EF66-489D-BBF9-B97928DE52BD}" sibTransId="{C1E3C773-4D47-41F1-8E06-8DFEB8631E9D}"/>
    <dgm:cxn modelId="{E21A16E2-9E3C-4DFE-B100-0136587E1732}" type="presOf" srcId="{5AF92559-6BF5-481D-BB9D-24880B9AA381}" destId="{3F864E87-4241-458A-ACD6-FD725A86CCE0}" srcOrd="0" destOrd="0" presId="urn:microsoft.com/office/officeart/2018/2/layout/IconVerticalSolidList"/>
    <dgm:cxn modelId="{65C4FCF7-462A-46D3-B0E9-4AFE6BC944AC}" type="presOf" srcId="{F2E92881-68EA-40D9-B0BB-E1EF145CECFC}" destId="{4DA3E8D3-773F-4296-8F42-2E7F22A57B3A}" srcOrd="0" destOrd="0" presId="urn:microsoft.com/office/officeart/2018/2/layout/IconVerticalSolidList"/>
    <dgm:cxn modelId="{9A4676FE-F458-41EB-B27A-EA9E473DB42B}" srcId="{5AF92559-6BF5-481D-BB9D-24880B9AA381}" destId="{99ED1C1E-D6DE-493F-90D0-F42D2A001E95}" srcOrd="1" destOrd="0" parTransId="{B15ACB5C-05E6-470F-88A2-F98985711B23}" sibTransId="{E62487A8-A531-43DD-AE4B-6A262515AA5E}"/>
    <dgm:cxn modelId="{F134D601-F860-4D01-A054-23E5623D6CDF}" type="presParOf" srcId="{3F864E87-4241-458A-ACD6-FD725A86CCE0}" destId="{D6EC2C24-2367-45B0-B9CD-66B5C258D350}" srcOrd="0" destOrd="0" presId="urn:microsoft.com/office/officeart/2018/2/layout/IconVerticalSolidList"/>
    <dgm:cxn modelId="{DDB60C99-B53A-4307-B279-EFDAA15CE47E}" type="presParOf" srcId="{D6EC2C24-2367-45B0-B9CD-66B5C258D350}" destId="{182697EF-4AD0-4EB9-920A-FF3159B30752}" srcOrd="0" destOrd="0" presId="urn:microsoft.com/office/officeart/2018/2/layout/IconVerticalSolidList"/>
    <dgm:cxn modelId="{40D9DFE9-C62C-47B6-B465-84DB0201975A}" type="presParOf" srcId="{D6EC2C24-2367-45B0-B9CD-66B5C258D350}" destId="{0495CC29-9CAC-425F-8E90-E7CEE6F6B9F1}" srcOrd="1" destOrd="0" presId="urn:microsoft.com/office/officeart/2018/2/layout/IconVerticalSolidList"/>
    <dgm:cxn modelId="{05BBEB60-7C8A-4B05-B2F1-A87CD911F11A}" type="presParOf" srcId="{D6EC2C24-2367-45B0-B9CD-66B5C258D350}" destId="{43E6D2AC-F91B-4A91-A721-B2A9D75622F3}" srcOrd="2" destOrd="0" presId="urn:microsoft.com/office/officeart/2018/2/layout/IconVerticalSolidList"/>
    <dgm:cxn modelId="{A2FC65E2-0DEE-4331-B7CC-B0687BEAD8B1}" type="presParOf" srcId="{D6EC2C24-2367-45B0-B9CD-66B5C258D350}" destId="{4DA3E8D3-773F-4296-8F42-2E7F22A57B3A}" srcOrd="3" destOrd="0" presId="urn:microsoft.com/office/officeart/2018/2/layout/IconVerticalSolidList"/>
    <dgm:cxn modelId="{F36EA5F2-8A02-4B58-9F70-2DF34482727F}" type="presParOf" srcId="{3F864E87-4241-458A-ACD6-FD725A86CCE0}" destId="{84759946-2C30-4409-A7B4-B96E432D61C6}" srcOrd="1" destOrd="0" presId="urn:microsoft.com/office/officeart/2018/2/layout/IconVerticalSolidList"/>
    <dgm:cxn modelId="{57200BFC-C990-4980-A2FA-523F1CB311CD}" type="presParOf" srcId="{3F864E87-4241-458A-ACD6-FD725A86CCE0}" destId="{51F7F600-3DED-484B-BB3F-3F6ACC65D187}" srcOrd="2" destOrd="0" presId="urn:microsoft.com/office/officeart/2018/2/layout/IconVerticalSolidList"/>
    <dgm:cxn modelId="{B399A45E-28BA-461D-B825-F7761E44970A}" type="presParOf" srcId="{51F7F600-3DED-484B-BB3F-3F6ACC65D187}" destId="{D6DCB7CE-F302-41C9-BD2C-A906F9760A7A}" srcOrd="0" destOrd="0" presId="urn:microsoft.com/office/officeart/2018/2/layout/IconVerticalSolidList"/>
    <dgm:cxn modelId="{396BB4EA-C6E7-453B-9E68-07F514461808}" type="presParOf" srcId="{51F7F600-3DED-484B-BB3F-3F6ACC65D187}" destId="{495EED8F-A390-4D94-A34B-AB4218E5C8F4}" srcOrd="1" destOrd="0" presId="urn:microsoft.com/office/officeart/2018/2/layout/IconVerticalSolidList"/>
    <dgm:cxn modelId="{B0CD7FA4-C767-4783-9AEF-D1DC63123D83}" type="presParOf" srcId="{51F7F600-3DED-484B-BB3F-3F6ACC65D187}" destId="{5D6E856B-B462-486A-8563-55AF5F3584DB}" srcOrd="2" destOrd="0" presId="urn:microsoft.com/office/officeart/2018/2/layout/IconVerticalSolidList"/>
    <dgm:cxn modelId="{3AF0C3EF-4D6F-4AA9-A670-FC52A4CA09C0}" type="presParOf" srcId="{51F7F600-3DED-484B-BB3F-3F6ACC65D187}" destId="{4DD626D1-C5BD-4E99-92A1-D4204106313A}" srcOrd="3" destOrd="0" presId="urn:microsoft.com/office/officeart/2018/2/layout/IconVerticalSolidList"/>
    <dgm:cxn modelId="{0AE759E9-67EF-481E-8167-C5CA5A9F519F}" type="presParOf" srcId="{3F864E87-4241-458A-ACD6-FD725A86CCE0}" destId="{210816BA-8B30-4C62-8863-9E11A2A7555F}" srcOrd="3" destOrd="0" presId="urn:microsoft.com/office/officeart/2018/2/layout/IconVerticalSolidList"/>
    <dgm:cxn modelId="{A70900AC-AD6B-44C7-AB8D-5710DB4BA592}" type="presParOf" srcId="{3F864E87-4241-458A-ACD6-FD725A86CCE0}" destId="{CC7119CC-52E0-40B9-A252-753256FB8E47}" srcOrd="4" destOrd="0" presId="urn:microsoft.com/office/officeart/2018/2/layout/IconVerticalSolidList"/>
    <dgm:cxn modelId="{5C759349-3514-453E-A55F-8E8F547F0B4E}" type="presParOf" srcId="{CC7119CC-52E0-40B9-A252-753256FB8E47}" destId="{6BD6E562-5026-45E6-9C94-357AC36A6AA1}" srcOrd="0" destOrd="0" presId="urn:microsoft.com/office/officeart/2018/2/layout/IconVerticalSolidList"/>
    <dgm:cxn modelId="{5CEE7017-7032-466D-901A-A88B42D1CAA6}" type="presParOf" srcId="{CC7119CC-52E0-40B9-A252-753256FB8E47}" destId="{1EC271D2-475B-4A1D-82EC-A3494DE8453C}" srcOrd="1" destOrd="0" presId="urn:microsoft.com/office/officeart/2018/2/layout/IconVerticalSolidList"/>
    <dgm:cxn modelId="{A218C7C8-D60C-4C0A-8A24-E0F0F2DF27F8}" type="presParOf" srcId="{CC7119CC-52E0-40B9-A252-753256FB8E47}" destId="{5171D4AA-1987-45BA-B7F5-8570E8D3D02D}" srcOrd="2" destOrd="0" presId="urn:microsoft.com/office/officeart/2018/2/layout/IconVerticalSolidList"/>
    <dgm:cxn modelId="{0156DE8B-2133-459C-A5AF-A6A5059D29B6}" type="presParOf" srcId="{CC7119CC-52E0-40B9-A252-753256FB8E47}" destId="{8E3D9ED7-AA6D-45F4-B8CD-643370A169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697EF-4AD0-4EB9-920A-FF3159B30752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5CC29-9CAC-425F-8E90-E7CEE6F6B9F1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3E8D3-773F-4296-8F42-2E7F22A57B3A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Three sections </a:t>
          </a:r>
        </a:p>
      </dsp:txBody>
      <dsp:txXfrm>
        <a:off x="1731633" y="640"/>
        <a:ext cx="4182575" cy="1499250"/>
      </dsp:txXfrm>
    </dsp:sp>
    <dsp:sp modelId="{D6DCB7CE-F302-41C9-BD2C-A906F9760A7A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EED8F-A390-4D94-A34B-AB4218E5C8F4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26D1-C5BD-4E99-92A1-D4204106313A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90 marks in total</a:t>
          </a:r>
        </a:p>
      </dsp:txBody>
      <dsp:txXfrm>
        <a:off x="1731633" y="1874703"/>
        <a:ext cx="4182575" cy="1499250"/>
      </dsp:txXfrm>
    </dsp:sp>
    <dsp:sp modelId="{6BD6E562-5026-45E6-9C94-357AC36A6AA1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271D2-475B-4A1D-82EC-A3494DE8453C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9ED7-AA6D-45F4-B8CD-643370A1698D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hour 45 mins</a:t>
          </a:r>
        </a:p>
      </dsp:txBody>
      <dsp:txXfrm>
        <a:off x="1731633" y="3748766"/>
        <a:ext cx="4182575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78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3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1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4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9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0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0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5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7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0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1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3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C11B77-0842-4997-A621-A7D531CCB8E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8EAF3A-9C62-4204-A976-D09106A38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ed.co.uk/index.php/home/theory/gcse/edexcel-gcse-9-1-theory-notes-public#1-1-enterprise-and-entrepreneurship" TargetMode="External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bc.co.uk/bitesize/examspecs/z98snb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businessed.co.uk/index.php/home/theory/gcse/edexcel-gcse-9-1-theory-notes-public#1-1-enterprise-and-entrepreneu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32C8C-1E56-4670-8402-5357AD641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Revision Guidance </a:t>
            </a:r>
            <a:br>
              <a:rPr lang="en-US" sz="6000" dirty="0">
                <a:solidFill>
                  <a:srgbClr val="212121"/>
                </a:solidFill>
              </a:rPr>
            </a:br>
            <a:r>
              <a:rPr lang="en-US" sz="6000" dirty="0">
                <a:solidFill>
                  <a:srgbClr val="212121"/>
                </a:solidFill>
              </a:rPr>
              <a:t>Year 10 GCSE Business</a:t>
            </a:r>
            <a:br>
              <a:rPr lang="en-US" sz="6000" dirty="0">
                <a:solidFill>
                  <a:srgbClr val="212121"/>
                </a:solidFill>
              </a:rPr>
            </a:br>
            <a:r>
              <a:rPr lang="en-US" sz="6000" dirty="0">
                <a:solidFill>
                  <a:srgbClr val="212121"/>
                </a:solidFill>
              </a:rPr>
              <a:t>Edexcel </a:t>
            </a:r>
            <a:endParaRPr lang="en-GB" sz="6000" dirty="0">
              <a:solidFill>
                <a:srgbClr val="21212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90F63-5EE3-6647-1BE9-9387B5D7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12121"/>
                </a:solidFill>
              </a:rPr>
              <a:t>June 2024 Mock</a:t>
            </a:r>
            <a:endParaRPr lang="en-GB" sz="2400" dirty="0">
              <a:solidFill>
                <a:srgbClr val="21212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BD69-5092-5E48-F46A-882F872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dirty="0"/>
              <a:t>Topic 1.3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49A-439E-7408-8762-B7D00D8C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Putting a business idea into practice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81D07-C0B0-9943-7F56-4B8F09926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044" y="0"/>
            <a:ext cx="425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BD69-5092-5E48-F46A-882F872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dirty="0"/>
              <a:t>Topic 1.4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49A-439E-7408-8762-B7D00D8C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Making the business effective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58B8B-B5CD-E729-9096-1AD9B4A9C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859" y="122470"/>
            <a:ext cx="4496427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BD69-5092-5E48-F46A-882F872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dirty="0"/>
              <a:t>Topic 1.5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49A-439E-7408-8762-B7D00D8C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Understanding external influences on business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CE52C-DC1E-B2F4-14D9-960ECA3A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51023"/>
            <a:ext cx="4486901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1337-BB3E-A09B-098B-23616DE3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2" y="982132"/>
            <a:ext cx="435941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Companion</a:t>
            </a:r>
            <a:br>
              <a:rPr lang="en-US" dirty="0"/>
            </a:br>
            <a:r>
              <a:rPr lang="en-US" dirty="0"/>
              <a:t>p1-p70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D170-EDBC-F371-785D-6C5A19AD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2556932"/>
            <a:ext cx="4155010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Refer back to your Theme 1 booklet and your revision notes that you have made from your pre-reading for 1.1-1.5 as well as your notes and questions answered in class and for homework.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4F067-19BF-E06B-2063-3A8611EE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55" y="110063"/>
            <a:ext cx="2440091" cy="3318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B0168-8A6B-51B1-07DB-B73C074F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13" y="171568"/>
            <a:ext cx="3772426" cy="60968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C35B04F-833D-FAEA-AC4A-DFB1C89EA54C}"/>
              </a:ext>
            </a:extLst>
          </p:cNvPr>
          <p:cNvSpPr/>
          <p:nvPr/>
        </p:nvSpPr>
        <p:spPr>
          <a:xfrm>
            <a:off x="228599" y="451090"/>
            <a:ext cx="4915969" cy="60968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4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DB61-968F-8B3D-B448-1D5FFE8E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Seneca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D32D-467B-E9FF-CD07-99DF6D761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Revise online with Seneca. Access set assignments via Teams.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the theme 1 assignments should now be complete. However, you can do them again and new </a:t>
            </a:r>
            <a:r>
              <a:rPr lang="en-US"/>
              <a:t>questions will come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8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6FF8-8CEB-AAEB-A487-7910DBFC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582884" cy="1303867"/>
          </a:xfrm>
        </p:spPr>
        <p:txBody>
          <a:bodyPr/>
          <a:lstStyle/>
          <a:p>
            <a:r>
              <a:rPr lang="en-US" dirty="0"/>
              <a:t>Key terms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9B9E-B1C8-3769-6F82-83161C2E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9484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Use your glossary of terms to learn all the definitions of key terms we have covered this year.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5055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6FF8-8CEB-AAEB-A487-7910DBFC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582884" cy="1303867"/>
          </a:xfrm>
        </p:spPr>
        <p:txBody>
          <a:bodyPr/>
          <a:lstStyle/>
          <a:p>
            <a:r>
              <a:rPr lang="en-US" dirty="0"/>
              <a:t>Formulae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9B9E-B1C8-3769-6F82-83161C2E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67923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Learn all the formulae we have covered this year.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8CE54-5D06-5117-22BE-93B58992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676386"/>
            <a:ext cx="5525271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BA1C-930B-A367-5E67-4DD8B147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870D-48AD-8926-3299-3AB55B6B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GCSE Business - Edexcel - BBC Bitesize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hlinkClick r:id="rId3"/>
              </a:rPr>
              <a:t>BusinessEd</a:t>
            </a:r>
            <a:r>
              <a:rPr lang="en-US" dirty="0">
                <a:hlinkClick r:id="rId3"/>
              </a:rPr>
              <a:t> - Edexcel (9-1) (From 2017)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5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B0B73-0F7F-A01C-E9CF-ECFF1AE6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061" y="2857499"/>
            <a:ext cx="3907694" cy="2837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48A0B-BD64-6553-B436-3824E9C12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96" y="3682862"/>
            <a:ext cx="5572903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C854B-1439-A4CD-D33D-56BAE63E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89" y="2505797"/>
            <a:ext cx="8465022" cy="3649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3D14F-009F-39C2-BB6F-86B780B0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910" y="153341"/>
            <a:ext cx="296268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F9114-4AD9-2744-3938-B7BB88DF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Exam Structure</a:t>
            </a:r>
            <a:endParaRPr lang="en-GB">
              <a:solidFill>
                <a:srgbClr val="262626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C19578-A4F4-F28B-D2E9-D5C6792EF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04314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51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943DE-83C1-0015-B790-73FD084C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36" y="2515285"/>
            <a:ext cx="10196810" cy="324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90C88-F169-9D59-E3DA-35ED79FE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910" y="153341"/>
            <a:ext cx="296268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31548-6FB0-CF42-1271-15C7EA6A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36" y="2460724"/>
            <a:ext cx="10401051" cy="327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7BB51-0027-33A9-C2C8-808B04CF0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910" y="153341"/>
            <a:ext cx="296268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7BB51-0027-33A9-C2C8-808B04CF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10" y="153341"/>
            <a:ext cx="2962688" cy="828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E2DF0-C591-0371-AA9F-581BB5D7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4" y="2465789"/>
            <a:ext cx="9202434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033-B9E6-8A42-50F1-CBE8702C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GCSE Business - Edexcel - BBC Bitesize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EC1768-E23E-10C0-4E12-77A14C97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64" y="1930654"/>
            <a:ext cx="96012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 ST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https://www.bbc.co.uk/bitesize/examspecs/z98snbk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7BB51-0027-33A9-C2C8-808B04CF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10" y="153341"/>
            <a:ext cx="2962688" cy="828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E79A4-0803-A525-E674-063E224D5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09" y="2453279"/>
            <a:ext cx="7427999" cy="3278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F5CAD3-DDF3-C755-06CA-C5DA7769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508" y="3006952"/>
            <a:ext cx="1892171" cy="26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2DD7-4D52-E2C1-F498-69FFEE40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819398" cy="1303867"/>
          </a:xfrm>
        </p:spPr>
        <p:txBody>
          <a:bodyPr/>
          <a:lstStyle/>
          <a:p>
            <a:r>
              <a:rPr lang="en-US" dirty="0" err="1"/>
              <a:t>BusinessEd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DF28-A090-2084-9E7B-D258A92E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2969703" cy="3318936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BusinessEd</a:t>
            </a:r>
            <a:r>
              <a:rPr lang="en-US" dirty="0">
                <a:hlinkClick r:id="rId2"/>
              </a:rPr>
              <a:t> - Edexcel (9-1) (From 2017)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69653-6501-C33D-DBEA-3FB73FA8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3429000"/>
            <a:ext cx="2438740" cy="1962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AB40D-586C-C179-E343-3B8F328E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82132"/>
            <a:ext cx="7314907" cy="45527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47F278-4FF7-8E8A-2EA8-367DA3D4E024}"/>
              </a:ext>
            </a:extLst>
          </p:cNvPr>
          <p:cNvCxnSpPr/>
          <p:nvPr/>
        </p:nvCxnSpPr>
        <p:spPr>
          <a:xfrm flipV="1">
            <a:off x="3734142" y="2525086"/>
            <a:ext cx="1064361" cy="1426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EEF792-E87C-0292-98A1-72369B0C893C}"/>
              </a:ext>
            </a:extLst>
          </p:cNvPr>
          <p:cNvSpPr txBox="1"/>
          <p:nvPr/>
        </p:nvSpPr>
        <p:spPr>
          <a:xfrm>
            <a:off x="3328467" y="1887822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This link takes you to the correct page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BBCC2E-B561-913C-BB0D-562CE21E716B}"/>
              </a:ext>
            </a:extLst>
          </p:cNvPr>
          <p:cNvCxnSpPr>
            <a:cxnSpLocks/>
          </p:cNvCxnSpPr>
          <p:nvPr/>
        </p:nvCxnSpPr>
        <p:spPr>
          <a:xfrm flipV="1">
            <a:off x="4798503" y="4875139"/>
            <a:ext cx="1815295" cy="5886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6F67F44-36A5-A110-A713-6866B697A4A8}"/>
              </a:ext>
            </a:extLst>
          </p:cNvPr>
          <p:cNvSpPr/>
          <p:nvPr/>
        </p:nvSpPr>
        <p:spPr>
          <a:xfrm>
            <a:off x="6635692" y="3766657"/>
            <a:ext cx="3162649" cy="2290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FF2CF-72B2-D422-9A78-C8609060F7FC}"/>
              </a:ext>
            </a:extLst>
          </p:cNvPr>
          <p:cNvSpPr txBox="1"/>
          <p:nvPr/>
        </p:nvSpPr>
        <p:spPr>
          <a:xfrm>
            <a:off x="2705101" y="573565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Click on the Theme 1 topic you are revising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9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7C2263-05B8-167D-5FD9-0B6DD612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10" y="0"/>
            <a:ext cx="57510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62DD7-4D52-E2C1-F498-69FFEE40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819398" cy="1303867"/>
          </a:xfrm>
        </p:spPr>
        <p:txBody>
          <a:bodyPr/>
          <a:lstStyle/>
          <a:p>
            <a:r>
              <a:rPr lang="en-US" dirty="0" err="1"/>
              <a:t>BusinessEd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47F278-4FF7-8E8A-2EA8-367DA3D4E024}"/>
              </a:ext>
            </a:extLst>
          </p:cNvPr>
          <p:cNvCxnSpPr/>
          <p:nvPr/>
        </p:nvCxnSpPr>
        <p:spPr>
          <a:xfrm flipV="1">
            <a:off x="4666326" y="2661963"/>
            <a:ext cx="1064361" cy="1426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EEF792-E87C-0292-98A1-72369B0C893C}"/>
              </a:ext>
            </a:extLst>
          </p:cNvPr>
          <p:cNvSpPr txBox="1"/>
          <p:nvPr/>
        </p:nvSpPr>
        <p:spPr>
          <a:xfrm>
            <a:off x="1522880" y="261991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Each topic has a series of slides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BBCC2E-B561-913C-BB0D-562CE21E716B}"/>
              </a:ext>
            </a:extLst>
          </p:cNvPr>
          <p:cNvCxnSpPr>
            <a:cxnSpLocks/>
          </p:cNvCxnSpPr>
          <p:nvPr/>
        </p:nvCxnSpPr>
        <p:spPr>
          <a:xfrm flipV="1">
            <a:off x="4798503" y="4681057"/>
            <a:ext cx="5073604" cy="7827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6F67F44-36A5-A110-A713-6866B697A4A8}"/>
              </a:ext>
            </a:extLst>
          </p:cNvPr>
          <p:cNvSpPr/>
          <p:nvPr/>
        </p:nvSpPr>
        <p:spPr>
          <a:xfrm>
            <a:off x="5412129" y="2155971"/>
            <a:ext cx="3162649" cy="3014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FF2CF-72B2-D422-9A78-C8609060F7FC}"/>
              </a:ext>
            </a:extLst>
          </p:cNvPr>
          <p:cNvSpPr txBox="1"/>
          <p:nvPr/>
        </p:nvSpPr>
        <p:spPr>
          <a:xfrm>
            <a:off x="1886959" y="546379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Click on the blue box to view</a:t>
            </a:r>
            <a:endParaRPr lang="en-GB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A38949-1EAC-4DED-AF7B-973F687A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64EAB0-9095-45E6-8997-C95B35635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calculator">
            <a:extLst>
              <a:ext uri="{FF2B5EF4-FFF2-40B4-BE49-F238E27FC236}">
                <a16:creationId xmlns:a16="http://schemas.microsoft.com/office/drawing/2014/main" id="{76EFCF24-24E9-184A-05C9-9F43131B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691958"/>
            <a:ext cx="3876801" cy="32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8F9096-24C0-47DD-B62E-FFDB6146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6272E5-A90B-6181-7DA6-EE9C0C28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Don’t forget your calculator!</a:t>
            </a:r>
          </a:p>
        </p:txBody>
      </p:sp>
    </p:spTree>
    <p:extLst>
      <p:ext uri="{BB962C8B-B14F-4D97-AF65-F5344CB8AC3E}">
        <p14:creationId xmlns:p14="http://schemas.microsoft.com/office/powerpoint/2010/main" val="249248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F9B5-5CA8-41E5-261B-757D4A44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8BD-E690-ECF9-2D1B-672A5F55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Marks are awarded for different skills:</a:t>
            </a:r>
          </a:p>
          <a:p>
            <a:r>
              <a:rPr lang="en-US" dirty="0">
                <a:latin typeface="Jumble" panose="02000503000000020004" pitchFamily="2" charset="0"/>
              </a:rPr>
              <a:t>A01 – Knowledge and Understanding</a:t>
            </a:r>
          </a:p>
          <a:p>
            <a:r>
              <a:rPr lang="en-US" dirty="0">
                <a:latin typeface="Jumble" panose="02000503000000020004" pitchFamily="2" charset="0"/>
              </a:rPr>
              <a:t>A02 – Application - You MUST answer in context (refer to the case study) for Sections B and C</a:t>
            </a:r>
          </a:p>
          <a:p>
            <a:r>
              <a:rPr lang="en-US" dirty="0">
                <a:latin typeface="Jumble" panose="02000503000000020004" pitchFamily="2" charset="0"/>
              </a:rPr>
              <a:t>A03a - Analysis</a:t>
            </a:r>
          </a:p>
          <a:p>
            <a:r>
              <a:rPr lang="en-US" dirty="0">
                <a:latin typeface="Jumble" panose="02000503000000020004" pitchFamily="2" charset="0"/>
              </a:rPr>
              <a:t>A03b  - Evaluation</a:t>
            </a:r>
            <a:endParaRPr lang="en-GB" dirty="0">
              <a:latin typeface="Jumbl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3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F9B5-5CA8-41E5-261B-757D4A44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A (35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8BD-E690-ECF9-2D1B-672A5F55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96" y="2556931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mix of questions that are </a:t>
            </a:r>
            <a:r>
              <a:rPr lang="en-US" dirty="0">
                <a:latin typeface="Jumble" panose="02000503000000020004" pitchFamily="2" charset="0"/>
              </a:rPr>
              <a:t>multiple-choice</a:t>
            </a:r>
            <a:r>
              <a:rPr lang="en-US" dirty="0"/>
              <a:t> or use the following command verbs:</a:t>
            </a:r>
          </a:p>
          <a:p>
            <a:pPr marL="0" indent="0">
              <a:buNone/>
            </a:pPr>
            <a:endParaRPr lang="en-US" dirty="0">
              <a:latin typeface="Jumble" panose="02000503000000020004" pitchFamily="2" charset="0"/>
            </a:endParaRPr>
          </a:p>
          <a:p>
            <a:r>
              <a:rPr lang="en-US" dirty="0">
                <a:latin typeface="Jumble" panose="02000503000000020004" pitchFamily="2" charset="0"/>
              </a:rPr>
              <a:t>Explain</a:t>
            </a:r>
          </a:p>
          <a:p>
            <a:r>
              <a:rPr lang="en-US" dirty="0">
                <a:latin typeface="Jumble" panose="02000503000000020004" pitchFamily="2" charset="0"/>
              </a:rPr>
              <a:t>Calculate</a:t>
            </a:r>
          </a:p>
          <a:p>
            <a:r>
              <a:rPr lang="en-US" dirty="0">
                <a:latin typeface="Jumble" panose="02000503000000020004" pitchFamily="2" charset="0"/>
              </a:rPr>
              <a:t>Discuss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(6 marks: knowledge and understanding 3 marks, analysis 3 marks)</a:t>
            </a:r>
            <a:endParaRPr lang="en-GB" sz="1700" dirty="0">
              <a:latin typeface="Jumbl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7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F9B5-5CA8-41E5-261B-757D4A44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 (30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8BD-E690-ECF9-2D1B-672A5F55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Questions relating to a case study about a small business that use the following command verbs:</a:t>
            </a:r>
          </a:p>
          <a:p>
            <a:r>
              <a:rPr lang="en-US" dirty="0">
                <a:latin typeface="Jumble" panose="02000503000000020004" pitchFamily="2" charset="0"/>
              </a:rPr>
              <a:t>State</a:t>
            </a:r>
          </a:p>
          <a:p>
            <a:r>
              <a:rPr lang="en-US" dirty="0">
                <a:latin typeface="Jumble" panose="02000503000000020004" pitchFamily="2" charset="0"/>
              </a:rPr>
              <a:t>Outline</a:t>
            </a:r>
          </a:p>
          <a:p>
            <a:r>
              <a:rPr lang="en-US" dirty="0">
                <a:latin typeface="Jumble" panose="02000503000000020004" pitchFamily="2" charset="0"/>
              </a:rPr>
              <a:t>Calculate</a:t>
            </a:r>
          </a:p>
          <a:p>
            <a:r>
              <a:rPr lang="en-US" dirty="0" err="1">
                <a:latin typeface="Jumble" panose="02000503000000020004" pitchFamily="2" charset="0"/>
              </a:rPr>
              <a:t>Analyse</a:t>
            </a:r>
            <a:r>
              <a:rPr lang="en-US" dirty="0">
                <a:latin typeface="Jumble" panose="02000503000000020004" pitchFamily="2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(6 marks: application 3 marks, analysis 3 marks)</a:t>
            </a:r>
          </a:p>
          <a:p>
            <a:r>
              <a:rPr lang="en-US" dirty="0">
                <a:latin typeface="Jumble" panose="02000503000000020004" pitchFamily="2" charset="0"/>
              </a:rPr>
              <a:t>Justify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(9 marks: application 3 marks, analysis 3 marks, evaluate 3 marks)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9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F9B5-5CA8-41E5-261B-757D4A44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 (25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8BD-E690-ECF9-2D1B-672A5F55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125" y="2556932"/>
            <a:ext cx="977247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Questions relating to a case study about a different small business that use the following command verbs:</a:t>
            </a:r>
          </a:p>
          <a:p>
            <a:r>
              <a:rPr lang="en-US" dirty="0">
                <a:latin typeface="Jumble" panose="02000503000000020004" pitchFamily="2" charset="0"/>
              </a:rPr>
              <a:t>State</a:t>
            </a:r>
          </a:p>
          <a:p>
            <a:r>
              <a:rPr lang="en-US" dirty="0">
                <a:latin typeface="Jumble" panose="02000503000000020004" pitchFamily="2" charset="0"/>
              </a:rPr>
              <a:t>Identify</a:t>
            </a:r>
          </a:p>
          <a:p>
            <a:r>
              <a:rPr lang="en-US" dirty="0">
                <a:latin typeface="Jumble" panose="02000503000000020004" pitchFamily="2" charset="0"/>
              </a:rPr>
              <a:t>Outline</a:t>
            </a:r>
          </a:p>
          <a:p>
            <a:r>
              <a:rPr lang="en-US" dirty="0">
                <a:latin typeface="Jumble" panose="02000503000000020004" pitchFamily="2" charset="0"/>
              </a:rPr>
              <a:t>Justify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(9 marks: application 3 marks, analysis 3 marks, evaluate 3 marks)</a:t>
            </a:r>
          </a:p>
          <a:p>
            <a:r>
              <a:rPr lang="en-US" dirty="0">
                <a:latin typeface="Jumble" panose="02000503000000020004" pitchFamily="2" charset="0"/>
              </a:rPr>
              <a:t>Evaluate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(12 marks: knowledge and understanding 3 marks, application 3 marks, analysis 3 marks, evaluate 3 marks)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BD69-5092-5E48-F46A-882F872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dirty="0"/>
              <a:t>Topic 1.1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49A-439E-7408-8762-B7D00D8C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Enterprise and entrepreneurship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A32BC-45C5-5017-3BE9-01D86F336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6313"/>
          <a:stretch/>
        </p:blipFill>
        <p:spPr>
          <a:xfrm>
            <a:off x="5418668" y="982154"/>
            <a:ext cx="5469466" cy="489368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8437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BD69-5092-5E48-F46A-882F872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dirty="0"/>
              <a:t>Topic 1.2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349A-439E-7408-8762-B7D00D8C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Spotting a business opportunity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D7B19-D6F2-7E43-9A3E-F8D15DE58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774" y="0"/>
            <a:ext cx="50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7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574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Bradley Hand ITC</vt:lpstr>
      <vt:lpstr>Garamond</vt:lpstr>
      <vt:lpstr>Jumble</vt:lpstr>
      <vt:lpstr>Organic</vt:lpstr>
      <vt:lpstr>Revision Guidance  Year 10 GCSE Business Edexcel </vt:lpstr>
      <vt:lpstr>Exam Structure</vt:lpstr>
      <vt:lpstr>PowerPoint Presentation</vt:lpstr>
      <vt:lpstr>Assessment Objectives</vt:lpstr>
      <vt:lpstr>Section A (35 marks)</vt:lpstr>
      <vt:lpstr>Section B (30 marks)</vt:lpstr>
      <vt:lpstr>Section C (25 marks)</vt:lpstr>
      <vt:lpstr>Topic 1.1</vt:lpstr>
      <vt:lpstr>Topic 1.2</vt:lpstr>
      <vt:lpstr>Topic 1.3</vt:lpstr>
      <vt:lpstr>Topic 1.4</vt:lpstr>
      <vt:lpstr>Topic 1.5</vt:lpstr>
      <vt:lpstr>Course Companion p1-p70</vt:lpstr>
      <vt:lpstr>Seneca</vt:lpstr>
      <vt:lpstr>Key terms</vt:lpstr>
      <vt:lpstr>Formulae</vt:lpstr>
      <vt:lpstr>Useful Websites</vt:lpstr>
      <vt:lpstr>GCSE Business - Edexcel - BBC Bitesize</vt:lpstr>
      <vt:lpstr>GCSE Business - Edexcel - BBC Bitesize</vt:lpstr>
      <vt:lpstr>GCSE Business - Edexcel - BBC Bitesize</vt:lpstr>
      <vt:lpstr>GCSE Business - Edexcel - BBC Bitesize</vt:lpstr>
      <vt:lpstr>GCSE Business - Edexcel - BBC Bitesize</vt:lpstr>
      <vt:lpstr>GCSE Business - Edexcel - BBC Bitesize</vt:lpstr>
      <vt:lpstr>BusinessEd</vt:lpstr>
      <vt:lpstr>BusinessEd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Guidance  Year 10 GCSE Business Edexcel</dc:title>
  <dc:creator>Lisa Williams</dc:creator>
  <cp:lastModifiedBy>RAhmad</cp:lastModifiedBy>
  <cp:revision>15</cp:revision>
  <dcterms:created xsi:type="dcterms:W3CDTF">2023-12-14T16:03:13Z</dcterms:created>
  <dcterms:modified xsi:type="dcterms:W3CDTF">2024-05-15T19:48:55Z</dcterms:modified>
</cp:coreProperties>
</file>