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16" r:id="rId2"/>
    <p:sldId id="385" r:id="rId3"/>
    <p:sldId id="318" r:id="rId4"/>
    <p:sldId id="320" r:id="rId5"/>
    <p:sldId id="322" r:id="rId6"/>
    <p:sldId id="324" r:id="rId7"/>
    <p:sldId id="325" r:id="rId8"/>
    <p:sldId id="329" r:id="rId9"/>
    <p:sldId id="330" r:id="rId10"/>
    <p:sldId id="331" r:id="rId11"/>
    <p:sldId id="333" r:id="rId12"/>
    <p:sldId id="386"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87" r:id="rId28"/>
    <p:sldId id="348" r:id="rId29"/>
    <p:sldId id="350" r:id="rId30"/>
    <p:sldId id="349" r:id="rId31"/>
    <p:sldId id="351" r:id="rId32"/>
    <p:sldId id="352" r:id="rId33"/>
    <p:sldId id="353" r:id="rId34"/>
    <p:sldId id="354" r:id="rId35"/>
    <p:sldId id="355" r:id="rId36"/>
    <p:sldId id="356" r:id="rId37"/>
    <p:sldId id="357" r:id="rId38"/>
    <p:sldId id="358" r:id="rId39"/>
    <p:sldId id="359" r:id="rId40"/>
    <p:sldId id="360" r:id="rId41"/>
    <p:sldId id="361" r:id="rId42"/>
    <p:sldId id="362" r:id="rId43"/>
    <p:sldId id="363" r:id="rId44"/>
    <p:sldId id="364" r:id="rId45"/>
    <p:sldId id="365" r:id="rId46"/>
    <p:sldId id="366" r:id="rId47"/>
    <p:sldId id="367" r:id="rId48"/>
    <p:sldId id="368" r:id="rId49"/>
    <p:sldId id="369" r:id="rId50"/>
    <p:sldId id="370" r:id="rId51"/>
    <p:sldId id="371" r:id="rId52"/>
    <p:sldId id="372" r:id="rId53"/>
    <p:sldId id="388" r:id="rId54"/>
    <p:sldId id="373" r:id="rId55"/>
    <p:sldId id="374" r:id="rId56"/>
    <p:sldId id="375" r:id="rId57"/>
    <p:sldId id="376" r:id="rId58"/>
    <p:sldId id="377" r:id="rId59"/>
    <p:sldId id="378" r:id="rId60"/>
    <p:sldId id="379" r:id="rId61"/>
    <p:sldId id="380" r:id="rId62"/>
    <p:sldId id="381" r:id="rId63"/>
    <p:sldId id="382" r:id="rId64"/>
    <p:sldId id="383" r:id="rId65"/>
    <p:sldId id="384"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cover" id="{23C19856-B7DA-40AB-AB6E-C0E905B76910}">
          <p14:sldIdLst>
            <p14:sldId id="316"/>
          </p14:sldIdLst>
        </p14:section>
        <p14:section name="Topic Area 1" id="{CBB85C49-0F86-449B-B8B0-C22BA4C04A25}">
          <p14:sldIdLst>
            <p14:sldId id="385"/>
            <p14:sldId id="318"/>
            <p14:sldId id="320"/>
            <p14:sldId id="322"/>
            <p14:sldId id="324"/>
            <p14:sldId id="325"/>
            <p14:sldId id="329"/>
            <p14:sldId id="330"/>
            <p14:sldId id="331"/>
            <p14:sldId id="333"/>
          </p14:sldIdLst>
        </p14:section>
        <p14:section name="Topic Area 2" id="{CA9657F6-B160-4E68-904D-A53AB4114506}">
          <p14:sldIdLst>
            <p14:sldId id="386"/>
            <p14:sldId id="334"/>
            <p14:sldId id="335"/>
            <p14:sldId id="336"/>
            <p14:sldId id="337"/>
            <p14:sldId id="338"/>
            <p14:sldId id="339"/>
            <p14:sldId id="340"/>
            <p14:sldId id="341"/>
            <p14:sldId id="342"/>
            <p14:sldId id="343"/>
            <p14:sldId id="344"/>
            <p14:sldId id="345"/>
            <p14:sldId id="346"/>
            <p14:sldId id="347"/>
          </p14:sldIdLst>
        </p14:section>
        <p14:section name="Topic Area 3" id="{F37D5EE3-F6F6-418F-86F9-1BE33352FDA0}">
          <p14:sldIdLst>
            <p14:sldId id="387"/>
            <p14:sldId id="348"/>
            <p14:sldId id="350"/>
            <p14:sldId id="349"/>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Lst>
        </p14:section>
        <p14:section name="Topic Area 4" id="{6C8249FC-6901-4BAB-A011-D13C872A139E}">
          <p14:sldIdLst>
            <p14:sldId id="388"/>
            <p14:sldId id="373"/>
            <p14:sldId id="374"/>
            <p14:sldId id="375"/>
            <p14:sldId id="376"/>
            <p14:sldId id="377"/>
            <p14:sldId id="378"/>
            <p14:sldId id="379"/>
            <p14:sldId id="380"/>
            <p14:sldId id="381"/>
            <p14:sldId id="382"/>
            <p14:sldId id="383"/>
            <p14:sldId id="3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660"/>
  </p:normalViewPr>
  <p:slideViewPr>
    <p:cSldViewPr snapToGrid="0">
      <p:cViewPr varScale="1">
        <p:scale>
          <a:sx n="108" d="100"/>
          <a:sy n="108" d="100"/>
        </p:scale>
        <p:origin x="6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153-477D-B954-DC992DE2CF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153-477D-B954-DC992DE2CF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153-477D-B954-DC992DE2CF6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53-477D-B954-DC992DE2CF6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153-477D-B954-DC992DE2CF6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153-477D-B954-DC992DE2CF6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153-477D-B954-DC992DE2CF6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153-477D-B954-DC992DE2CF6D}"/>
              </c:ext>
            </c:extLst>
          </c:dPt>
          <c:cat>
            <c:strRef>
              <c:f>Sheet1!$A$2:$A$9</c:f>
              <c:strCache>
                <c:ptCount val="8"/>
                <c:pt idx="0">
                  <c:v>1st Qtr</c:v>
                </c:pt>
                <c:pt idx="1">
                  <c:v>2nd Qtr</c:v>
                </c:pt>
                <c:pt idx="2">
                  <c:v>3rd Qtr</c:v>
                </c:pt>
                <c:pt idx="3">
                  <c:v>4th Qtr</c:v>
                </c:pt>
                <c:pt idx="4">
                  <c:v>5th</c:v>
                </c:pt>
                <c:pt idx="5">
                  <c:v>6th</c:v>
                </c:pt>
                <c:pt idx="6">
                  <c:v>7th</c:v>
                </c:pt>
                <c:pt idx="7">
                  <c:v>8th</c:v>
                </c:pt>
              </c:strCache>
            </c:strRef>
          </c:cat>
          <c:val>
            <c:numRef>
              <c:f>Sheet1!$B$2:$B$9</c:f>
              <c:numCache>
                <c:formatCode>General</c:formatCode>
                <c:ptCount val="8"/>
                <c:pt idx="0">
                  <c:v>1.25</c:v>
                </c:pt>
                <c:pt idx="1">
                  <c:v>1.25</c:v>
                </c:pt>
                <c:pt idx="2">
                  <c:v>1.25</c:v>
                </c:pt>
                <c:pt idx="3">
                  <c:v>1.25</c:v>
                </c:pt>
                <c:pt idx="4">
                  <c:v>1.25</c:v>
                </c:pt>
                <c:pt idx="5">
                  <c:v>1.25</c:v>
                </c:pt>
                <c:pt idx="6">
                  <c:v>1.25</c:v>
                </c:pt>
                <c:pt idx="7">
                  <c:v>1.25</c:v>
                </c:pt>
              </c:numCache>
            </c:numRef>
          </c:val>
          <c:extLst>
            <c:ext xmlns:c16="http://schemas.microsoft.com/office/drawing/2014/chart" uri="{C3380CC4-5D6E-409C-BE32-E72D297353CC}">
              <c16:uniqueId val="{00000000-BE84-488B-8366-C72C0623629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09B62-2006-442F-B80B-FB8DE0F6DD59}" type="datetimeFigureOut">
              <a:rPr lang="en-GB" smtClean="0"/>
              <a:t>04/12/2023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52DFA-E84B-4613-A704-56E816958496}" type="slidenum">
              <a:rPr lang="en-GB" smtClean="0"/>
              <a:t>‹#›</a:t>
            </a:fld>
            <a:endParaRPr lang="en-GB"/>
          </a:p>
        </p:txBody>
      </p:sp>
    </p:spTree>
    <p:extLst>
      <p:ext uri="{BB962C8B-B14F-4D97-AF65-F5344CB8AC3E}">
        <p14:creationId xmlns:p14="http://schemas.microsoft.com/office/powerpoint/2010/main" val="366501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a:t>
            </a:fld>
            <a:endParaRPr lang="en-GB"/>
          </a:p>
        </p:txBody>
      </p:sp>
    </p:spTree>
    <p:extLst>
      <p:ext uri="{BB962C8B-B14F-4D97-AF65-F5344CB8AC3E}">
        <p14:creationId xmlns:p14="http://schemas.microsoft.com/office/powerpoint/2010/main" val="118847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10</a:t>
            </a:fld>
            <a:endParaRPr lang="en-GB"/>
          </a:p>
        </p:txBody>
      </p:sp>
    </p:spTree>
    <p:extLst>
      <p:ext uri="{BB962C8B-B14F-4D97-AF65-F5344CB8AC3E}">
        <p14:creationId xmlns:p14="http://schemas.microsoft.com/office/powerpoint/2010/main" val="1685339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11</a:t>
            </a:fld>
            <a:endParaRPr lang="en-GB"/>
          </a:p>
        </p:txBody>
      </p:sp>
    </p:spTree>
    <p:extLst>
      <p:ext uri="{BB962C8B-B14F-4D97-AF65-F5344CB8AC3E}">
        <p14:creationId xmlns:p14="http://schemas.microsoft.com/office/powerpoint/2010/main" val="3561574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12</a:t>
            </a:fld>
            <a:endParaRPr lang="en-GB"/>
          </a:p>
        </p:txBody>
      </p:sp>
    </p:spTree>
    <p:extLst>
      <p:ext uri="{BB962C8B-B14F-4D97-AF65-F5344CB8AC3E}">
        <p14:creationId xmlns:p14="http://schemas.microsoft.com/office/powerpoint/2010/main" val="2456721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13</a:t>
            </a:fld>
            <a:endParaRPr lang="en-GB"/>
          </a:p>
        </p:txBody>
      </p:sp>
    </p:spTree>
    <p:extLst>
      <p:ext uri="{BB962C8B-B14F-4D97-AF65-F5344CB8AC3E}">
        <p14:creationId xmlns:p14="http://schemas.microsoft.com/office/powerpoint/2010/main" val="3534129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14</a:t>
            </a:fld>
            <a:endParaRPr lang="en-GB"/>
          </a:p>
        </p:txBody>
      </p:sp>
    </p:spTree>
    <p:extLst>
      <p:ext uri="{BB962C8B-B14F-4D97-AF65-F5344CB8AC3E}">
        <p14:creationId xmlns:p14="http://schemas.microsoft.com/office/powerpoint/2010/main" val="3150408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15</a:t>
            </a:fld>
            <a:endParaRPr lang="en-GB"/>
          </a:p>
        </p:txBody>
      </p:sp>
    </p:spTree>
    <p:extLst>
      <p:ext uri="{BB962C8B-B14F-4D97-AF65-F5344CB8AC3E}">
        <p14:creationId xmlns:p14="http://schemas.microsoft.com/office/powerpoint/2010/main" val="1970082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16</a:t>
            </a:fld>
            <a:endParaRPr lang="en-GB"/>
          </a:p>
        </p:txBody>
      </p:sp>
    </p:spTree>
    <p:extLst>
      <p:ext uri="{BB962C8B-B14F-4D97-AF65-F5344CB8AC3E}">
        <p14:creationId xmlns:p14="http://schemas.microsoft.com/office/powerpoint/2010/main" val="4141653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17</a:t>
            </a:fld>
            <a:endParaRPr lang="en-GB"/>
          </a:p>
        </p:txBody>
      </p:sp>
    </p:spTree>
    <p:extLst>
      <p:ext uri="{BB962C8B-B14F-4D97-AF65-F5344CB8AC3E}">
        <p14:creationId xmlns:p14="http://schemas.microsoft.com/office/powerpoint/2010/main" val="1959216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18</a:t>
            </a:fld>
            <a:endParaRPr lang="en-GB"/>
          </a:p>
        </p:txBody>
      </p:sp>
    </p:spTree>
    <p:extLst>
      <p:ext uri="{BB962C8B-B14F-4D97-AF65-F5344CB8AC3E}">
        <p14:creationId xmlns:p14="http://schemas.microsoft.com/office/powerpoint/2010/main" val="1135194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19</a:t>
            </a:fld>
            <a:endParaRPr lang="en-GB"/>
          </a:p>
        </p:txBody>
      </p:sp>
    </p:spTree>
    <p:extLst>
      <p:ext uri="{BB962C8B-B14F-4D97-AF65-F5344CB8AC3E}">
        <p14:creationId xmlns:p14="http://schemas.microsoft.com/office/powerpoint/2010/main" val="24236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a:t>
            </a:fld>
            <a:endParaRPr lang="en-GB"/>
          </a:p>
        </p:txBody>
      </p:sp>
    </p:spTree>
    <p:extLst>
      <p:ext uri="{BB962C8B-B14F-4D97-AF65-F5344CB8AC3E}">
        <p14:creationId xmlns:p14="http://schemas.microsoft.com/office/powerpoint/2010/main" val="3163170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20</a:t>
            </a:fld>
            <a:endParaRPr lang="en-GB"/>
          </a:p>
        </p:txBody>
      </p:sp>
    </p:spTree>
    <p:extLst>
      <p:ext uri="{BB962C8B-B14F-4D97-AF65-F5344CB8AC3E}">
        <p14:creationId xmlns:p14="http://schemas.microsoft.com/office/powerpoint/2010/main" val="381213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21</a:t>
            </a:fld>
            <a:endParaRPr lang="en-GB"/>
          </a:p>
        </p:txBody>
      </p:sp>
    </p:spTree>
    <p:extLst>
      <p:ext uri="{BB962C8B-B14F-4D97-AF65-F5344CB8AC3E}">
        <p14:creationId xmlns:p14="http://schemas.microsoft.com/office/powerpoint/2010/main" val="3009657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22</a:t>
            </a:fld>
            <a:endParaRPr lang="en-GB"/>
          </a:p>
        </p:txBody>
      </p:sp>
    </p:spTree>
    <p:extLst>
      <p:ext uri="{BB962C8B-B14F-4D97-AF65-F5344CB8AC3E}">
        <p14:creationId xmlns:p14="http://schemas.microsoft.com/office/powerpoint/2010/main" val="2671559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23</a:t>
            </a:fld>
            <a:endParaRPr lang="en-GB"/>
          </a:p>
        </p:txBody>
      </p:sp>
    </p:spTree>
    <p:extLst>
      <p:ext uri="{BB962C8B-B14F-4D97-AF65-F5344CB8AC3E}">
        <p14:creationId xmlns:p14="http://schemas.microsoft.com/office/powerpoint/2010/main" val="420276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24</a:t>
            </a:fld>
            <a:endParaRPr lang="en-GB"/>
          </a:p>
        </p:txBody>
      </p:sp>
    </p:spTree>
    <p:extLst>
      <p:ext uri="{BB962C8B-B14F-4D97-AF65-F5344CB8AC3E}">
        <p14:creationId xmlns:p14="http://schemas.microsoft.com/office/powerpoint/2010/main" val="2572072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25</a:t>
            </a:fld>
            <a:endParaRPr lang="en-GB"/>
          </a:p>
        </p:txBody>
      </p:sp>
    </p:spTree>
    <p:extLst>
      <p:ext uri="{BB962C8B-B14F-4D97-AF65-F5344CB8AC3E}">
        <p14:creationId xmlns:p14="http://schemas.microsoft.com/office/powerpoint/2010/main" val="578606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26</a:t>
            </a:fld>
            <a:endParaRPr lang="en-GB"/>
          </a:p>
        </p:txBody>
      </p:sp>
    </p:spTree>
    <p:extLst>
      <p:ext uri="{BB962C8B-B14F-4D97-AF65-F5344CB8AC3E}">
        <p14:creationId xmlns:p14="http://schemas.microsoft.com/office/powerpoint/2010/main" val="2139621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27</a:t>
            </a:fld>
            <a:endParaRPr lang="en-GB"/>
          </a:p>
        </p:txBody>
      </p:sp>
    </p:spTree>
    <p:extLst>
      <p:ext uri="{BB962C8B-B14F-4D97-AF65-F5344CB8AC3E}">
        <p14:creationId xmlns:p14="http://schemas.microsoft.com/office/powerpoint/2010/main" val="1044740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28</a:t>
            </a:fld>
            <a:endParaRPr lang="en-GB"/>
          </a:p>
        </p:txBody>
      </p:sp>
    </p:spTree>
    <p:extLst>
      <p:ext uri="{BB962C8B-B14F-4D97-AF65-F5344CB8AC3E}">
        <p14:creationId xmlns:p14="http://schemas.microsoft.com/office/powerpoint/2010/main" val="1527413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29</a:t>
            </a:fld>
            <a:endParaRPr lang="en-GB"/>
          </a:p>
        </p:txBody>
      </p:sp>
    </p:spTree>
    <p:extLst>
      <p:ext uri="{BB962C8B-B14F-4D97-AF65-F5344CB8AC3E}">
        <p14:creationId xmlns:p14="http://schemas.microsoft.com/office/powerpoint/2010/main" val="388973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3</a:t>
            </a:fld>
            <a:endParaRPr lang="en-GB"/>
          </a:p>
        </p:txBody>
      </p:sp>
    </p:spTree>
    <p:extLst>
      <p:ext uri="{BB962C8B-B14F-4D97-AF65-F5344CB8AC3E}">
        <p14:creationId xmlns:p14="http://schemas.microsoft.com/office/powerpoint/2010/main" val="3863757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list is NOT exhaustive, other examples should be accepted due to wide variety of possible answers.</a:t>
            </a:r>
          </a:p>
        </p:txBody>
      </p:sp>
      <p:sp>
        <p:nvSpPr>
          <p:cNvPr id="4" name="Slide Number Placeholder 3"/>
          <p:cNvSpPr>
            <a:spLocks noGrp="1"/>
          </p:cNvSpPr>
          <p:nvPr>
            <p:ph type="sldNum" sz="quarter" idx="5"/>
          </p:nvPr>
        </p:nvSpPr>
        <p:spPr/>
        <p:txBody>
          <a:bodyPr/>
          <a:lstStyle/>
          <a:p>
            <a:fld id="{5D0DF6BB-81B8-4479-B71B-6FE1BC874291}" type="slidenum">
              <a:rPr lang="en-GB" smtClean="0"/>
              <a:t>30</a:t>
            </a:fld>
            <a:endParaRPr lang="en-GB"/>
          </a:p>
        </p:txBody>
      </p:sp>
    </p:spTree>
    <p:extLst>
      <p:ext uri="{BB962C8B-B14F-4D97-AF65-F5344CB8AC3E}">
        <p14:creationId xmlns:p14="http://schemas.microsoft.com/office/powerpoint/2010/main" val="473769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31</a:t>
            </a:fld>
            <a:endParaRPr lang="en-GB"/>
          </a:p>
        </p:txBody>
      </p:sp>
    </p:spTree>
    <p:extLst>
      <p:ext uri="{BB962C8B-B14F-4D97-AF65-F5344CB8AC3E}">
        <p14:creationId xmlns:p14="http://schemas.microsoft.com/office/powerpoint/2010/main" val="109634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reasonable answers can be accepted.</a:t>
            </a:r>
          </a:p>
        </p:txBody>
      </p:sp>
      <p:sp>
        <p:nvSpPr>
          <p:cNvPr id="4" name="Slide Number Placeholder 3"/>
          <p:cNvSpPr>
            <a:spLocks noGrp="1"/>
          </p:cNvSpPr>
          <p:nvPr>
            <p:ph type="sldNum" sz="quarter" idx="5"/>
          </p:nvPr>
        </p:nvSpPr>
        <p:spPr/>
        <p:txBody>
          <a:bodyPr/>
          <a:lstStyle/>
          <a:p>
            <a:fld id="{5D0DF6BB-81B8-4479-B71B-6FE1BC874291}" type="slidenum">
              <a:rPr lang="en-GB" smtClean="0"/>
              <a:t>32</a:t>
            </a:fld>
            <a:endParaRPr lang="en-GB"/>
          </a:p>
        </p:txBody>
      </p:sp>
    </p:spTree>
    <p:extLst>
      <p:ext uri="{BB962C8B-B14F-4D97-AF65-F5344CB8AC3E}">
        <p14:creationId xmlns:p14="http://schemas.microsoft.com/office/powerpoint/2010/main" val="1433761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33</a:t>
            </a:fld>
            <a:endParaRPr lang="en-GB"/>
          </a:p>
        </p:txBody>
      </p:sp>
    </p:spTree>
    <p:extLst>
      <p:ext uri="{BB962C8B-B14F-4D97-AF65-F5344CB8AC3E}">
        <p14:creationId xmlns:p14="http://schemas.microsoft.com/office/powerpoint/2010/main" val="3287165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34</a:t>
            </a:fld>
            <a:endParaRPr lang="en-GB"/>
          </a:p>
        </p:txBody>
      </p:sp>
    </p:spTree>
    <p:extLst>
      <p:ext uri="{BB962C8B-B14F-4D97-AF65-F5344CB8AC3E}">
        <p14:creationId xmlns:p14="http://schemas.microsoft.com/office/powerpoint/2010/main" val="2845998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reasonable answers can be accepted.</a:t>
            </a:r>
          </a:p>
        </p:txBody>
      </p:sp>
      <p:sp>
        <p:nvSpPr>
          <p:cNvPr id="4" name="Slide Number Placeholder 3"/>
          <p:cNvSpPr>
            <a:spLocks noGrp="1"/>
          </p:cNvSpPr>
          <p:nvPr>
            <p:ph type="sldNum" sz="quarter" idx="5"/>
          </p:nvPr>
        </p:nvSpPr>
        <p:spPr/>
        <p:txBody>
          <a:bodyPr/>
          <a:lstStyle/>
          <a:p>
            <a:fld id="{5D0DF6BB-81B8-4479-B71B-6FE1BC874291}" type="slidenum">
              <a:rPr lang="en-GB" smtClean="0"/>
              <a:t>35</a:t>
            </a:fld>
            <a:endParaRPr lang="en-GB"/>
          </a:p>
        </p:txBody>
      </p:sp>
    </p:spTree>
    <p:extLst>
      <p:ext uri="{BB962C8B-B14F-4D97-AF65-F5344CB8AC3E}">
        <p14:creationId xmlns:p14="http://schemas.microsoft.com/office/powerpoint/2010/main" val="3309232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36</a:t>
            </a:fld>
            <a:endParaRPr lang="en-GB"/>
          </a:p>
        </p:txBody>
      </p:sp>
    </p:spTree>
    <p:extLst>
      <p:ext uri="{BB962C8B-B14F-4D97-AF65-F5344CB8AC3E}">
        <p14:creationId xmlns:p14="http://schemas.microsoft.com/office/powerpoint/2010/main" val="3791046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37</a:t>
            </a:fld>
            <a:endParaRPr lang="en-GB"/>
          </a:p>
        </p:txBody>
      </p:sp>
    </p:spTree>
    <p:extLst>
      <p:ext uri="{BB962C8B-B14F-4D97-AF65-F5344CB8AC3E}">
        <p14:creationId xmlns:p14="http://schemas.microsoft.com/office/powerpoint/2010/main" val="2853856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38</a:t>
            </a:fld>
            <a:endParaRPr lang="en-GB"/>
          </a:p>
        </p:txBody>
      </p:sp>
    </p:spTree>
    <p:extLst>
      <p:ext uri="{BB962C8B-B14F-4D97-AF65-F5344CB8AC3E}">
        <p14:creationId xmlns:p14="http://schemas.microsoft.com/office/powerpoint/2010/main" val="287747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39</a:t>
            </a:fld>
            <a:endParaRPr lang="en-GB"/>
          </a:p>
        </p:txBody>
      </p:sp>
    </p:spTree>
    <p:extLst>
      <p:ext uri="{BB962C8B-B14F-4D97-AF65-F5344CB8AC3E}">
        <p14:creationId xmlns:p14="http://schemas.microsoft.com/office/powerpoint/2010/main" val="122009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4</a:t>
            </a:fld>
            <a:endParaRPr lang="en-GB"/>
          </a:p>
        </p:txBody>
      </p:sp>
    </p:spTree>
    <p:extLst>
      <p:ext uri="{BB962C8B-B14F-4D97-AF65-F5344CB8AC3E}">
        <p14:creationId xmlns:p14="http://schemas.microsoft.com/office/powerpoint/2010/main" val="1461123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40</a:t>
            </a:fld>
            <a:endParaRPr lang="en-GB"/>
          </a:p>
        </p:txBody>
      </p:sp>
    </p:spTree>
    <p:extLst>
      <p:ext uri="{BB962C8B-B14F-4D97-AF65-F5344CB8AC3E}">
        <p14:creationId xmlns:p14="http://schemas.microsoft.com/office/powerpoint/2010/main" val="2454627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41</a:t>
            </a:fld>
            <a:endParaRPr lang="en-GB"/>
          </a:p>
        </p:txBody>
      </p:sp>
    </p:spTree>
    <p:extLst>
      <p:ext uri="{BB962C8B-B14F-4D97-AF65-F5344CB8AC3E}">
        <p14:creationId xmlns:p14="http://schemas.microsoft.com/office/powerpoint/2010/main" val="3445398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Tw Cen MT" panose="020B0602020104020603"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42</a:t>
            </a:fld>
            <a:endParaRPr lang="en-GB"/>
          </a:p>
        </p:txBody>
      </p:sp>
    </p:spTree>
    <p:extLst>
      <p:ext uri="{BB962C8B-B14F-4D97-AF65-F5344CB8AC3E}">
        <p14:creationId xmlns:p14="http://schemas.microsoft.com/office/powerpoint/2010/main" val="43480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43</a:t>
            </a:fld>
            <a:endParaRPr lang="en-GB"/>
          </a:p>
        </p:txBody>
      </p:sp>
    </p:spTree>
    <p:extLst>
      <p:ext uri="{BB962C8B-B14F-4D97-AF65-F5344CB8AC3E}">
        <p14:creationId xmlns:p14="http://schemas.microsoft.com/office/powerpoint/2010/main" val="1555133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44</a:t>
            </a:fld>
            <a:endParaRPr lang="en-GB"/>
          </a:p>
        </p:txBody>
      </p:sp>
    </p:spTree>
    <p:extLst>
      <p:ext uri="{BB962C8B-B14F-4D97-AF65-F5344CB8AC3E}">
        <p14:creationId xmlns:p14="http://schemas.microsoft.com/office/powerpoint/2010/main" val="3667455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0" i="0" dirty="0">
                <a:solidFill>
                  <a:srgbClr val="000000"/>
                </a:solidFill>
                <a:effectLst/>
                <a:latin typeface="Arial" panose="020B0604020202020204" pitchFamily="34" charset="0"/>
              </a:rPr>
              <a:t>Answers will vary as there is lots of overlap. (e.g. script could be used to create voiceovers for characters in video games)</a:t>
            </a:r>
          </a:p>
        </p:txBody>
      </p:sp>
      <p:sp>
        <p:nvSpPr>
          <p:cNvPr id="4" name="Slide Number Placeholder 3"/>
          <p:cNvSpPr>
            <a:spLocks noGrp="1"/>
          </p:cNvSpPr>
          <p:nvPr>
            <p:ph type="sldNum" sz="quarter" idx="5"/>
          </p:nvPr>
        </p:nvSpPr>
        <p:spPr/>
        <p:txBody>
          <a:bodyPr/>
          <a:lstStyle/>
          <a:p>
            <a:fld id="{5D0DF6BB-81B8-4479-B71B-6FE1BC874291}" type="slidenum">
              <a:rPr lang="en-GB" smtClean="0"/>
              <a:t>45</a:t>
            </a:fld>
            <a:endParaRPr lang="en-GB"/>
          </a:p>
        </p:txBody>
      </p:sp>
    </p:spTree>
    <p:extLst>
      <p:ext uri="{BB962C8B-B14F-4D97-AF65-F5344CB8AC3E}">
        <p14:creationId xmlns:p14="http://schemas.microsoft.com/office/powerpoint/2010/main" val="3209750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46</a:t>
            </a:fld>
            <a:endParaRPr lang="en-GB"/>
          </a:p>
        </p:txBody>
      </p:sp>
    </p:spTree>
    <p:extLst>
      <p:ext uri="{BB962C8B-B14F-4D97-AF65-F5344CB8AC3E}">
        <p14:creationId xmlns:p14="http://schemas.microsoft.com/office/powerpoint/2010/main" val="42984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47</a:t>
            </a:fld>
            <a:endParaRPr lang="en-GB"/>
          </a:p>
        </p:txBody>
      </p:sp>
    </p:spTree>
    <p:extLst>
      <p:ext uri="{BB962C8B-B14F-4D97-AF65-F5344CB8AC3E}">
        <p14:creationId xmlns:p14="http://schemas.microsoft.com/office/powerpoint/2010/main" val="16049654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48</a:t>
            </a:fld>
            <a:endParaRPr lang="en-GB"/>
          </a:p>
        </p:txBody>
      </p:sp>
    </p:spTree>
    <p:extLst>
      <p:ext uri="{BB962C8B-B14F-4D97-AF65-F5344CB8AC3E}">
        <p14:creationId xmlns:p14="http://schemas.microsoft.com/office/powerpoint/2010/main" val="40332321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49</a:t>
            </a:fld>
            <a:endParaRPr lang="en-GB"/>
          </a:p>
        </p:txBody>
      </p:sp>
    </p:spTree>
    <p:extLst>
      <p:ext uri="{BB962C8B-B14F-4D97-AF65-F5344CB8AC3E}">
        <p14:creationId xmlns:p14="http://schemas.microsoft.com/office/powerpoint/2010/main" val="148260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5</a:t>
            </a:fld>
            <a:endParaRPr lang="en-GB"/>
          </a:p>
        </p:txBody>
      </p:sp>
    </p:spTree>
    <p:extLst>
      <p:ext uri="{BB962C8B-B14F-4D97-AF65-F5344CB8AC3E}">
        <p14:creationId xmlns:p14="http://schemas.microsoft.com/office/powerpoint/2010/main" val="3428932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50</a:t>
            </a:fld>
            <a:endParaRPr lang="en-GB"/>
          </a:p>
        </p:txBody>
      </p:sp>
    </p:spTree>
    <p:extLst>
      <p:ext uri="{BB962C8B-B14F-4D97-AF65-F5344CB8AC3E}">
        <p14:creationId xmlns:p14="http://schemas.microsoft.com/office/powerpoint/2010/main" val="64343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51</a:t>
            </a:fld>
            <a:endParaRPr lang="en-GB"/>
          </a:p>
        </p:txBody>
      </p:sp>
    </p:spTree>
    <p:extLst>
      <p:ext uri="{BB962C8B-B14F-4D97-AF65-F5344CB8AC3E}">
        <p14:creationId xmlns:p14="http://schemas.microsoft.com/office/powerpoint/2010/main" val="544713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0" i="0" dirty="0">
                <a:solidFill>
                  <a:srgbClr val="000000"/>
                </a:solidFill>
                <a:effectLst/>
                <a:latin typeface="Arial" panose="020B0604020202020204" pitchFamily="34" charset="0"/>
              </a:rPr>
              <a:t>Others include:</a:t>
            </a:r>
            <a:endParaRPr lang="en-GB" b="0" i="0" dirty="0">
              <a:solidFill>
                <a:srgbClr val="000000"/>
              </a:solidFill>
              <a:effectLst/>
              <a:latin typeface="Arial" panose="020B0604020202020204" pitchFamily="34" charset="0"/>
            </a:endParaRPr>
          </a:p>
          <a:p>
            <a:pPr algn="l" rtl="0" fontAlgn="base">
              <a:buFont typeface="Arial" panose="020B0604020202020204" pitchFamily="34" charset="0"/>
              <a:buNone/>
            </a:pPr>
            <a:r>
              <a:rPr lang="en-GB" b="0" i="0" dirty="0">
                <a:solidFill>
                  <a:srgbClr val="000000"/>
                </a:solidFill>
                <a:effectLst/>
                <a:latin typeface="Arial" panose="020B0604020202020204" pitchFamily="34" charset="0"/>
              </a:rPr>
              <a:t>Ensure you have permission to access – may need to complete a location release form.</a:t>
            </a:r>
          </a:p>
          <a:p>
            <a:pPr algn="l" rtl="0" fontAlgn="base">
              <a:buFont typeface="Arial" panose="020B0604020202020204" pitchFamily="34" charset="0"/>
              <a:buNone/>
            </a:pPr>
            <a:r>
              <a:rPr lang="en-GB" b="0" i="0" dirty="0">
                <a:solidFill>
                  <a:srgbClr val="000000"/>
                </a:solidFill>
                <a:effectLst/>
                <a:latin typeface="Arial" panose="020B0604020202020204" pitchFamily="34" charset="0"/>
              </a:rPr>
              <a:t>Ensure you have all the documentation.</a:t>
            </a:r>
          </a:p>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52</a:t>
            </a:fld>
            <a:endParaRPr lang="en-GB"/>
          </a:p>
        </p:txBody>
      </p:sp>
    </p:spTree>
    <p:extLst>
      <p:ext uri="{BB962C8B-B14F-4D97-AF65-F5344CB8AC3E}">
        <p14:creationId xmlns:p14="http://schemas.microsoft.com/office/powerpoint/2010/main" val="3247871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53</a:t>
            </a:fld>
            <a:endParaRPr lang="en-GB"/>
          </a:p>
        </p:txBody>
      </p:sp>
    </p:spTree>
    <p:extLst>
      <p:ext uri="{BB962C8B-B14F-4D97-AF65-F5344CB8AC3E}">
        <p14:creationId xmlns:p14="http://schemas.microsoft.com/office/powerpoint/2010/main" val="21943819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54</a:t>
            </a:fld>
            <a:endParaRPr lang="en-GB"/>
          </a:p>
        </p:txBody>
      </p:sp>
    </p:spTree>
    <p:extLst>
      <p:ext uri="{BB962C8B-B14F-4D97-AF65-F5344CB8AC3E}">
        <p14:creationId xmlns:p14="http://schemas.microsoft.com/office/powerpoint/2010/main" val="367083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55</a:t>
            </a:fld>
            <a:endParaRPr lang="en-GB"/>
          </a:p>
        </p:txBody>
      </p:sp>
    </p:spTree>
    <p:extLst>
      <p:ext uri="{BB962C8B-B14F-4D97-AF65-F5344CB8AC3E}">
        <p14:creationId xmlns:p14="http://schemas.microsoft.com/office/powerpoint/2010/main" val="1297777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56</a:t>
            </a:fld>
            <a:endParaRPr lang="en-GB"/>
          </a:p>
        </p:txBody>
      </p:sp>
    </p:spTree>
    <p:extLst>
      <p:ext uri="{BB962C8B-B14F-4D97-AF65-F5344CB8AC3E}">
        <p14:creationId xmlns:p14="http://schemas.microsoft.com/office/powerpoint/2010/main" val="2874954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57</a:t>
            </a:fld>
            <a:endParaRPr lang="en-GB"/>
          </a:p>
        </p:txBody>
      </p:sp>
    </p:spTree>
    <p:extLst>
      <p:ext uri="{BB962C8B-B14F-4D97-AF65-F5344CB8AC3E}">
        <p14:creationId xmlns:p14="http://schemas.microsoft.com/office/powerpoint/2010/main" val="14368054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58</a:t>
            </a:fld>
            <a:endParaRPr lang="en-GB"/>
          </a:p>
        </p:txBody>
      </p:sp>
    </p:spTree>
    <p:extLst>
      <p:ext uri="{BB962C8B-B14F-4D97-AF65-F5344CB8AC3E}">
        <p14:creationId xmlns:p14="http://schemas.microsoft.com/office/powerpoint/2010/main" val="21601044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59</a:t>
            </a:fld>
            <a:endParaRPr lang="en-GB"/>
          </a:p>
        </p:txBody>
      </p:sp>
    </p:spTree>
    <p:extLst>
      <p:ext uri="{BB962C8B-B14F-4D97-AF65-F5344CB8AC3E}">
        <p14:creationId xmlns:p14="http://schemas.microsoft.com/office/powerpoint/2010/main" val="191065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6</a:t>
            </a:fld>
            <a:endParaRPr lang="en-GB"/>
          </a:p>
        </p:txBody>
      </p:sp>
    </p:spTree>
    <p:extLst>
      <p:ext uri="{BB962C8B-B14F-4D97-AF65-F5344CB8AC3E}">
        <p14:creationId xmlns:p14="http://schemas.microsoft.com/office/powerpoint/2010/main" val="42858157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60</a:t>
            </a:fld>
            <a:endParaRPr lang="en-GB"/>
          </a:p>
        </p:txBody>
      </p:sp>
    </p:spTree>
    <p:extLst>
      <p:ext uri="{BB962C8B-B14F-4D97-AF65-F5344CB8AC3E}">
        <p14:creationId xmlns:p14="http://schemas.microsoft.com/office/powerpoint/2010/main" val="3732802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61</a:t>
            </a:fld>
            <a:endParaRPr lang="en-GB"/>
          </a:p>
        </p:txBody>
      </p:sp>
    </p:spTree>
    <p:extLst>
      <p:ext uri="{BB962C8B-B14F-4D97-AF65-F5344CB8AC3E}">
        <p14:creationId xmlns:p14="http://schemas.microsoft.com/office/powerpoint/2010/main" val="1612770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62</a:t>
            </a:fld>
            <a:endParaRPr lang="en-GB"/>
          </a:p>
        </p:txBody>
      </p:sp>
    </p:spTree>
    <p:extLst>
      <p:ext uri="{BB962C8B-B14F-4D97-AF65-F5344CB8AC3E}">
        <p14:creationId xmlns:p14="http://schemas.microsoft.com/office/powerpoint/2010/main" val="235113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63</a:t>
            </a:fld>
            <a:endParaRPr lang="en-GB"/>
          </a:p>
        </p:txBody>
      </p:sp>
    </p:spTree>
    <p:extLst>
      <p:ext uri="{BB962C8B-B14F-4D97-AF65-F5344CB8AC3E}">
        <p14:creationId xmlns:p14="http://schemas.microsoft.com/office/powerpoint/2010/main" val="2194906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64</a:t>
            </a:fld>
            <a:endParaRPr lang="en-GB"/>
          </a:p>
        </p:txBody>
      </p:sp>
    </p:spTree>
    <p:extLst>
      <p:ext uri="{BB962C8B-B14F-4D97-AF65-F5344CB8AC3E}">
        <p14:creationId xmlns:p14="http://schemas.microsoft.com/office/powerpoint/2010/main" val="12458884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0DF6BB-81B8-4479-B71B-6FE1BC874291}" type="slidenum">
              <a:rPr lang="en-GB" smtClean="0"/>
              <a:t>65</a:t>
            </a:fld>
            <a:endParaRPr lang="en-GB"/>
          </a:p>
        </p:txBody>
      </p:sp>
    </p:spTree>
    <p:extLst>
      <p:ext uri="{BB962C8B-B14F-4D97-AF65-F5344CB8AC3E}">
        <p14:creationId xmlns:p14="http://schemas.microsoft.com/office/powerpoint/2010/main" val="1097707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7</a:t>
            </a:fld>
            <a:endParaRPr lang="en-GB"/>
          </a:p>
        </p:txBody>
      </p:sp>
    </p:spTree>
    <p:extLst>
      <p:ext uri="{BB962C8B-B14F-4D97-AF65-F5344CB8AC3E}">
        <p14:creationId xmlns:p14="http://schemas.microsoft.com/office/powerpoint/2010/main" val="3518603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8</a:t>
            </a:fld>
            <a:endParaRPr lang="en-GB"/>
          </a:p>
        </p:txBody>
      </p:sp>
    </p:spTree>
    <p:extLst>
      <p:ext uri="{BB962C8B-B14F-4D97-AF65-F5344CB8AC3E}">
        <p14:creationId xmlns:p14="http://schemas.microsoft.com/office/powerpoint/2010/main" val="4218826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0DF6BB-81B8-4479-B71B-6FE1BC874291}" type="slidenum">
              <a:rPr lang="en-GB" smtClean="0"/>
              <a:t>9</a:t>
            </a:fld>
            <a:endParaRPr lang="en-GB"/>
          </a:p>
        </p:txBody>
      </p:sp>
    </p:spTree>
    <p:extLst>
      <p:ext uri="{BB962C8B-B14F-4D97-AF65-F5344CB8AC3E}">
        <p14:creationId xmlns:p14="http://schemas.microsoft.com/office/powerpoint/2010/main" val="3305238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B012F-F376-DE93-F482-B8491828D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0BA49E-BE6C-356D-350E-488BD566D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EABD17-D3D3-027C-0BED-8AA019E846F8}"/>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5" name="Footer Placeholder 4">
            <a:extLst>
              <a:ext uri="{FF2B5EF4-FFF2-40B4-BE49-F238E27FC236}">
                <a16:creationId xmlns:a16="http://schemas.microsoft.com/office/drawing/2014/main" id="{2259E061-6C4D-E9D7-1CFE-EE9292765D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8DD130-FC1B-F8ED-748B-41F2AEAA746B}"/>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362783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ABE3-04D2-0F4F-6EF6-E6E0DCB943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839559-D783-D8A9-E409-B16C4A5995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E91A6F-2BFF-27FA-0508-38D3259A54B7}"/>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5" name="Footer Placeholder 4">
            <a:extLst>
              <a:ext uri="{FF2B5EF4-FFF2-40B4-BE49-F238E27FC236}">
                <a16:creationId xmlns:a16="http://schemas.microsoft.com/office/drawing/2014/main" id="{2572D2FD-F91A-E5C9-37DD-7AF7963BBF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881B7-A3A6-F002-9A62-66487F95BD73}"/>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741945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D3393-7D3A-A23F-7D48-7AD27E39A3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AF47D8-3080-12BB-0966-5626E510F0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E14AD4-4E59-1F5D-5159-06C1939645FB}"/>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5" name="Footer Placeholder 4">
            <a:extLst>
              <a:ext uri="{FF2B5EF4-FFF2-40B4-BE49-F238E27FC236}">
                <a16:creationId xmlns:a16="http://schemas.microsoft.com/office/drawing/2014/main" id="{D958429D-205E-9615-DCEB-CFABA216DB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255C4E-74D6-693E-008A-7DF960F0E10A}"/>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2827502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CDE0B-3FB1-1E72-7BB1-2643822DEB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DD74F3-8671-729C-0F68-4BEF69EC7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865198-188F-9AC2-5EE7-F3764AD1942B}"/>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5" name="Footer Placeholder 4">
            <a:extLst>
              <a:ext uri="{FF2B5EF4-FFF2-40B4-BE49-F238E27FC236}">
                <a16:creationId xmlns:a16="http://schemas.microsoft.com/office/drawing/2014/main" id="{2233C539-9371-D98F-F502-BB0D6A3C3C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70313F-A5A9-54DE-9DCE-17849A322B68}"/>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115990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251C5-3067-7239-AD84-ADC601E29A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2048B2-26DF-E8D2-3284-526B8EDDF6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4E71EC-7090-7CEC-CDA8-3A4D8D29ED0B}"/>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5" name="Footer Placeholder 4">
            <a:extLst>
              <a:ext uri="{FF2B5EF4-FFF2-40B4-BE49-F238E27FC236}">
                <a16:creationId xmlns:a16="http://schemas.microsoft.com/office/drawing/2014/main" id="{681880E3-1BD4-1513-1EDE-A54543B2D2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3B5341-E178-2DCA-CA7C-4A441BFA2DC9}"/>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186145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45D3-6920-380A-743A-D6DDF397B9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4958A4-262A-24C4-F5CD-68C4BE60CE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479EAD-0BF3-4F62-0749-BA915F146A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1E9B58-9EDB-9F1B-E5A9-C206A124376F}"/>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6" name="Footer Placeholder 5">
            <a:extLst>
              <a:ext uri="{FF2B5EF4-FFF2-40B4-BE49-F238E27FC236}">
                <a16:creationId xmlns:a16="http://schemas.microsoft.com/office/drawing/2014/main" id="{A2FC3FE4-9078-5B09-C13F-2FB8562168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64C94D-F2F6-A341-20FE-0D927B7FE481}"/>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312155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00D2-B77A-FC57-7251-D3B96F8D207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55652C-4641-75F9-AA49-0AEA3E2CF3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CD4E9A-1DF1-F29A-7B2B-9C39814E6C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8E1CB5-F865-AA68-DBE0-7DCCE3B70B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33B59C-C2DD-15E0-28FE-7D3AD1A87C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05ACDBB-9B4F-84D4-BBF5-8196ECDC1E36}"/>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8" name="Footer Placeholder 7">
            <a:extLst>
              <a:ext uri="{FF2B5EF4-FFF2-40B4-BE49-F238E27FC236}">
                <a16:creationId xmlns:a16="http://schemas.microsoft.com/office/drawing/2014/main" id="{902446C5-86EA-6327-81F9-DE7A1408D7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92A289B-8AD0-3C0B-C1C0-50BCE254AE6A}"/>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81553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A26-AB26-7434-9254-EBA5628F3D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EEF7569-D8D7-E901-3DBE-8ED9A0FA9EA4}"/>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4" name="Footer Placeholder 3">
            <a:extLst>
              <a:ext uri="{FF2B5EF4-FFF2-40B4-BE49-F238E27FC236}">
                <a16:creationId xmlns:a16="http://schemas.microsoft.com/office/drawing/2014/main" id="{9A1C7B53-3894-8496-6261-17C8C2742D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C673A2-7761-B94C-96E4-139E7895C302}"/>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3872893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737158-4A71-2C47-0713-61A9E21DE110}"/>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3" name="Footer Placeholder 2">
            <a:extLst>
              <a:ext uri="{FF2B5EF4-FFF2-40B4-BE49-F238E27FC236}">
                <a16:creationId xmlns:a16="http://schemas.microsoft.com/office/drawing/2014/main" id="{72715923-090F-BD20-39D4-F73892C15D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ACF561-4529-B689-F64B-F222095840F7}"/>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3951510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7494-9F15-FE73-A023-EE70D693B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2DF837-7AE6-1A5D-C14B-F0F8CC6525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F8F6D6-5A7A-807F-7154-7AB82F7C1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4D4B4-4441-8465-0B41-AAC466F77EF0}"/>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6" name="Footer Placeholder 5">
            <a:extLst>
              <a:ext uri="{FF2B5EF4-FFF2-40B4-BE49-F238E27FC236}">
                <a16:creationId xmlns:a16="http://schemas.microsoft.com/office/drawing/2014/main" id="{5686CB9F-2DA1-98E7-762C-9326A7EBFF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1D57BE-DC63-CB4B-2D09-6AFCEA483C08}"/>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1403415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84AB-2C3B-EAC4-0423-C94C260653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A88DA53-6C2E-624D-AC88-E5DF14108B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4F4401-4056-A8C7-CBF7-E245B8A325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39F925-D950-E7F7-85A4-FCC05DCE2E64}"/>
              </a:ext>
            </a:extLst>
          </p:cNvPr>
          <p:cNvSpPr>
            <a:spLocks noGrp="1"/>
          </p:cNvSpPr>
          <p:nvPr>
            <p:ph type="dt" sz="half" idx="10"/>
          </p:nvPr>
        </p:nvSpPr>
        <p:spPr/>
        <p:txBody>
          <a:bodyPr/>
          <a:lstStyle/>
          <a:p>
            <a:fld id="{71CAEE03-C7CA-4B51-898E-0743FA6E239F}" type="datetimeFigureOut">
              <a:rPr lang="en-GB" smtClean="0"/>
              <a:t>04/12/2023</a:t>
            </a:fld>
            <a:endParaRPr lang="en-GB"/>
          </a:p>
        </p:txBody>
      </p:sp>
      <p:sp>
        <p:nvSpPr>
          <p:cNvPr id="6" name="Footer Placeholder 5">
            <a:extLst>
              <a:ext uri="{FF2B5EF4-FFF2-40B4-BE49-F238E27FC236}">
                <a16:creationId xmlns:a16="http://schemas.microsoft.com/office/drawing/2014/main" id="{2E47A254-E993-F723-40C1-8D70247DEF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638999-F994-3432-3757-FC3399BABE7F}"/>
              </a:ext>
            </a:extLst>
          </p:cNvPr>
          <p:cNvSpPr>
            <a:spLocks noGrp="1"/>
          </p:cNvSpPr>
          <p:nvPr>
            <p:ph type="sldNum" sz="quarter" idx="12"/>
          </p:nvPr>
        </p:nvSpPr>
        <p:spPr/>
        <p:txBody>
          <a:bodyPr/>
          <a:lstStyle/>
          <a:p>
            <a:fld id="{F9B2A80B-916D-41DA-A624-D65821620CE6}" type="slidenum">
              <a:rPr lang="en-GB" smtClean="0"/>
              <a:t>‹#›</a:t>
            </a:fld>
            <a:endParaRPr lang="en-GB"/>
          </a:p>
        </p:txBody>
      </p:sp>
    </p:spTree>
    <p:extLst>
      <p:ext uri="{BB962C8B-B14F-4D97-AF65-F5344CB8AC3E}">
        <p14:creationId xmlns:p14="http://schemas.microsoft.com/office/powerpoint/2010/main" val="2791281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AAF589-CACF-90F8-DD8F-492683E276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DA001F-407B-990D-FED5-3CF69D42C4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DFCCE6-6A1B-8F31-1FF3-EE67210007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AEE03-C7CA-4B51-898E-0743FA6E239F}" type="datetimeFigureOut">
              <a:rPr lang="en-GB" smtClean="0"/>
              <a:t>04/12/2023</a:t>
            </a:fld>
            <a:endParaRPr lang="en-GB"/>
          </a:p>
        </p:txBody>
      </p:sp>
      <p:sp>
        <p:nvSpPr>
          <p:cNvPr id="5" name="Footer Placeholder 4">
            <a:extLst>
              <a:ext uri="{FF2B5EF4-FFF2-40B4-BE49-F238E27FC236}">
                <a16:creationId xmlns:a16="http://schemas.microsoft.com/office/drawing/2014/main" id="{54D212AC-43D3-E483-7471-5654476B7A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BCC4D24-BF7E-3112-89A9-D8CA17F1C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2A80B-916D-41DA-A624-D65821620CE6}" type="slidenum">
              <a:rPr lang="en-GB" smtClean="0"/>
              <a:t>‹#›</a:t>
            </a:fld>
            <a:endParaRPr lang="en-GB"/>
          </a:p>
        </p:txBody>
      </p:sp>
    </p:spTree>
    <p:extLst>
      <p:ext uri="{BB962C8B-B14F-4D97-AF65-F5344CB8AC3E}">
        <p14:creationId xmlns:p14="http://schemas.microsoft.com/office/powerpoint/2010/main" val="1334237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DC7D6-0434-ACC5-5C24-7B7D4D6AE35E}"/>
              </a:ext>
            </a:extLst>
          </p:cNvPr>
          <p:cNvSpPr txBox="1"/>
          <p:nvPr/>
        </p:nvSpPr>
        <p:spPr>
          <a:xfrm>
            <a:off x="1367777" y="1990874"/>
            <a:ext cx="9456446" cy="1938992"/>
          </a:xfrm>
          <a:prstGeom prst="rect">
            <a:avLst/>
          </a:prstGeom>
          <a:noFill/>
        </p:spPr>
        <p:txBody>
          <a:bodyPr wrap="square" rtlCol="0">
            <a:spAutoFit/>
          </a:bodyPr>
          <a:lstStyle/>
          <a:p>
            <a:pPr algn="ctr"/>
            <a:r>
              <a:rPr lang="en-GB" sz="6000" dirty="0">
                <a:latin typeface="Segoe UI Black" panose="020B0A02040204020203" pitchFamily="34" charset="0"/>
                <a:ea typeface="Segoe UI Black" panose="020B0A02040204020203" pitchFamily="34" charset="0"/>
              </a:rPr>
              <a:t>Creative </a:t>
            </a:r>
            <a:r>
              <a:rPr lang="en-GB" sz="6000" dirty="0" err="1">
                <a:latin typeface="Segoe UI Black" panose="020B0A02040204020203" pitchFamily="34" charset="0"/>
                <a:ea typeface="Segoe UI Black" panose="020B0A02040204020203" pitchFamily="34" charset="0"/>
              </a:rPr>
              <a:t>iMedia</a:t>
            </a:r>
            <a:r>
              <a:rPr lang="en-GB" sz="6000" dirty="0">
                <a:latin typeface="Segoe UI Black" panose="020B0A02040204020203" pitchFamily="34" charset="0"/>
                <a:ea typeface="Segoe UI Black" panose="020B0A02040204020203" pitchFamily="34" charset="0"/>
              </a:rPr>
              <a:t> Revision </a:t>
            </a:r>
          </a:p>
          <a:p>
            <a:pPr algn="ctr"/>
            <a:r>
              <a:rPr lang="en-GB" sz="6000" dirty="0">
                <a:latin typeface="Segoe UI Black" panose="020B0A02040204020203" pitchFamily="34" charset="0"/>
                <a:ea typeface="Segoe UI Black" panose="020B0A02040204020203" pitchFamily="34" charset="0"/>
              </a:rPr>
              <a:t>Guide</a:t>
            </a:r>
          </a:p>
        </p:txBody>
      </p:sp>
      <p:sp>
        <p:nvSpPr>
          <p:cNvPr id="5" name="TextBox 4">
            <a:extLst>
              <a:ext uri="{FF2B5EF4-FFF2-40B4-BE49-F238E27FC236}">
                <a16:creationId xmlns:a16="http://schemas.microsoft.com/office/drawing/2014/main" id="{425DC439-8ED3-7EB6-02E0-B1C8D56757B6}"/>
              </a:ext>
            </a:extLst>
          </p:cNvPr>
          <p:cNvSpPr txBox="1"/>
          <p:nvPr/>
        </p:nvSpPr>
        <p:spPr>
          <a:xfrm>
            <a:off x="1470647" y="3929866"/>
            <a:ext cx="9456446" cy="830997"/>
          </a:xfrm>
          <a:prstGeom prst="rect">
            <a:avLst/>
          </a:prstGeom>
          <a:noFill/>
        </p:spPr>
        <p:txBody>
          <a:bodyPr wrap="square" rtlCol="0">
            <a:spAutoFit/>
          </a:bodyPr>
          <a:lstStyle/>
          <a:p>
            <a:pPr algn="ctr"/>
            <a:r>
              <a:rPr lang="en-GB" sz="2400" dirty="0">
                <a:latin typeface="Segoe UI Black" panose="020B0A02040204020203" pitchFamily="34" charset="0"/>
                <a:ea typeface="Segoe UI Black" panose="020B0A02040204020203" pitchFamily="34" charset="0"/>
              </a:rPr>
              <a:t>R093: Creative iMedia in the media industry</a:t>
            </a:r>
          </a:p>
          <a:p>
            <a:pPr algn="ctr"/>
            <a:r>
              <a:rPr lang="en-GB" sz="2400" dirty="0">
                <a:latin typeface="Segoe UI Black" panose="020B0A02040204020203" pitchFamily="34" charset="0"/>
                <a:ea typeface="Segoe UI Black" panose="020B0A02040204020203" pitchFamily="34" charset="0"/>
              </a:rPr>
              <a:t>Section A</a:t>
            </a:r>
          </a:p>
        </p:txBody>
      </p:sp>
    </p:spTree>
    <p:extLst>
      <p:ext uri="{BB962C8B-B14F-4D97-AF65-F5344CB8AC3E}">
        <p14:creationId xmlns:p14="http://schemas.microsoft.com/office/powerpoint/2010/main" val="901479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612967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1.2 Job roles in the media industry</a:t>
            </a:r>
          </a:p>
          <a:p>
            <a:r>
              <a:rPr lang="en-GB" b="1" dirty="0">
                <a:latin typeface="Segoe UI Black" panose="020B0A02040204020203" pitchFamily="34" charset="0"/>
                <a:ea typeface="Segoe UI Black" panose="020B0A02040204020203" pitchFamily="34" charset="0"/>
                <a:cs typeface="Segoe UI" panose="020B0502040204020203" pitchFamily="34" charset="0"/>
              </a:rPr>
              <a:t>Senior job roles</a:t>
            </a:r>
          </a:p>
        </p:txBody>
      </p:sp>
      <p:sp>
        <p:nvSpPr>
          <p:cNvPr id="2" name="Rectangle 1">
            <a:extLst>
              <a:ext uri="{FF2B5EF4-FFF2-40B4-BE49-F238E27FC236}">
                <a16:creationId xmlns:a16="http://schemas.microsoft.com/office/drawing/2014/main" id="{8CEE649B-A35E-9F9C-E63B-0FAF9E93E635}"/>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1.2c</a:t>
            </a:r>
          </a:p>
        </p:txBody>
      </p:sp>
      <p:sp>
        <p:nvSpPr>
          <p:cNvPr id="30" name="TextBox 29">
            <a:extLst>
              <a:ext uri="{FF2B5EF4-FFF2-40B4-BE49-F238E27FC236}">
                <a16:creationId xmlns:a16="http://schemas.microsoft.com/office/drawing/2014/main" id="{9CB42CF1-CC10-3481-AF53-7A736D350E9F}"/>
              </a:ext>
            </a:extLst>
          </p:cNvPr>
          <p:cNvSpPr txBox="1"/>
          <p:nvPr/>
        </p:nvSpPr>
        <p:spPr>
          <a:xfrm>
            <a:off x="0" y="1395967"/>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Match up each job description to a job role listed on the right.</a:t>
            </a:r>
          </a:p>
        </p:txBody>
      </p:sp>
      <p:sp>
        <p:nvSpPr>
          <p:cNvPr id="9" name="Rectangle 8">
            <a:extLst>
              <a:ext uri="{FF2B5EF4-FFF2-40B4-BE49-F238E27FC236}">
                <a16:creationId xmlns:a16="http://schemas.microsoft.com/office/drawing/2014/main" id="{315DFA64-FBDA-4EEE-FD5C-6A38CEA9440E}"/>
              </a:ext>
            </a:extLst>
          </p:cNvPr>
          <p:cNvSpPr/>
          <p:nvPr/>
        </p:nvSpPr>
        <p:spPr>
          <a:xfrm>
            <a:off x="8282762" y="2061700"/>
            <a:ext cx="3512006" cy="1618759"/>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latin typeface="Segoe UI" panose="020B0502040204020203" pitchFamily="34" charset="0"/>
                <a:cs typeface="Segoe UI" panose="020B0502040204020203" pitchFamily="34" charset="0"/>
              </a:rPr>
              <a:t>Job roles:</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campaign manager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creative director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director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editor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production manager</a:t>
            </a:r>
          </a:p>
        </p:txBody>
      </p:sp>
      <p:graphicFrame>
        <p:nvGraphicFramePr>
          <p:cNvPr id="5" name="Table 4">
            <a:extLst>
              <a:ext uri="{FF2B5EF4-FFF2-40B4-BE49-F238E27FC236}">
                <a16:creationId xmlns:a16="http://schemas.microsoft.com/office/drawing/2014/main" id="{DF569387-0986-EFF9-9147-402EDBA7F7A2}"/>
              </a:ext>
            </a:extLst>
          </p:cNvPr>
          <p:cNvGraphicFramePr>
            <a:graphicFrameLocks noGrp="1"/>
          </p:cNvGraphicFramePr>
          <p:nvPr>
            <p:extLst>
              <p:ext uri="{D42A27DB-BD31-4B8C-83A1-F6EECF244321}">
                <p14:modId xmlns:p14="http://schemas.microsoft.com/office/powerpoint/2010/main" val="2497562736"/>
              </p:ext>
            </p:extLst>
          </p:nvPr>
        </p:nvGraphicFramePr>
        <p:xfrm>
          <a:off x="154762" y="2061701"/>
          <a:ext cx="7575108" cy="3266440"/>
        </p:xfrm>
        <a:graphic>
          <a:graphicData uri="http://schemas.openxmlformats.org/drawingml/2006/table">
            <a:tbl>
              <a:tblPr firstRow="1" bandRow="1">
                <a:tableStyleId>{5940675A-B579-460E-94D1-54222C63F5DA}</a:tableStyleId>
              </a:tblPr>
              <a:tblGrid>
                <a:gridCol w="4693685">
                  <a:extLst>
                    <a:ext uri="{9D8B030D-6E8A-4147-A177-3AD203B41FA5}">
                      <a16:colId xmlns:a16="http://schemas.microsoft.com/office/drawing/2014/main" val="3243049610"/>
                    </a:ext>
                  </a:extLst>
                </a:gridCol>
                <a:gridCol w="2881423">
                  <a:extLst>
                    <a:ext uri="{9D8B030D-6E8A-4147-A177-3AD203B41FA5}">
                      <a16:colId xmlns:a16="http://schemas.microsoft.com/office/drawing/2014/main" val="634678094"/>
                    </a:ext>
                  </a:extLst>
                </a:gridCol>
              </a:tblGrid>
              <a:tr h="370840">
                <a:tc>
                  <a:txBody>
                    <a:bodyPr/>
                    <a:lstStyle/>
                    <a:p>
                      <a:r>
                        <a:rPr lang="en-GB" sz="1600" b="1" dirty="0">
                          <a:latin typeface="Segoe UI" panose="020B0502040204020203" pitchFamily="34" charset="0"/>
                          <a:cs typeface="Segoe UI" panose="020B0502040204020203" pitchFamily="34" charset="0"/>
                        </a:rPr>
                        <a:t>Job description</a:t>
                      </a:r>
                    </a:p>
                  </a:txBody>
                  <a:tcPr>
                    <a:solidFill>
                      <a:schemeClr val="bg1">
                        <a:lumMod val="85000"/>
                      </a:schemeClr>
                    </a:solidFill>
                  </a:tcPr>
                </a:tc>
                <a:tc>
                  <a:txBody>
                    <a:bodyPr/>
                    <a:lstStyle/>
                    <a:p>
                      <a:r>
                        <a:rPr lang="en-GB" sz="1600" b="1" dirty="0">
                          <a:latin typeface="Segoe UI" panose="020B0502040204020203" pitchFamily="34" charset="0"/>
                          <a:cs typeface="Segoe UI" panose="020B0502040204020203" pitchFamily="34" charset="0"/>
                        </a:rPr>
                        <a:t>Job role</a:t>
                      </a:r>
                    </a:p>
                  </a:txBody>
                  <a:tcPr>
                    <a:solidFill>
                      <a:schemeClr val="bg1">
                        <a:lumMod val="85000"/>
                      </a:schemeClr>
                    </a:solidFill>
                  </a:tcPr>
                </a:tc>
                <a:extLst>
                  <a:ext uri="{0D108BD9-81ED-4DB2-BD59-A6C34878D82A}">
                    <a16:rowId xmlns:a16="http://schemas.microsoft.com/office/drawing/2014/main" val="4258182414"/>
                  </a:ext>
                </a:extLst>
              </a:tr>
              <a:tr h="370840">
                <a:tc>
                  <a:txBody>
                    <a:bodyPr/>
                    <a:lstStyle/>
                    <a:p>
                      <a:r>
                        <a:rPr lang="en-GB" sz="1600" dirty="0">
                          <a:latin typeface="Segoe UI" panose="020B0502040204020203" pitchFamily="34" charset="0"/>
                          <a:cs typeface="Segoe UI" panose="020B0502040204020203" pitchFamily="34" charset="0"/>
                        </a:rPr>
                        <a:t>To oversee the logistical and operational aspects of a project's production.</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18394774"/>
                  </a:ext>
                </a:extLst>
              </a:tr>
              <a:tr h="370840">
                <a:tc>
                  <a:txBody>
                    <a:bodyPr/>
                    <a:lstStyle/>
                    <a:p>
                      <a:r>
                        <a:rPr lang="en-GB" sz="1600" dirty="0">
                          <a:latin typeface="Segoe UI" panose="020B0502040204020203" pitchFamily="34" charset="0"/>
                          <a:cs typeface="Segoe UI" panose="020B0502040204020203" pitchFamily="34" charset="0"/>
                        </a:rPr>
                        <a:t>To oversee the artistic and technical aspects of a production.</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755949801"/>
                  </a:ext>
                </a:extLst>
              </a:tr>
              <a:tr h="370840">
                <a:tc>
                  <a:txBody>
                    <a:bodyPr/>
                    <a:lstStyle/>
                    <a:p>
                      <a:r>
                        <a:rPr lang="en-GB" sz="1600" dirty="0">
                          <a:latin typeface="Segoe UI" panose="020B0502040204020203" pitchFamily="34" charset="0"/>
                          <a:cs typeface="Segoe UI" panose="020B0502040204020203" pitchFamily="34" charset="0"/>
                        </a:rPr>
                        <a:t>Review and refine various forms of content, including written, audio, or visual materials. </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34110799"/>
                  </a:ext>
                </a:extLst>
              </a:tr>
              <a:tr h="370840">
                <a:tc>
                  <a:txBody>
                    <a:bodyPr/>
                    <a:lstStyle/>
                    <a:p>
                      <a:r>
                        <a:rPr lang="en-GB" sz="1600" dirty="0">
                          <a:latin typeface="Segoe UI" panose="020B0502040204020203" pitchFamily="34" charset="0"/>
                          <a:cs typeface="Segoe UI" panose="020B0502040204020203" pitchFamily="34" charset="0"/>
                        </a:rPr>
                        <a:t>Responsible for overseeing the creative aspects of a project.</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348927396"/>
                  </a:ext>
                </a:extLst>
              </a:tr>
              <a:tr h="370840">
                <a:tc>
                  <a:txBody>
                    <a:bodyPr/>
                    <a:lstStyle/>
                    <a:p>
                      <a:r>
                        <a:rPr lang="en-GB" sz="1600" dirty="0">
                          <a:latin typeface="Segoe UI" panose="020B0502040204020203" pitchFamily="34" charset="0"/>
                          <a:cs typeface="Segoe UI" panose="020B0502040204020203" pitchFamily="34" charset="0"/>
                        </a:rPr>
                        <a:t>To plan, execute, and oversee marketing campaigns and strategies.</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496631931"/>
                  </a:ext>
                </a:extLst>
              </a:tr>
            </a:tbl>
          </a:graphicData>
        </a:graphic>
      </p:graphicFrame>
    </p:spTree>
    <p:extLst>
      <p:ext uri="{BB962C8B-B14F-4D97-AF65-F5344CB8AC3E}">
        <p14:creationId xmlns:p14="http://schemas.microsoft.com/office/powerpoint/2010/main" val="3005470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612967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1.2 Job roles in the media industry</a:t>
            </a:r>
          </a:p>
          <a:p>
            <a:r>
              <a:rPr lang="en-GB" b="1" dirty="0">
                <a:latin typeface="Segoe UI Black" panose="020B0A02040204020203" pitchFamily="34" charset="0"/>
                <a:ea typeface="Segoe UI Black" panose="020B0A02040204020203" pitchFamily="34" charset="0"/>
                <a:cs typeface="Segoe UI" panose="020B0502040204020203" pitchFamily="34" charset="0"/>
              </a:rPr>
              <a:t>Phases of production</a:t>
            </a:r>
          </a:p>
        </p:txBody>
      </p:sp>
      <p:sp>
        <p:nvSpPr>
          <p:cNvPr id="2" name="Rectangle 1">
            <a:extLst>
              <a:ext uri="{FF2B5EF4-FFF2-40B4-BE49-F238E27FC236}">
                <a16:creationId xmlns:a16="http://schemas.microsoft.com/office/drawing/2014/main" id="{8CEE649B-A35E-9F9C-E63B-0FAF9E93E635}"/>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1.2d</a:t>
            </a:r>
          </a:p>
        </p:txBody>
      </p:sp>
      <p:sp>
        <p:nvSpPr>
          <p:cNvPr id="30" name="TextBox 29">
            <a:extLst>
              <a:ext uri="{FF2B5EF4-FFF2-40B4-BE49-F238E27FC236}">
                <a16:creationId xmlns:a16="http://schemas.microsoft.com/office/drawing/2014/main" id="{9CB42CF1-CC10-3481-AF53-7A736D350E9F}"/>
              </a:ext>
            </a:extLst>
          </p:cNvPr>
          <p:cNvSpPr txBox="1"/>
          <p:nvPr/>
        </p:nvSpPr>
        <p:spPr>
          <a:xfrm>
            <a:off x="0" y="1483164"/>
            <a:ext cx="1122426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table below, tick </a:t>
            </a:r>
            <a:r>
              <a:rPr lang="en-GB" sz="1600" b="1" dirty="0">
                <a:latin typeface="Segoe UI" panose="020B0502040204020203" pitchFamily="34" charset="0"/>
                <a:cs typeface="Segoe UI" panose="020B0502040204020203" pitchFamily="34" charset="0"/>
              </a:rPr>
              <a:t>one or more </a:t>
            </a:r>
            <a:r>
              <a:rPr lang="en-GB" sz="1600" dirty="0">
                <a:latin typeface="Segoe UI" panose="020B0502040204020203" pitchFamily="34" charset="0"/>
                <a:cs typeface="Segoe UI" panose="020B0502040204020203" pitchFamily="34" charset="0"/>
              </a:rPr>
              <a:t>boxes per row to identify the phases of production each job role is predominantly  involved in.</a:t>
            </a:r>
          </a:p>
        </p:txBody>
      </p:sp>
      <p:graphicFrame>
        <p:nvGraphicFramePr>
          <p:cNvPr id="8" name="Table 7">
            <a:extLst>
              <a:ext uri="{FF2B5EF4-FFF2-40B4-BE49-F238E27FC236}">
                <a16:creationId xmlns:a16="http://schemas.microsoft.com/office/drawing/2014/main" id="{FCC486D1-9541-E99A-614C-FE14630DF21A}"/>
              </a:ext>
            </a:extLst>
          </p:cNvPr>
          <p:cNvGraphicFramePr>
            <a:graphicFrameLocks noGrp="1"/>
          </p:cNvGraphicFramePr>
          <p:nvPr>
            <p:extLst>
              <p:ext uri="{D42A27DB-BD31-4B8C-83A1-F6EECF244321}">
                <p14:modId xmlns:p14="http://schemas.microsoft.com/office/powerpoint/2010/main" val="3705221325"/>
              </p:ext>
            </p:extLst>
          </p:nvPr>
        </p:nvGraphicFramePr>
        <p:xfrm>
          <a:off x="123188" y="2384046"/>
          <a:ext cx="11671580" cy="3789680"/>
        </p:xfrm>
        <a:graphic>
          <a:graphicData uri="http://schemas.openxmlformats.org/drawingml/2006/table">
            <a:tbl>
              <a:tblPr firstRow="1" bandRow="1">
                <a:tableStyleId>{5940675A-B579-460E-94D1-54222C63F5DA}</a:tableStyleId>
              </a:tblPr>
              <a:tblGrid>
                <a:gridCol w="2917895">
                  <a:extLst>
                    <a:ext uri="{9D8B030D-6E8A-4147-A177-3AD203B41FA5}">
                      <a16:colId xmlns:a16="http://schemas.microsoft.com/office/drawing/2014/main" val="4051225134"/>
                    </a:ext>
                  </a:extLst>
                </a:gridCol>
                <a:gridCol w="2917895">
                  <a:extLst>
                    <a:ext uri="{9D8B030D-6E8A-4147-A177-3AD203B41FA5}">
                      <a16:colId xmlns:a16="http://schemas.microsoft.com/office/drawing/2014/main" val="3447223381"/>
                    </a:ext>
                  </a:extLst>
                </a:gridCol>
                <a:gridCol w="2917895">
                  <a:extLst>
                    <a:ext uri="{9D8B030D-6E8A-4147-A177-3AD203B41FA5}">
                      <a16:colId xmlns:a16="http://schemas.microsoft.com/office/drawing/2014/main" val="3373979881"/>
                    </a:ext>
                  </a:extLst>
                </a:gridCol>
                <a:gridCol w="2917895">
                  <a:extLst>
                    <a:ext uri="{9D8B030D-6E8A-4147-A177-3AD203B41FA5}">
                      <a16:colId xmlns:a16="http://schemas.microsoft.com/office/drawing/2014/main" val="1508304076"/>
                    </a:ext>
                  </a:extLst>
                </a:gridCol>
              </a:tblGrid>
              <a:tr h="370840">
                <a:tc>
                  <a:txBody>
                    <a:bodyPr/>
                    <a:lstStyle/>
                    <a:p>
                      <a:r>
                        <a:rPr lang="en-GB" sz="1600" b="1" dirty="0">
                          <a:latin typeface="Segoe UI" panose="020B0502040204020203" pitchFamily="34" charset="0"/>
                          <a:cs typeface="Segoe UI" panose="020B0502040204020203" pitchFamily="34" charset="0"/>
                        </a:rPr>
                        <a:t>Job role</a:t>
                      </a:r>
                    </a:p>
                  </a:txBody>
                  <a:tcPr/>
                </a:tc>
                <a:tc>
                  <a:txBody>
                    <a:bodyPr/>
                    <a:lstStyle/>
                    <a:p>
                      <a:r>
                        <a:rPr lang="en-GB" sz="1600" b="1" dirty="0">
                          <a:latin typeface="Segoe UI" panose="020B0502040204020203" pitchFamily="34" charset="0"/>
                          <a:cs typeface="Segoe UI" panose="020B0502040204020203" pitchFamily="34" charset="0"/>
                        </a:rPr>
                        <a:t>Pre-production</a:t>
                      </a:r>
                    </a:p>
                    <a:p>
                      <a:r>
                        <a:rPr lang="en-GB" sz="1600" b="1" dirty="0">
                          <a:latin typeface="Segoe UI" panose="020B0502040204020203" pitchFamily="34" charset="0"/>
                          <a:cs typeface="Segoe UI" panose="020B0502040204020203" pitchFamily="34" charset="0"/>
                        </a:rPr>
                        <a:t>Before the production of a media product.</a:t>
                      </a:r>
                    </a:p>
                  </a:txBody>
                  <a:tcPr>
                    <a:solidFill>
                      <a:schemeClr val="bg1">
                        <a:lumMod val="85000"/>
                      </a:schemeClr>
                    </a:solidFill>
                  </a:tcPr>
                </a:tc>
                <a:tc>
                  <a:txBody>
                    <a:bodyPr/>
                    <a:lstStyle/>
                    <a:p>
                      <a:r>
                        <a:rPr lang="en-GB" sz="1600" b="1" dirty="0">
                          <a:latin typeface="Segoe UI" panose="020B0502040204020203" pitchFamily="34" charset="0"/>
                          <a:cs typeface="Segoe UI" panose="020B0502040204020203" pitchFamily="34" charset="0"/>
                        </a:rPr>
                        <a:t>Production</a:t>
                      </a:r>
                    </a:p>
                    <a:p>
                      <a:r>
                        <a:rPr lang="en-GB" sz="1600" b="1" dirty="0">
                          <a:latin typeface="Segoe UI" panose="020B0502040204020203" pitchFamily="34" charset="0"/>
                          <a:cs typeface="Segoe UI" panose="020B0502040204020203" pitchFamily="34" charset="0"/>
                        </a:rPr>
                        <a:t>During the production of a media product.</a:t>
                      </a:r>
                    </a:p>
                  </a:txBody>
                  <a:tcPr>
                    <a:solidFill>
                      <a:schemeClr val="bg1">
                        <a:lumMod val="85000"/>
                      </a:schemeClr>
                    </a:solidFill>
                  </a:tcPr>
                </a:tc>
                <a:tc>
                  <a:txBody>
                    <a:bodyPr/>
                    <a:lstStyle/>
                    <a:p>
                      <a:r>
                        <a:rPr lang="en-GB" sz="1600" b="1" dirty="0">
                          <a:latin typeface="Segoe UI" panose="020B0502040204020203" pitchFamily="34" charset="0"/>
                          <a:cs typeface="Segoe UI" panose="020B0502040204020203" pitchFamily="34" charset="0"/>
                        </a:rPr>
                        <a:t>Post-production</a:t>
                      </a:r>
                    </a:p>
                    <a:p>
                      <a:r>
                        <a:rPr lang="en-GB" sz="1600" b="1" dirty="0">
                          <a:latin typeface="Segoe UI" panose="020B0502040204020203" pitchFamily="34" charset="0"/>
                          <a:cs typeface="Segoe UI" panose="020B0502040204020203" pitchFamily="34" charset="0"/>
                        </a:rPr>
                        <a:t>After the production of a media product.</a:t>
                      </a:r>
                    </a:p>
                  </a:txBody>
                  <a:tcPr>
                    <a:solidFill>
                      <a:schemeClr val="bg1">
                        <a:lumMod val="85000"/>
                      </a:schemeClr>
                    </a:solidFill>
                  </a:tcPr>
                </a:tc>
                <a:extLst>
                  <a:ext uri="{0D108BD9-81ED-4DB2-BD59-A6C34878D82A}">
                    <a16:rowId xmlns:a16="http://schemas.microsoft.com/office/drawing/2014/main" val="231452541"/>
                  </a:ext>
                </a:extLst>
              </a:tr>
              <a:tr h="370840">
                <a:tc>
                  <a:txBody>
                    <a:bodyPr/>
                    <a:lstStyle/>
                    <a:p>
                      <a:r>
                        <a:rPr lang="en-GB" sz="1600" dirty="0">
                          <a:latin typeface="Segoe UI" panose="020B0502040204020203" pitchFamily="34" charset="0"/>
                          <a:cs typeface="Segoe UI" panose="020B0502040204020203" pitchFamily="34" charset="0"/>
                        </a:rPr>
                        <a:t>Animator</a:t>
                      </a: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739269671"/>
                  </a:ext>
                </a:extLst>
              </a:tr>
              <a:tr h="370840">
                <a:tc>
                  <a:txBody>
                    <a:bodyPr/>
                    <a:lstStyle/>
                    <a:p>
                      <a:r>
                        <a:rPr lang="en-GB" sz="1600" dirty="0">
                          <a:latin typeface="Segoe UI" panose="020B0502040204020203" pitchFamily="34" charset="0"/>
                          <a:cs typeface="Segoe UI" panose="020B0502040204020203" pitchFamily="34" charset="0"/>
                        </a:rPr>
                        <a:t>Illustrator/graphics artist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794507550"/>
                  </a:ext>
                </a:extLst>
              </a:tr>
              <a:tr h="370840">
                <a:tc>
                  <a:txBody>
                    <a:bodyPr/>
                    <a:lstStyle/>
                    <a:p>
                      <a:r>
                        <a:rPr lang="en-GB" sz="1600" dirty="0">
                          <a:latin typeface="Segoe UI" panose="020B0502040204020203" pitchFamily="34" charset="0"/>
                          <a:cs typeface="Segoe UI" panose="020B0502040204020203" pitchFamily="34" charset="0"/>
                        </a:rPr>
                        <a:t>Director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948970978"/>
                  </a:ext>
                </a:extLst>
              </a:tr>
              <a:tr h="370840">
                <a:tc>
                  <a:txBody>
                    <a:bodyPr/>
                    <a:lstStyle/>
                    <a:p>
                      <a:r>
                        <a:rPr lang="en-GB" sz="1600" dirty="0">
                          <a:latin typeface="Segoe UI" panose="020B0502040204020203" pitchFamily="34" charset="0"/>
                          <a:cs typeface="Segoe UI" panose="020B0502040204020203" pitchFamily="34" charset="0"/>
                        </a:rPr>
                        <a:t>Camera operator</a:t>
                      </a: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831436593"/>
                  </a:ext>
                </a:extLst>
              </a:tr>
              <a:tr h="370840">
                <a:tc>
                  <a:txBody>
                    <a:bodyPr/>
                    <a:lstStyle/>
                    <a:p>
                      <a:r>
                        <a:rPr lang="en-GB" sz="1600" dirty="0">
                          <a:latin typeface="Segoe UI" panose="020B0502040204020203" pitchFamily="34" charset="0"/>
                          <a:cs typeface="Segoe UI" panose="020B0502040204020203" pitchFamily="34" charset="0"/>
                        </a:rPr>
                        <a:t>Audio technician</a:t>
                      </a: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805041823"/>
                  </a:ext>
                </a:extLst>
              </a:tr>
              <a:tr h="370840">
                <a:tc>
                  <a:txBody>
                    <a:bodyPr/>
                    <a:lstStyle/>
                    <a:p>
                      <a:r>
                        <a:rPr lang="en-GB" sz="1600" dirty="0">
                          <a:latin typeface="Segoe UI" panose="020B0502040204020203" pitchFamily="34" charset="0"/>
                          <a:cs typeface="Segoe UI" panose="020B0502040204020203" pitchFamily="34" charset="0"/>
                        </a:rPr>
                        <a:t>Campaign manager</a:t>
                      </a: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835239421"/>
                  </a:ext>
                </a:extLst>
              </a:tr>
              <a:tr h="370840">
                <a:tc>
                  <a:txBody>
                    <a:bodyPr/>
                    <a:lstStyle/>
                    <a:p>
                      <a:r>
                        <a:rPr lang="en-GB" sz="1600" dirty="0">
                          <a:latin typeface="Segoe UI" panose="020B0502040204020203" pitchFamily="34" charset="0"/>
                          <a:cs typeface="Segoe UI" panose="020B0502040204020203" pitchFamily="34" charset="0"/>
                        </a:rPr>
                        <a:t>Script writer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480322429"/>
                  </a:ext>
                </a:extLst>
              </a:tr>
              <a:tr h="370840">
                <a:tc>
                  <a:txBody>
                    <a:bodyPr/>
                    <a:lstStyle/>
                    <a:p>
                      <a:r>
                        <a:rPr lang="en-GB" sz="1600" dirty="0">
                          <a:latin typeface="Segoe UI" panose="020B0502040204020203" pitchFamily="34" charset="0"/>
                          <a:cs typeface="Segoe UI" panose="020B0502040204020203" pitchFamily="34" charset="0"/>
                        </a:rPr>
                        <a:t>Video editor</a:t>
                      </a: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6424843"/>
                  </a:ext>
                </a:extLst>
              </a:tr>
            </a:tbl>
          </a:graphicData>
        </a:graphic>
      </p:graphicFrame>
    </p:spTree>
    <p:extLst>
      <p:ext uri="{BB962C8B-B14F-4D97-AF65-F5344CB8AC3E}">
        <p14:creationId xmlns:p14="http://schemas.microsoft.com/office/powerpoint/2010/main" val="3703668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DC7D6-0434-ACC5-5C24-7B7D4D6AE35E}"/>
              </a:ext>
            </a:extLst>
          </p:cNvPr>
          <p:cNvSpPr txBox="1"/>
          <p:nvPr/>
        </p:nvSpPr>
        <p:spPr>
          <a:xfrm>
            <a:off x="1470647" y="2705727"/>
            <a:ext cx="9456446" cy="1015663"/>
          </a:xfrm>
          <a:prstGeom prst="rect">
            <a:avLst/>
          </a:prstGeom>
          <a:noFill/>
        </p:spPr>
        <p:txBody>
          <a:bodyPr wrap="square" rtlCol="0">
            <a:spAutoFit/>
          </a:bodyPr>
          <a:lstStyle/>
          <a:p>
            <a:pPr algn="ctr"/>
            <a:r>
              <a:rPr lang="en-GB" sz="6000" dirty="0">
                <a:latin typeface="Segoe UI Black" panose="020B0A02040204020203" pitchFamily="34" charset="0"/>
                <a:ea typeface="Segoe UI Black" panose="020B0A02040204020203" pitchFamily="34" charset="0"/>
              </a:rPr>
              <a:t>Topic Area 2 </a:t>
            </a:r>
          </a:p>
        </p:txBody>
      </p:sp>
      <p:sp>
        <p:nvSpPr>
          <p:cNvPr id="5" name="TextBox 4">
            <a:extLst>
              <a:ext uri="{FF2B5EF4-FFF2-40B4-BE49-F238E27FC236}">
                <a16:creationId xmlns:a16="http://schemas.microsoft.com/office/drawing/2014/main" id="{425DC439-8ED3-7EB6-02E0-B1C8D56757B6}"/>
              </a:ext>
            </a:extLst>
          </p:cNvPr>
          <p:cNvSpPr txBox="1"/>
          <p:nvPr/>
        </p:nvSpPr>
        <p:spPr>
          <a:xfrm>
            <a:off x="1470647" y="3929866"/>
            <a:ext cx="9456446" cy="461665"/>
          </a:xfrm>
          <a:prstGeom prst="rect">
            <a:avLst/>
          </a:prstGeom>
          <a:noFill/>
        </p:spPr>
        <p:txBody>
          <a:bodyPr wrap="square" rtlCol="0">
            <a:spAutoFit/>
          </a:bodyPr>
          <a:lstStyle/>
          <a:p>
            <a:pPr algn="ctr"/>
            <a:r>
              <a:rPr lang="en-GB" sz="2400" dirty="0">
                <a:latin typeface="Segoe UI Black" panose="020B0A02040204020203" pitchFamily="34" charset="0"/>
                <a:ea typeface="Segoe UI Black" panose="020B0A02040204020203" pitchFamily="34" charset="0"/>
              </a:rPr>
              <a:t> Factors influencing product design</a:t>
            </a:r>
          </a:p>
        </p:txBody>
      </p:sp>
    </p:spTree>
    <p:extLst>
      <p:ext uri="{BB962C8B-B14F-4D97-AF65-F5344CB8AC3E}">
        <p14:creationId xmlns:p14="http://schemas.microsoft.com/office/powerpoint/2010/main" val="2710022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2.1 How style, content and layout are linked to the purpose</a:t>
            </a:r>
          </a:p>
          <a:p>
            <a:r>
              <a:rPr lang="en-GB" b="1" dirty="0">
                <a:latin typeface="Segoe UI Black" panose="020B0A02040204020203" pitchFamily="34" charset="0"/>
                <a:ea typeface="Segoe UI Black" panose="020B0A02040204020203" pitchFamily="34" charset="0"/>
                <a:cs typeface="Segoe UI" panose="020B0502040204020203" pitchFamily="34" charset="0"/>
              </a:rPr>
              <a:t>Purpose</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2.1a</a:t>
            </a:r>
          </a:p>
        </p:txBody>
      </p:sp>
      <p:sp>
        <p:nvSpPr>
          <p:cNvPr id="5" name="Rectangle 4">
            <a:extLst>
              <a:ext uri="{FF2B5EF4-FFF2-40B4-BE49-F238E27FC236}">
                <a16:creationId xmlns:a16="http://schemas.microsoft.com/office/drawing/2014/main" id="{CE0F0C34-65B2-186C-4A98-23F1F4D2FD1D}"/>
              </a:ext>
            </a:extLst>
          </p:cNvPr>
          <p:cNvSpPr/>
          <p:nvPr/>
        </p:nvSpPr>
        <p:spPr>
          <a:xfrm>
            <a:off x="4767099" y="3841558"/>
            <a:ext cx="2657803" cy="584775"/>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Types of purpose</a:t>
            </a:r>
          </a:p>
        </p:txBody>
      </p:sp>
      <p:sp>
        <p:nvSpPr>
          <p:cNvPr id="9" name="Rectangle 8">
            <a:extLst>
              <a:ext uri="{FF2B5EF4-FFF2-40B4-BE49-F238E27FC236}">
                <a16:creationId xmlns:a16="http://schemas.microsoft.com/office/drawing/2014/main" id="{047D2927-6B29-2BF4-8932-00A3AABE3952}"/>
              </a:ext>
            </a:extLst>
          </p:cNvPr>
          <p:cNvSpPr/>
          <p:nvPr/>
        </p:nvSpPr>
        <p:spPr>
          <a:xfrm>
            <a:off x="1113309" y="3128838"/>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Advertise</a:t>
            </a:r>
          </a:p>
        </p:txBody>
      </p:sp>
      <p:sp>
        <p:nvSpPr>
          <p:cNvPr id="15" name="Rectangle 14">
            <a:extLst>
              <a:ext uri="{FF2B5EF4-FFF2-40B4-BE49-F238E27FC236}">
                <a16:creationId xmlns:a16="http://schemas.microsoft.com/office/drawing/2014/main" id="{43970666-4B43-FE9D-BA49-75CFBDBBFEFE}"/>
              </a:ext>
            </a:extLst>
          </p:cNvPr>
          <p:cNvSpPr/>
          <p:nvPr/>
        </p:nvSpPr>
        <p:spPr>
          <a:xfrm>
            <a:off x="8398029" y="3098334"/>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63142FF4-750B-2D64-EF98-6DD14CC9E927}"/>
              </a:ext>
            </a:extLst>
          </p:cNvPr>
          <p:cNvSpPr/>
          <p:nvPr/>
        </p:nvSpPr>
        <p:spPr>
          <a:xfrm>
            <a:off x="4767098" y="2571114"/>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7601567F-9339-DDC3-6D64-B6FAC2A1CFF9}"/>
              </a:ext>
            </a:extLst>
          </p:cNvPr>
          <p:cNvSpPr/>
          <p:nvPr/>
        </p:nvSpPr>
        <p:spPr>
          <a:xfrm>
            <a:off x="4767098" y="5238293"/>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F3CF3803-3718-C917-6698-8D0408312C7C}"/>
              </a:ext>
            </a:extLst>
          </p:cNvPr>
          <p:cNvSpPr/>
          <p:nvPr/>
        </p:nvSpPr>
        <p:spPr>
          <a:xfrm>
            <a:off x="8398028" y="4510857"/>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32" name="Rectangle 31">
            <a:extLst>
              <a:ext uri="{FF2B5EF4-FFF2-40B4-BE49-F238E27FC236}">
                <a16:creationId xmlns:a16="http://schemas.microsoft.com/office/drawing/2014/main" id="{8474DD2A-B1A8-76C6-73E7-3901C1DF27FE}"/>
              </a:ext>
            </a:extLst>
          </p:cNvPr>
          <p:cNvSpPr/>
          <p:nvPr/>
        </p:nvSpPr>
        <p:spPr>
          <a:xfrm>
            <a:off x="1113309" y="4600540"/>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cxnSp>
        <p:nvCxnSpPr>
          <p:cNvPr id="33" name="Straight Arrow Connector 32">
            <a:extLst>
              <a:ext uri="{FF2B5EF4-FFF2-40B4-BE49-F238E27FC236}">
                <a16:creationId xmlns:a16="http://schemas.microsoft.com/office/drawing/2014/main" id="{7887C749-ED1D-DED6-EF10-79BC4718FD77}"/>
              </a:ext>
            </a:extLst>
          </p:cNvPr>
          <p:cNvCxnSpPr>
            <a:stCxn id="5" idx="0"/>
            <a:endCxn id="16" idx="2"/>
          </p:cNvCxnSpPr>
          <p:nvPr/>
        </p:nvCxnSpPr>
        <p:spPr>
          <a:xfrm flipH="1" flipV="1">
            <a:off x="6096000" y="3155889"/>
            <a:ext cx="1" cy="68566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A1BD237-4128-9528-93CD-1A5703EB8044}"/>
              </a:ext>
            </a:extLst>
          </p:cNvPr>
          <p:cNvCxnSpPr>
            <a:cxnSpLocks/>
            <a:stCxn id="5" idx="2"/>
            <a:endCxn id="19" idx="0"/>
          </p:cNvCxnSpPr>
          <p:nvPr/>
        </p:nvCxnSpPr>
        <p:spPr>
          <a:xfrm flipH="1">
            <a:off x="6096000" y="4426333"/>
            <a:ext cx="1" cy="8119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BC63A4C0-D0A8-CF9B-4582-EE1836A8E9D1}"/>
              </a:ext>
            </a:extLst>
          </p:cNvPr>
          <p:cNvCxnSpPr>
            <a:stCxn id="5" idx="3"/>
            <a:endCxn id="15" idx="1"/>
          </p:cNvCxnSpPr>
          <p:nvPr/>
        </p:nvCxnSpPr>
        <p:spPr>
          <a:xfrm flipV="1">
            <a:off x="7424902" y="3390722"/>
            <a:ext cx="973127" cy="743224"/>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8B835054-F28D-338F-CF9A-A7125FAC2E1C}"/>
              </a:ext>
            </a:extLst>
          </p:cNvPr>
          <p:cNvCxnSpPr>
            <a:stCxn id="5" idx="3"/>
            <a:endCxn id="20" idx="1"/>
          </p:cNvCxnSpPr>
          <p:nvPr/>
        </p:nvCxnSpPr>
        <p:spPr>
          <a:xfrm>
            <a:off x="7424902" y="4133946"/>
            <a:ext cx="973126" cy="669299"/>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3EB9E507-347E-AE19-44E7-A31D945EBB2B}"/>
              </a:ext>
            </a:extLst>
          </p:cNvPr>
          <p:cNvCxnSpPr>
            <a:stCxn id="5" idx="1"/>
            <a:endCxn id="9" idx="3"/>
          </p:cNvCxnSpPr>
          <p:nvPr/>
        </p:nvCxnSpPr>
        <p:spPr>
          <a:xfrm rot="10800000">
            <a:off x="3771113" y="3421226"/>
            <a:ext cx="995987" cy="712720"/>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3D3EAC2E-2612-67AF-91C4-2714DAE74F08}"/>
              </a:ext>
            </a:extLst>
          </p:cNvPr>
          <p:cNvCxnSpPr>
            <a:stCxn id="5" idx="1"/>
            <a:endCxn id="32" idx="3"/>
          </p:cNvCxnSpPr>
          <p:nvPr/>
        </p:nvCxnSpPr>
        <p:spPr>
          <a:xfrm rot="10800000" flipV="1">
            <a:off x="3771113" y="4133946"/>
            <a:ext cx="995987" cy="758982"/>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3A7C381-B0C2-306D-ACBE-04E9B16ECB88}"/>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partially completed mind map below, identify different types of purpose.</a:t>
            </a:r>
          </a:p>
        </p:txBody>
      </p:sp>
    </p:spTree>
    <p:extLst>
      <p:ext uri="{BB962C8B-B14F-4D97-AF65-F5344CB8AC3E}">
        <p14:creationId xmlns:p14="http://schemas.microsoft.com/office/powerpoint/2010/main" val="1439521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2.1 How style, content and layout are linked to the purpose</a:t>
            </a:r>
          </a:p>
          <a:p>
            <a:r>
              <a:rPr lang="en-GB" b="1" dirty="0">
                <a:latin typeface="Segoe UI Black" panose="020B0A02040204020203" pitchFamily="34" charset="0"/>
                <a:ea typeface="Segoe UI Black" panose="020B0A02040204020203" pitchFamily="34" charset="0"/>
                <a:cs typeface="Segoe UI" panose="020B0502040204020203" pitchFamily="34" charset="0"/>
              </a:rPr>
              <a:t>Purpose</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2.1b</a:t>
            </a:r>
          </a:p>
        </p:txBody>
      </p:sp>
      <p:sp>
        <p:nvSpPr>
          <p:cNvPr id="39" name="TextBox 38">
            <a:extLst>
              <a:ext uri="{FF2B5EF4-FFF2-40B4-BE49-F238E27FC236}">
                <a16:creationId xmlns:a16="http://schemas.microsoft.com/office/drawing/2014/main" id="{83A7C381-B0C2-306D-ACBE-04E9B16ECB88}"/>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Identify the different types of purpose using the examples provided.</a:t>
            </a:r>
          </a:p>
        </p:txBody>
      </p:sp>
      <p:sp>
        <p:nvSpPr>
          <p:cNvPr id="8" name="Rectangle 7">
            <a:extLst>
              <a:ext uri="{FF2B5EF4-FFF2-40B4-BE49-F238E27FC236}">
                <a16:creationId xmlns:a16="http://schemas.microsoft.com/office/drawing/2014/main" id="{F5C79A03-AA76-3B93-11C5-98096D7180AB}"/>
              </a:ext>
            </a:extLst>
          </p:cNvPr>
          <p:cNvSpPr/>
          <p:nvPr/>
        </p:nvSpPr>
        <p:spPr>
          <a:xfrm>
            <a:off x="397479" y="5517741"/>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D82624D3-2971-E0CD-8C88-8AE4D3CA8FDE}"/>
              </a:ext>
            </a:extLst>
          </p:cNvPr>
          <p:cNvSpPr/>
          <p:nvPr/>
        </p:nvSpPr>
        <p:spPr>
          <a:xfrm>
            <a:off x="397479" y="2215586"/>
            <a:ext cx="2040940" cy="26083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 public service announcement encourages people to support a charitable cause by donating to a nonprofit organisation or volunteering their time.</a:t>
            </a:r>
          </a:p>
        </p:txBody>
      </p:sp>
      <p:cxnSp>
        <p:nvCxnSpPr>
          <p:cNvPr id="12" name="Straight Arrow Connector 11">
            <a:extLst>
              <a:ext uri="{FF2B5EF4-FFF2-40B4-BE49-F238E27FC236}">
                <a16:creationId xmlns:a16="http://schemas.microsoft.com/office/drawing/2014/main" id="{131DE028-9D57-9F21-E8FA-FE7163EC46B2}"/>
              </a:ext>
            </a:extLst>
          </p:cNvPr>
          <p:cNvCxnSpPr>
            <a:cxnSpLocks/>
            <a:stCxn id="10" idx="2"/>
            <a:endCxn id="8" idx="0"/>
          </p:cNvCxnSpPr>
          <p:nvPr/>
        </p:nvCxnSpPr>
        <p:spPr>
          <a:xfrm>
            <a:off x="1417949" y="4823984"/>
            <a:ext cx="0" cy="6937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09D616D-FC30-D6E3-65AC-22D77CBA3CCB}"/>
              </a:ext>
            </a:extLst>
          </p:cNvPr>
          <p:cNvSpPr/>
          <p:nvPr/>
        </p:nvSpPr>
        <p:spPr>
          <a:xfrm>
            <a:off x="2741509" y="5517741"/>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E8E93B7F-7118-9D88-F19D-234CEA8535D1}"/>
              </a:ext>
            </a:extLst>
          </p:cNvPr>
          <p:cNvSpPr/>
          <p:nvPr/>
        </p:nvSpPr>
        <p:spPr>
          <a:xfrm>
            <a:off x="2741509" y="2215585"/>
            <a:ext cx="2040940" cy="26083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An educational YouTube channel creates videos that explain complex scientific concepts in simple terms, helping students and enthusiasts grasp these ideas more easily.</a:t>
            </a:r>
          </a:p>
        </p:txBody>
      </p:sp>
      <p:cxnSp>
        <p:nvCxnSpPr>
          <p:cNvPr id="17" name="Straight Arrow Connector 16">
            <a:extLst>
              <a:ext uri="{FF2B5EF4-FFF2-40B4-BE49-F238E27FC236}">
                <a16:creationId xmlns:a16="http://schemas.microsoft.com/office/drawing/2014/main" id="{40B3CD86-81DD-B549-3DDC-D514F84E1343}"/>
              </a:ext>
            </a:extLst>
          </p:cNvPr>
          <p:cNvCxnSpPr>
            <a:cxnSpLocks/>
            <a:stCxn id="14" idx="2"/>
            <a:endCxn id="13" idx="0"/>
          </p:cNvCxnSpPr>
          <p:nvPr/>
        </p:nvCxnSpPr>
        <p:spPr>
          <a:xfrm>
            <a:off x="3761979" y="4823982"/>
            <a:ext cx="0" cy="6937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CCBC2C9-D475-2F14-E2A0-E2ECC041B917}"/>
              </a:ext>
            </a:extLst>
          </p:cNvPr>
          <p:cNvSpPr/>
          <p:nvPr/>
        </p:nvSpPr>
        <p:spPr>
          <a:xfrm>
            <a:off x="5075654" y="5517741"/>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9D9FA7BD-3740-AD98-16CE-F35DF2547B82}"/>
              </a:ext>
            </a:extLst>
          </p:cNvPr>
          <p:cNvSpPr/>
          <p:nvPr/>
        </p:nvSpPr>
        <p:spPr>
          <a:xfrm>
            <a:off x="5075654" y="2215586"/>
            <a:ext cx="2040940" cy="26083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 news website or a newspaper reports on current events, such as politics, sports, or international affairs, to inform readers about what is happening in the world. </a:t>
            </a:r>
          </a:p>
        </p:txBody>
      </p:sp>
      <p:cxnSp>
        <p:nvCxnSpPr>
          <p:cNvPr id="22" name="Straight Arrow Connector 21">
            <a:extLst>
              <a:ext uri="{FF2B5EF4-FFF2-40B4-BE49-F238E27FC236}">
                <a16:creationId xmlns:a16="http://schemas.microsoft.com/office/drawing/2014/main" id="{4F31E71E-FD09-0AB5-1B9D-8DA2A28C680D}"/>
              </a:ext>
            </a:extLst>
          </p:cNvPr>
          <p:cNvCxnSpPr>
            <a:cxnSpLocks/>
            <a:stCxn id="21" idx="2"/>
            <a:endCxn id="18" idx="0"/>
          </p:cNvCxnSpPr>
          <p:nvPr/>
        </p:nvCxnSpPr>
        <p:spPr>
          <a:xfrm>
            <a:off x="6096124" y="4823984"/>
            <a:ext cx="0" cy="6937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153A182-D464-9535-E4A0-F540E9B94A2A}"/>
              </a:ext>
            </a:extLst>
          </p:cNvPr>
          <p:cNvSpPr/>
          <p:nvPr/>
        </p:nvSpPr>
        <p:spPr>
          <a:xfrm>
            <a:off x="7409798" y="5518454"/>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413FA05D-44A5-25C4-BEF2-F2B97EA5205E}"/>
              </a:ext>
            </a:extLst>
          </p:cNvPr>
          <p:cNvSpPr/>
          <p:nvPr/>
        </p:nvSpPr>
        <p:spPr>
          <a:xfrm>
            <a:off x="7409798" y="2216298"/>
            <a:ext cx="2040940" cy="2607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 television commercial for a new smartphone model showcases its features and highlights a limited-time discount. </a:t>
            </a:r>
          </a:p>
        </p:txBody>
      </p:sp>
      <p:cxnSp>
        <p:nvCxnSpPr>
          <p:cNvPr id="25" name="Straight Arrow Connector 24">
            <a:extLst>
              <a:ext uri="{FF2B5EF4-FFF2-40B4-BE49-F238E27FC236}">
                <a16:creationId xmlns:a16="http://schemas.microsoft.com/office/drawing/2014/main" id="{692B7048-B49E-9F8F-5CC7-F21E68D5FA1D}"/>
              </a:ext>
            </a:extLst>
          </p:cNvPr>
          <p:cNvCxnSpPr>
            <a:cxnSpLocks/>
            <a:stCxn id="24" idx="2"/>
            <a:endCxn id="23" idx="0"/>
          </p:cNvCxnSpPr>
          <p:nvPr/>
        </p:nvCxnSpPr>
        <p:spPr>
          <a:xfrm>
            <a:off x="8430268" y="4823981"/>
            <a:ext cx="0" cy="6944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BFC65D3-4145-EBD8-C704-056B42FBFA8D}"/>
              </a:ext>
            </a:extLst>
          </p:cNvPr>
          <p:cNvSpPr/>
          <p:nvPr/>
        </p:nvSpPr>
        <p:spPr>
          <a:xfrm>
            <a:off x="9753828" y="5499930"/>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Entertain</a:t>
            </a:r>
          </a:p>
        </p:txBody>
      </p:sp>
      <p:sp>
        <p:nvSpPr>
          <p:cNvPr id="27" name="Rectangle 26">
            <a:extLst>
              <a:ext uri="{FF2B5EF4-FFF2-40B4-BE49-F238E27FC236}">
                <a16:creationId xmlns:a16="http://schemas.microsoft.com/office/drawing/2014/main" id="{07FD314D-6B26-D68D-A827-E9EF32300490}"/>
              </a:ext>
            </a:extLst>
          </p:cNvPr>
          <p:cNvSpPr/>
          <p:nvPr/>
        </p:nvSpPr>
        <p:spPr>
          <a:xfrm>
            <a:off x="9753828" y="2197774"/>
            <a:ext cx="2040940" cy="26262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 comedy TV show, like "Friends" or a stand-up comedy performance, is intended to make people laugh and enjoy themselves.</a:t>
            </a:r>
          </a:p>
        </p:txBody>
      </p:sp>
      <p:cxnSp>
        <p:nvCxnSpPr>
          <p:cNvPr id="28" name="Straight Arrow Connector 27">
            <a:extLst>
              <a:ext uri="{FF2B5EF4-FFF2-40B4-BE49-F238E27FC236}">
                <a16:creationId xmlns:a16="http://schemas.microsoft.com/office/drawing/2014/main" id="{5E433BF9-DCD1-5CE0-0C9F-BE87D70A4371}"/>
              </a:ext>
            </a:extLst>
          </p:cNvPr>
          <p:cNvCxnSpPr>
            <a:cxnSpLocks/>
            <a:stCxn id="27" idx="2"/>
            <a:endCxn id="26" idx="0"/>
          </p:cNvCxnSpPr>
          <p:nvPr/>
        </p:nvCxnSpPr>
        <p:spPr>
          <a:xfrm>
            <a:off x="10774298" y="4823983"/>
            <a:ext cx="0" cy="6759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498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2.1 How style, content and layout are linked to the purpose</a:t>
            </a:r>
          </a:p>
          <a:p>
            <a:r>
              <a:rPr lang="en-GB" b="1" dirty="0">
                <a:latin typeface="Segoe UI Black" panose="020B0A02040204020203" pitchFamily="34" charset="0"/>
                <a:ea typeface="Segoe UI Black" panose="020B0A02040204020203" pitchFamily="34" charset="0"/>
                <a:cs typeface="Segoe UI" panose="020B0502040204020203" pitchFamily="34" charset="0"/>
              </a:rPr>
              <a:t>Style, content and layout</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2.1c</a:t>
            </a:r>
          </a:p>
        </p:txBody>
      </p:sp>
      <p:sp>
        <p:nvSpPr>
          <p:cNvPr id="39" name="TextBox 38">
            <a:extLst>
              <a:ext uri="{FF2B5EF4-FFF2-40B4-BE49-F238E27FC236}">
                <a16:creationId xmlns:a16="http://schemas.microsoft.com/office/drawing/2014/main" id="{83A7C381-B0C2-306D-ACBE-04E9B16ECB88}"/>
              </a:ext>
            </a:extLst>
          </p:cNvPr>
          <p:cNvSpPr txBox="1"/>
          <p:nvPr/>
        </p:nvSpPr>
        <p:spPr>
          <a:xfrm>
            <a:off x="0" y="1449242"/>
            <a:ext cx="1080135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Complete the gaps below to reveal the different factors that can affect the style, content and layout of a media product.</a:t>
            </a:r>
          </a:p>
        </p:txBody>
      </p:sp>
      <p:sp>
        <p:nvSpPr>
          <p:cNvPr id="10" name="Rectangle 9">
            <a:extLst>
              <a:ext uri="{FF2B5EF4-FFF2-40B4-BE49-F238E27FC236}">
                <a16:creationId xmlns:a16="http://schemas.microsoft.com/office/drawing/2014/main" id="{D82624D3-2971-E0CD-8C88-8AE4D3CA8FDE}"/>
              </a:ext>
            </a:extLst>
          </p:cNvPr>
          <p:cNvSpPr/>
          <p:nvPr/>
        </p:nvSpPr>
        <p:spPr>
          <a:xfrm>
            <a:off x="3108960" y="2453146"/>
            <a:ext cx="5200650" cy="34447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latin typeface="Segoe UI" panose="020B0502040204020203" pitchFamily="34" charset="0"/>
                <a:cs typeface="Segoe UI" panose="020B0502040204020203" pitchFamily="34" charset="0"/>
              </a:rPr>
              <a:t>_ _ </a:t>
            </a:r>
            <a:r>
              <a:rPr lang="en-GB" sz="2400" b="1" dirty="0">
                <a:solidFill>
                  <a:schemeClr val="tx1"/>
                </a:solidFill>
                <a:latin typeface="Segoe UI" panose="020B0502040204020203" pitchFamily="34" charset="0"/>
                <a:cs typeface="Segoe UI" panose="020B0502040204020203" pitchFamily="34" charset="0"/>
              </a:rPr>
              <a:t>lour</a:t>
            </a:r>
          </a:p>
          <a:p>
            <a:pPr algn="ctr"/>
            <a:r>
              <a:rPr lang="en-GB" sz="2400" b="1" dirty="0">
                <a:solidFill>
                  <a:schemeClr val="tx1"/>
                </a:solidFill>
                <a:latin typeface="Segoe UI" panose="020B0502040204020203" pitchFamily="34" charset="0"/>
                <a:cs typeface="Segoe UI" panose="020B0502040204020203" pitchFamily="34" charset="0"/>
              </a:rPr>
              <a:t>conventions of </a:t>
            </a:r>
            <a:r>
              <a:rPr lang="en-GB" sz="2400" b="1" dirty="0" err="1">
                <a:solidFill>
                  <a:schemeClr val="tx1"/>
                </a:solidFill>
                <a:latin typeface="Segoe UI" panose="020B0502040204020203" pitchFamily="34" charset="0"/>
                <a:cs typeface="Segoe UI" panose="020B0502040204020203" pitchFamily="34" charset="0"/>
              </a:rPr>
              <a:t>ge</a:t>
            </a:r>
            <a:r>
              <a:rPr lang="en-GB" sz="2400" b="1" dirty="0">
                <a:solidFill>
                  <a:schemeClr val="tx1"/>
                </a:solidFill>
                <a:latin typeface="Segoe UI" panose="020B0502040204020203" pitchFamily="34" charset="0"/>
                <a:cs typeface="Segoe UI" panose="020B0502040204020203" pitchFamily="34" charset="0"/>
              </a:rPr>
              <a:t> </a:t>
            </a:r>
            <a:r>
              <a:rPr lang="en-GB" sz="2400" b="1" dirty="0">
                <a:solidFill>
                  <a:srgbClr val="FF0000"/>
                </a:solidFill>
                <a:latin typeface="Segoe UI" panose="020B0502040204020203" pitchFamily="34" charset="0"/>
                <a:cs typeface="Segoe UI" panose="020B0502040204020203" pitchFamily="34" charset="0"/>
              </a:rPr>
              <a:t>_ _</a:t>
            </a:r>
            <a:r>
              <a:rPr lang="en-GB" sz="2400" b="1" dirty="0">
                <a:solidFill>
                  <a:schemeClr val="tx1"/>
                </a:solidFill>
                <a:latin typeface="Segoe UI" panose="020B0502040204020203" pitchFamily="34" charset="0"/>
                <a:cs typeface="Segoe UI" panose="020B0502040204020203" pitchFamily="34" charset="0"/>
              </a:rPr>
              <a:t>e</a:t>
            </a:r>
          </a:p>
          <a:p>
            <a:pPr algn="ctr"/>
            <a:r>
              <a:rPr lang="en-GB" sz="2400" b="1" dirty="0">
                <a:solidFill>
                  <a:schemeClr val="tx1"/>
                </a:solidFill>
                <a:latin typeface="Segoe UI" panose="020B0502040204020203" pitchFamily="34" charset="0"/>
                <a:cs typeface="Segoe UI" panose="020B0502040204020203" pitchFamily="34" charset="0"/>
              </a:rPr>
              <a:t>formal/</a:t>
            </a:r>
            <a:r>
              <a:rPr lang="en-GB" sz="2400" b="1" dirty="0">
                <a:solidFill>
                  <a:srgbClr val="FF0000"/>
                </a:solidFill>
                <a:latin typeface="Segoe UI" panose="020B0502040204020203" pitchFamily="34" charset="0"/>
                <a:cs typeface="Segoe UI" panose="020B0502040204020203" pitchFamily="34" charset="0"/>
              </a:rPr>
              <a:t>_ _ </a:t>
            </a:r>
            <a:r>
              <a:rPr lang="en-GB" sz="2400" b="1" dirty="0">
                <a:solidFill>
                  <a:schemeClr val="tx1"/>
                </a:solidFill>
                <a:latin typeface="Segoe UI" panose="020B0502040204020203" pitchFamily="34" charset="0"/>
                <a:cs typeface="Segoe UI" panose="020B0502040204020203" pitchFamily="34" charset="0"/>
              </a:rPr>
              <a:t>formal language</a:t>
            </a:r>
          </a:p>
          <a:p>
            <a:pPr algn="ctr"/>
            <a:r>
              <a:rPr lang="en-GB" sz="2400" b="1" dirty="0">
                <a:solidFill>
                  <a:srgbClr val="FF0000"/>
                </a:solidFill>
                <a:latin typeface="Segoe UI" panose="020B0502040204020203" pitchFamily="34" charset="0"/>
                <a:cs typeface="Segoe UI" panose="020B0502040204020203" pitchFamily="34" charset="0"/>
              </a:rPr>
              <a:t>_ _ </a:t>
            </a:r>
            <a:r>
              <a:rPr lang="en-GB" sz="2400" b="1" dirty="0" err="1">
                <a:solidFill>
                  <a:schemeClr val="tx1"/>
                </a:solidFill>
                <a:latin typeface="Segoe UI" panose="020B0502040204020203" pitchFamily="34" charset="0"/>
                <a:cs typeface="Segoe UI" panose="020B0502040204020203" pitchFamily="34" charset="0"/>
              </a:rPr>
              <a:t>sitioning</a:t>
            </a:r>
            <a:r>
              <a:rPr lang="en-GB" sz="2400" b="1" dirty="0">
                <a:solidFill>
                  <a:schemeClr val="tx1"/>
                </a:solidFill>
                <a:latin typeface="Segoe UI" panose="020B0502040204020203" pitchFamily="34" charset="0"/>
                <a:cs typeface="Segoe UI" panose="020B0502040204020203" pitchFamily="34" charset="0"/>
              </a:rPr>
              <a:t> of elements</a:t>
            </a:r>
          </a:p>
          <a:p>
            <a:pPr algn="ctr"/>
            <a:r>
              <a:rPr lang="en-GB" sz="2400" b="1" dirty="0">
                <a:solidFill>
                  <a:schemeClr val="tx1"/>
                </a:solidFill>
                <a:latin typeface="Segoe UI" panose="020B0502040204020203" pitchFamily="34" charset="0"/>
                <a:cs typeface="Segoe UI" panose="020B0502040204020203" pitchFamily="34" charset="0"/>
              </a:rPr>
              <a:t>style of a </a:t>
            </a:r>
            <a:r>
              <a:rPr lang="en-GB" sz="2400" b="1" dirty="0">
                <a:solidFill>
                  <a:srgbClr val="FF0000"/>
                </a:solidFill>
                <a:latin typeface="Segoe UI" panose="020B0502040204020203" pitchFamily="34" charset="0"/>
                <a:cs typeface="Segoe UI" panose="020B0502040204020203" pitchFamily="34" charset="0"/>
              </a:rPr>
              <a:t>_ _ _ </a:t>
            </a:r>
            <a:r>
              <a:rPr lang="en-GB" sz="2400" b="1" dirty="0">
                <a:solidFill>
                  <a:schemeClr val="tx1"/>
                </a:solidFill>
                <a:latin typeface="Segoe UI" panose="020B0502040204020203" pitchFamily="34" charset="0"/>
                <a:cs typeface="Segoe UI" panose="020B0502040204020203" pitchFamily="34" charset="0"/>
              </a:rPr>
              <a:t>o representation</a:t>
            </a:r>
          </a:p>
          <a:p>
            <a:pPr algn="ctr"/>
            <a:r>
              <a:rPr lang="en-GB" sz="2400" b="1" dirty="0">
                <a:solidFill>
                  <a:schemeClr val="tx1"/>
                </a:solidFill>
                <a:latin typeface="Segoe UI" panose="020B0502040204020203" pitchFamily="34" charset="0"/>
                <a:cs typeface="Segoe UI" panose="020B0502040204020203" pitchFamily="34" charset="0"/>
              </a:rPr>
              <a:t>style of v</a:t>
            </a:r>
            <a:r>
              <a:rPr lang="en-GB" sz="2400" b="1" dirty="0">
                <a:solidFill>
                  <a:srgbClr val="FF0000"/>
                </a:solidFill>
                <a:latin typeface="Segoe UI" panose="020B0502040204020203" pitchFamily="34" charset="0"/>
                <a:cs typeface="Segoe UI" panose="020B0502040204020203" pitchFamily="34" charset="0"/>
              </a:rPr>
              <a:t> _ _ _ _ </a:t>
            </a:r>
            <a:r>
              <a:rPr lang="en-GB" sz="2400" b="1" dirty="0">
                <a:solidFill>
                  <a:schemeClr val="tx1"/>
                </a:solidFill>
                <a:latin typeface="Segoe UI" panose="020B0502040204020203" pitchFamily="34" charset="0"/>
                <a:cs typeface="Segoe UI" panose="020B0502040204020203" pitchFamily="34" charset="0"/>
              </a:rPr>
              <a:t>l representation</a:t>
            </a:r>
          </a:p>
          <a:p>
            <a:pPr algn="ctr"/>
            <a:r>
              <a:rPr lang="en-GB" sz="2400" b="1" dirty="0">
                <a:solidFill>
                  <a:schemeClr val="tx1"/>
                </a:solidFill>
                <a:latin typeface="Segoe UI" panose="020B0502040204020203" pitchFamily="34" charset="0"/>
                <a:cs typeface="Segoe UI" panose="020B0502040204020203" pitchFamily="34" charset="0"/>
              </a:rPr>
              <a:t>T</a:t>
            </a:r>
            <a:r>
              <a:rPr lang="en-GB" sz="2400" b="1" dirty="0">
                <a:solidFill>
                  <a:srgbClr val="FF0000"/>
                </a:solidFill>
                <a:latin typeface="Segoe UI" panose="020B0502040204020203" pitchFamily="34" charset="0"/>
                <a:cs typeface="Segoe UI" panose="020B0502040204020203" pitchFamily="34" charset="0"/>
              </a:rPr>
              <a:t> _ _ </a:t>
            </a:r>
            <a:r>
              <a:rPr lang="en-GB" sz="2400" b="1" dirty="0">
                <a:solidFill>
                  <a:schemeClr val="tx1"/>
                </a:solidFill>
                <a:latin typeface="Segoe UI" panose="020B0502040204020203" pitchFamily="34" charset="0"/>
                <a:cs typeface="Segoe UI" panose="020B0502040204020203" pitchFamily="34" charset="0"/>
              </a:rPr>
              <a:t>e of language</a:t>
            </a:r>
          </a:p>
        </p:txBody>
      </p:sp>
    </p:spTree>
    <p:extLst>
      <p:ext uri="{BB962C8B-B14F-4D97-AF65-F5344CB8AC3E}">
        <p14:creationId xmlns:p14="http://schemas.microsoft.com/office/powerpoint/2010/main" val="1684156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2.2 Client requirements and how they are defined</a:t>
            </a:r>
          </a:p>
          <a:p>
            <a:r>
              <a:rPr lang="en-GB" b="1" dirty="0">
                <a:latin typeface="Segoe UI Black" panose="020B0A02040204020203" pitchFamily="34" charset="0"/>
                <a:ea typeface="Segoe UI Black" panose="020B0A02040204020203" pitchFamily="34" charset="0"/>
                <a:cs typeface="Segoe UI" panose="020B0502040204020203" pitchFamily="34" charset="0"/>
              </a:rPr>
              <a:t>Client requirements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2.2a</a:t>
            </a:r>
          </a:p>
        </p:txBody>
      </p:sp>
      <p:sp>
        <p:nvSpPr>
          <p:cNvPr id="39" name="TextBox 38">
            <a:extLst>
              <a:ext uri="{FF2B5EF4-FFF2-40B4-BE49-F238E27FC236}">
                <a16:creationId xmlns:a16="http://schemas.microsoft.com/office/drawing/2014/main" id="{83A7C381-B0C2-306D-ACBE-04E9B16ECB88}"/>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keywords provided on the right, complete the missing headings on the client brief.</a:t>
            </a:r>
          </a:p>
        </p:txBody>
      </p:sp>
      <p:sp>
        <p:nvSpPr>
          <p:cNvPr id="12" name="TextBox 11">
            <a:extLst>
              <a:ext uri="{FF2B5EF4-FFF2-40B4-BE49-F238E27FC236}">
                <a16:creationId xmlns:a16="http://schemas.microsoft.com/office/drawing/2014/main" id="{1D6D26B5-BAE1-377B-21E5-1238F6807153}"/>
              </a:ext>
            </a:extLst>
          </p:cNvPr>
          <p:cNvSpPr txBox="1"/>
          <p:nvPr/>
        </p:nvSpPr>
        <p:spPr>
          <a:xfrm>
            <a:off x="102870" y="2147638"/>
            <a:ext cx="8961120" cy="4225900"/>
          </a:xfrm>
          <a:prstGeom prst="rect">
            <a:avLst/>
          </a:prstGeom>
          <a:noFill/>
          <a:ln>
            <a:solidFill>
              <a:schemeClr val="tx1"/>
            </a:solidFill>
          </a:ln>
        </p:spPr>
        <p:txBody>
          <a:bodyPr wrap="square">
            <a:spAutoFit/>
          </a:bodyPr>
          <a:lstStyle/>
          <a:p>
            <a:pPr>
              <a:lnSpc>
                <a:spcPct val="107000"/>
              </a:lnSpc>
              <a:spcAft>
                <a:spcPts val="800"/>
              </a:spcAft>
            </a:pPr>
            <a:r>
              <a:rPr lang="en-GB" sz="1400" u="sng" kern="100" dirty="0">
                <a:effectLst/>
                <a:latin typeface="Segoe UI" panose="020B0502040204020203" pitchFamily="34" charset="0"/>
                <a:ea typeface="Calibri" panose="020F0502020204030204" pitchFamily="34" charset="0"/>
                <a:cs typeface="Segoe UI" panose="020B0502040204020203" pitchFamily="34" charset="0"/>
              </a:rPr>
              <a:t>Client Brief</a:t>
            </a:r>
          </a:p>
          <a:p>
            <a:pPr>
              <a:lnSpc>
                <a:spcPct val="107000"/>
              </a:lnSpc>
              <a:spcAft>
                <a:spcPts val="800"/>
              </a:spcAft>
            </a:pPr>
            <a:r>
              <a:rPr lang="en-GB" sz="1400" b="1" kern="100" dirty="0">
                <a:latin typeface="Segoe UI" panose="020B0502040204020203" pitchFamily="34" charset="0"/>
                <a:ea typeface="Calibri" panose="020F0502020204030204" pitchFamily="34" charset="0"/>
                <a:cs typeface="Segoe UI" panose="020B0502040204020203" pitchFamily="34" charset="0"/>
              </a:rPr>
              <a:t>……………………..</a:t>
            </a:r>
            <a:r>
              <a:rPr lang="en-GB" sz="1400" b="1" kern="100" dirty="0">
                <a:effectLst/>
                <a:latin typeface="Segoe UI" panose="020B0502040204020203" pitchFamily="34" charset="0"/>
                <a:ea typeface="Calibri" panose="020F0502020204030204" pitchFamily="34" charset="0"/>
                <a:cs typeface="Segoe UI" panose="020B0502040204020203" pitchFamily="34" charset="0"/>
              </a:rPr>
              <a:t>: </a:t>
            </a:r>
            <a:r>
              <a:rPr lang="en-GB" sz="1400" kern="100" dirty="0">
                <a:effectLst/>
                <a:latin typeface="Segoe UI" panose="020B0502040204020203" pitchFamily="34" charset="0"/>
                <a:ea typeface="Calibri" panose="020F0502020204030204" pitchFamily="34" charset="0"/>
                <a:cs typeface="Segoe UI" panose="020B0502040204020203" pitchFamily="34" charset="0"/>
              </a:rPr>
              <a:t>A mobile app for fitness and wellness tracking.</a:t>
            </a:r>
          </a:p>
          <a:p>
            <a:pPr>
              <a:lnSpc>
                <a:spcPct val="107000"/>
              </a:lnSpc>
              <a:spcAft>
                <a:spcPts val="800"/>
              </a:spcAft>
            </a:pPr>
            <a:r>
              <a:rPr lang="en-GB" sz="1400" b="1" kern="100" dirty="0">
                <a:effectLst/>
                <a:latin typeface="Segoe UI" panose="020B0502040204020203" pitchFamily="34" charset="0"/>
                <a:ea typeface="Calibri" panose="020F0502020204030204" pitchFamily="34" charset="0"/>
                <a:cs typeface="Segoe UI" panose="020B0502040204020203" pitchFamily="34" charset="0"/>
              </a:rPr>
              <a:t>…………………..: </a:t>
            </a:r>
            <a:r>
              <a:rPr lang="en-GB" sz="1400" kern="100" dirty="0">
                <a:effectLst/>
                <a:latin typeface="Segoe UI" panose="020B0502040204020203" pitchFamily="34" charset="0"/>
                <a:ea typeface="Calibri" panose="020F0502020204030204" pitchFamily="34" charset="0"/>
                <a:cs typeface="Segoe UI" panose="020B0502040204020203" pitchFamily="34" charset="0"/>
              </a:rPr>
              <a:t>To help users set and achieve their fitness and wellness goals by tracking their exercise, nutrition, and overall health.</a:t>
            </a:r>
          </a:p>
          <a:p>
            <a:pPr>
              <a:lnSpc>
                <a:spcPct val="107000"/>
              </a:lnSpc>
              <a:spcAft>
                <a:spcPts val="800"/>
              </a:spcAft>
            </a:pPr>
            <a:r>
              <a:rPr lang="en-GB" sz="1400" b="1" kern="100" dirty="0">
                <a:effectLst/>
                <a:latin typeface="Segoe UI" panose="020B0502040204020203" pitchFamily="34" charset="0"/>
                <a:ea typeface="Calibri" panose="020F0502020204030204" pitchFamily="34" charset="0"/>
                <a:cs typeface="Segoe UI" panose="020B0502040204020203" pitchFamily="34" charset="0"/>
              </a:rPr>
              <a:t>………………….: </a:t>
            </a:r>
            <a:r>
              <a:rPr lang="en-GB" sz="1400" kern="100" dirty="0">
                <a:effectLst/>
                <a:latin typeface="Segoe UI" panose="020B0502040204020203" pitchFamily="34" charset="0"/>
                <a:ea typeface="Calibri" panose="020F0502020204030204" pitchFamily="34" charset="0"/>
                <a:cs typeface="Segoe UI" panose="020B0502040204020203" pitchFamily="34" charset="0"/>
              </a:rPr>
              <a:t>Health-conscious individuals of all ages, from beginners to fitness enthusiasts.</a:t>
            </a:r>
          </a:p>
          <a:p>
            <a:pPr>
              <a:lnSpc>
                <a:spcPct val="107000"/>
              </a:lnSpc>
              <a:spcAft>
                <a:spcPts val="800"/>
              </a:spcAft>
            </a:pPr>
            <a:r>
              <a:rPr lang="en-GB" sz="1400" b="1" kern="100" dirty="0">
                <a:effectLst/>
                <a:latin typeface="Segoe UI" panose="020B0502040204020203" pitchFamily="34" charset="0"/>
                <a:ea typeface="Calibri" panose="020F0502020204030204" pitchFamily="34" charset="0"/>
                <a:cs typeface="Segoe UI" panose="020B0502040204020203" pitchFamily="34" charset="0"/>
              </a:rPr>
              <a:t>…………………..</a:t>
            </a:r>
            <a:r>
              <a:rPr lang="en-GB" sz="1400" kern="100" dirty="0">
                <a:effectLst/>
                <a:latin typeface="Segoe UI" panose="020B0502040204020203" pitchFamily="34" charset="0"/>
                <a:ea typeface="Calibri" panose="020F0502020204030204" pitchFamily="34" charset="0"/>
                <a:cs typeface="Segoe UI" panose="020B0502040204020203" pitchFamily="34" charset="0"/>
              </a:rPr>
              <a:t>: A company dedicated to promoting a healthy and active lifestyle, prioritizing user-friendly design, and personalised guidance.</a:t>
            </a:r>
          </a:p>
          <a:p>
            <a:pPr>
              <a:lnSpc>
                <a:spcPct val="107000"/>
              </a:lnSpc>
              <a:spcAft>
                <a:spcPts val="800"/>
              </a:spcAft>
            </a:pPr>
            <a:r>
              <a:rPr lang="en-GB" sz="1400" b="1" kern="100" dirty="0">
                <a:effectLst/>
                <a:latin typeface="Segoe UI" panose="020B0502040204020203" pitchFamily="34" charset="0"/>
                <a:ea typeface="Calibri" panose="020F0502020204030204" pitchFamily="34" charset="0"/>
                <a:cs typeface="Segoe UI" panose="020B0502040204020203" pitchFamily="34" charset="0"/>
              </a:rPr>
              <a:t>………………..: </a:t>
            </a:r>
            <a:r>
              <a:rPr lang="en-GB" sz="1400" kern="100" dirty="0">
                <a:effectLst/>
                <a:latin typeface="Segoe UI" panose="020B0502040204020203" pitchFamily="34" charset="0"/>
                <a:ea typeface="Calibri" panose="020F0502020204030204" pitchFamily="34" charset="0"/>
                <a:cs typeface="Segoe UI" panose="020B0502040204020203" pitchFamily="34" charset="0"/>
              </a:rPr>
              <a:t>The app should include features for tracking workouts, meal planning, health metrics, and provide educational content on fitness and nutrition.</a:t>
            </a:r>
          </a:p>
          <a:p>
            <a:pPr>
              <a:lnSpc>
                <a:spcPct val="107000"/>
              </a:lnSpc>
              <a:spcAft>
                <a:spcPts val="800"/>
              </a:spcAft>
            </a:pPr>
            <a:r>
              <a:rPr lang="en-GB" sz="1400" b="1" kern="100" dirty="0">
                <a:effectLst/>
                <a:latin typeface="Segoe UI" panose="020B0502040204020203" pitchFamily="34" charset="0"/>
                <a:ea typeface="Calibri" panose="020F0502020204030204" pitchFamily="34" charset="0"/>
                <a:cs typeface="Segoe UI" panose="020B0502040204020203" pitchFamily="34" charset="0"/>
              </a:rPr>
              <a:t>………………...: </a:t>
            </a:r>
            <a:r>
              <a:rPr lang="en-GB" sz="1400" kern="100" dirty="0">
                <a:effectLst/>
                <a:latin typeface="Segoe UI" panose="020B0502040204020203" pitchFamily="34" charset="0"/>
                <a:ea typeface="Calibri" panose="020F0502020204030204" pitchFamily="34" charset="0"/>
                <a:cs typeface="Segoe UI" panose="020B0502040204020203" pitchFamily="34" charset="0"/>
              </a:rPr>
              <a:t>Health and Fitness.</a:t>
            </a:r>
          </a:p>
          <a:p>
            <a:pPr>
              <a:lnSpc>
                <a:spcPct val="107000"/>
              </a:lnSpc>
              <a:spcAft>
                <a:spcPts val="800"/>
              </a:spcAft>
            </a:pPr>
            <a:r>
              <a:rPr lang="en-GB" sz="1400" b="1" kern="100" dirty="0">
                <a:effectLst/>
                <a:latin typeface="Segoe UI" panose="020B0502040204020203" pitchFamily="34" charset="0"/>
                <a:ea typeface="Calibri" panose="020F0502020204030204" pitchFamily="34" charset="0"/>
                <a:cs typeface="Segoe UI" panose="020B0502040204020203" pitchFamily="34" charset="0"/>
              </a:rPr>
              <a:t>…………………</a:t>
            </a:r>
            <a:r>
              <a:rPr lang="en-GB" sz="1400" kern="100" dirty="0">
                <a:effectLst/>
                <a:latin typeface="Segoe UI" panose="020B0502040204020203" pitchFamily="34" charset="0"/>
                <a:ea typeface="Calibri" panose="020F0502020204030204" pitchFamily="34" charset="0"/>
                <a:cs typeface="Segoe UI" panose="020B0502040204020203" pitchFamily="34" charset="0"/>
              </a:rPr>
              <a:t>: Modern, clean, and user-friendly with a focus on intuitive user interface design.</a:t>
            </a:r>
          </a:p>
          <a:p>
            <a:pPr>
              <a:lnSpc>
                <a:spcPct val="107000"/>
              </a:lnSpc>
              <a:spcAft>
                <a:spcPts val="800"/>
              </a:spcAft>
            </a:pPr>
            <a:r>
              <a:rPr lang="en-GB" sz="1400" b="1" kern="100" dirty="0">
                <a:effectLst/>
                <a:latin typeface="Segoe UI" panose="020B0502040204020203" pitchFamily="34" charset="0"/>
                <a:ea typeface="Calibri" panose="020F0502020204030204" pitchFamily="34" charset="0"/>
                <a:cs typeface="Segoe UI" panose="020B0502040204020203" pitchFamily="34" charset="0"/>
              </a:rPr>
              <a:t>……………….</a:t>
            </a:r>
            <a:r>
              <a:rPr lang="en-GB" sz="1400" kern="100" dirty="0">
                <a:effectLst/>
                <a:latin typeface="Segoe UI" panose="020B0502040204020203" pitchFamily="34" charset="0"/>
                <a:ea typeface="Calibri" panose="020F0502020204030204" pitchFamily="34" charset="0"/>
                <a:cs typeface="Segoe UI" panose="020B0502040204020203" pitchFamily="34" charset="0"/>
              </a:rPr>
              <a:t>: The theme should be centred around vitality, with vibrant colours and imagery conveying energy, health, and well-being.</a:t>
            </a:r>
          </a:p>
          <a:p>
            <a:pPr>
              <a:lnSpc>
                <a:spcPct val="107000"/>
              </a:lnSpc>
              <a:spcAft>
                <a:spcPts val="800"/>
              </a:spcAft>
            </a:pPr>
            <a:r>
              <a:rPr lang="en-GB" sz="1400" b="1" kern="100" dirty="0">
                <a:effectLst/>
                <a:latin typeface="Segoe UI" panose="020B0502040204020203" pitchFamily="34" charset="0"/>
                <a:ea typeface="Calibri" panose="020F0502020204030204" pitchFamily="34" charset="0"/>
                <a:cs typeface="Segoe UI" panose="020B0502040204020203" pitchFamily="34" charset="0"/>
              </a:rPr>
              <a:t>………………..</a:t>
            </a:r>
            <a:r>
              <a:rPr lang="en-GB" sz="1400" kern="100" dirty="0">
                <a:effectLst/>
                <a:latin typeface="Segoe UI" panose="020B0502040204020203" pitchFamily="34" charset="0"/>
                <a:ea typeface="Calibri" panose="020F0502020204030204" pitchFamily="34" charset="0"/>
                <a:cs typeface="Segoe UI" panose="020B0502040204020203" pitchFamily="34" charset="0"/>
              </a:rPr>
              <a:t>: The client aims for a launch within six months, with ongoing updates and improvements planned.</a:t>
            </a:r>
            <a:endParaRPr lang="en-GB" sz="1800" kern="1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BDC115E6-9445-B851-A011-52D843E9B7ED}"/>
              </a:ext>
            </a:extLst>
          </p:cNvPr>
          <p:cNvSpPr/>
          <p:nvPr/>
        </p:nvSpPr>
        <p:spPr>
          <a:xfrm>
            <a:off x="9286512" y="2127120"/>
            <a:ext cx="2667745" cy="259346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Headings</a:t>
            </a:r>
          </a:p>
          <a:p>
            <a:pPr algn="ctr"/>
            <a:r>
              <a:rPr lang="en-GB" sz="1600" dirty="0">
                <a:solidFill>
                  <a:schemeClr val="tx1"/>
                </a:solidFill>
                <a:latin typeface="Segoe UI" panose="020B0502040204020203" pitchFamily="34" charset="0"/>
                <a:cs typeface="Segoe UI" panose="020B0502040204020203" pitchFamily="34" charset="0"/>
              </a:rPr>
              <a:t>Audience</a:t>
            </a:r>
          </a:p>
          <a:p>
            <a:pPr algn="ctr"/>
            <a:r>
              <a:rPr lang="en-GB" sz="1600" dirty="0">
                <a:solidFill>
                  <a:schemeClr val="tx1"/>
                </a:solidFill>
                <a:latin typeface="Segoe UI" panose="020B0502040204020203" pitchFamily="34" charset="0"/>
                <a:cs typeface="Segoe UI" panose="020B0502040204020203" pitchFamily="34" charset="0"/>
              </a:rPr>
              <a:t>Client ethos</a:t>
            </a:r>
          </a:p>
          <a:p>
            <a:pPr algn="ctr"/>
            <a:r>
              <a:rPr lang="en-GB" sz="1600" dirty="0">
                <a:solidFill>
                  <a:schemeClr val="tx1"/>
                </a:solidFill>
                <a:latin typeface="Segoe UI" panose="020B0502040204020203" pitchFamily="34" charset="0"/>
                <a:cs typeface="Segoe UI" panose="020B0502040204020203" pitchFamily="34" charset="0"/>
              </a:rPr>
              <a:t>Content</a:t>
            </a:r>
          </a:p>
          <a:p>
            <a:pPr algn="ctr"/>
            <a:r>
              <a:rPr lang="en-GB" sz="1600" dirty="0">
                <a:solidFill>
                  <a:schemeClr val="tx1"/>
                </a:solidFill>
                <a:latin typeface="Segoe UI" panose="020B0502040204020203" pitchFamily="34" charset="0"/>
                <a:cs typeface="Segoe UI" panose="020B0502040204020203" pitchFamily="34" charset="0"/>
              </a:rPr>
              <a:t>Genre</a:t>
            </a:r>
          </a:p>
          <a:p>
            <a:pPr algn="ctr"/>
            <a:r>
              <a:rPr lang="en-GB" sz="1600" dirty="0">
                <a:solidFill>
                  <a:schemeClr val="tx1"/>
                </a:solidFill>
                <a:latin typeface="Segoe UI" panose="020B0502040204020203" pitchFamily="34" charset="0"/>
                <a:cs typeface="Segoe UI" panose="020B0502040204020203" pitchFamily="34" charset="0"/>
              </a:rPr>
              <a:t>Purpose</a:t>
            </a:r>
          </a:p>
          <a:p>
            <a:pPr algn="ctr"/>
            <a:r>
              <a:rPr lang="en-GB" sz="1600" dirty="0">
                <a:solidFill>
                  <a:schemeClr val="tx1"/>
                </a:solidFill>
                <a:latin typeface="Segoe UI" panose="020B0502040204020203" pitchFamily="34" charset="0"/>
                <a:cs typeface="Segoe UI" panose="020B0502040204020203" pitchFamily="34" charset="0"/>
              </a:rPr>
              <a:t>Style</a:t>
            </a:r>
          </a:p>
          <a:p>
            <a:pPr algn="ctr"/>
            <a:r>
              <a:rPr lang="en-GB" sz="1600" dirty="0">
                <a:solidFill>
                  <a:schemeClr val="tx1"/>
                </a:solidFill>
                <a:latin typeface="Segoe UI" panose="020B0502040204020203" pitchFamily="34" charset="0"/>
                <a:cs typeface="Segoe UI" panose="020B0502040204020203" pitchFamily="34" charset="0"/>
              </a:rPr>
              <a:t>Theme</a:t>
            </a:r>
          </a:p>
          <a:p>
            <a:pPr algn="ctr"/>
            <a:r>
              <a:rPr lang="en-GB" sz="1600" dirty="0">
                <a:solidFill>
                  <a:schemeClr val="tx1"/>
                </a:solidFill>
                <a:latin typeface="Segoe UI" panose="020B0502040204020203" pitchFamily="34" charset="0"/>
                <a:cs typeface="Segoe UI" panose="020B0502040204020203" pitchFamily="34" charset="0"/>
              </a:rPr>
              <a:t>Timescales</a:t>
            </a:r>
          </a:p>
          <a:p>
            <a:pPr algn="ctr"/>
            <a:r>
              <a:rPr lang="en-GB" sz="1600" dirty="0">
                <a:solidFill>
                  <a:schemeClr val="tx1"/>
                </a:solidFill>
                <a:latin typeface="Segoe UI" panose="020B0502040204020203" pitchFamily="34" charset="0"/>
                <a:cs typeface="Segoe UI" panose="020B0502040204020203" pitchFamily="34" charset="0"/>
              </a:rPr>
              <a:t>Type of product</a:t>
            </a:r>
          </a:p>
        </p:txBody>
      </p:sp>
    </p:spTree>
    <p:extLst>
      <p:ext uri="{BB962C8B-B14F-4D97-AF65-F5344CB8AC3E}">
        <p14:creationId xmlns:p14="http://schemas.microsoft.com/office/powerpoint/2010/main" val="3222635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2.2 Client requirements and how they are defined</a:t>
            </a:r>
          </a:p>
          <a:p>
            <a:r>
              <a:rPr lang="en-GB" b="1" dirty="0">
                <a:latin typeface="Segoe UI Black" panose="020B0A02040204020203" pitchFamily="34" charset="0"/>
                <a:ea typeface="Segoe UI Black" panose="020B0A02040204020203" pitchFamily="34" charset="0"/>
                <a:cs typeface="Segoe UI" panose="020B0502040204020203" pitchFamily="34" charset="0"/>
              </a:rPr>
              <a:t>Client brief formats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2.2b</a:t>
            </a:r>
          </a:p>
        </p:txBody>
      </p:sp>
      <p:sp>
        <p:nvSpPr>
          <p:cNvPr id="5" name="Rectangle 4">
            <a:extLst>
              <a:ext uri="{FF2B5EF4-FFF2-40B4-BE49-F238E27FC236}">
                <a16:creationId xmlns:a16="http://schemas.microsoft.com/office/drawing/2014/main" id="{2894A107-4347-B621-15EB-2C17EAAB0369}"/>
              </a:ext>
            </a:extLst>
          </p:cNvPr>
          <p:cNvSpPr/>
          <p:nvPr/>
        </p:nvSpPr>
        <p:spPr>
          <a:xfrm>
            <a:off x="4767099" y="3841558"/>
            <a:ext cx="2657803" cy="584775"/>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Client brief formats</a:t>
            </a:r>
          </a:p>
        </p:txBody>
      </p:sp>
      <p:sp>
        <p:nvSpPr>
          <p:cNvPr id="8" name="Rectangle 7">
            <a:extLst>
              <a:ext uri="{FF2B5EF4-FFF2-40B4-BE49-F238E27FC236}">
                <a16:creationId xmlns:a16="http://schemas.microsoft.com/office/drawing/2014/main" id="{C7AA562F-392A-295A-963C-922C6AF6A4E7}"/>
              </a:ext>
            </a:extLst>
          </p:cNvPr>
          <p:cNvSpPr/>
          <p:nvPr/>
        </p:nvSpPr>
        <p:spPr>
          <a:xfrm>
            <a:off x="1113309" y="3128838"/>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678F0CB4-DE69-DA24-703B-F04B93597DDD}"/>
              </a:ext>
            </a:extLst>
          </p:cNvPr>
          <p:cNvSpPr/>
          <p:nvPr/>
        </p:nvSpPr>
        <p:spPr>
          <a:xfrm>
            <a:off x="8398029" y="3098334"/>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B67E5FF6-54E0-7665-D288-6A60EA307272}"/>
              </a:ext>
            </a:extLst>
          </p:cNvPr>
          <p:cNvSpPr/>
          <p:nvPr/>
        </p:nvSpPr>
        <p:spPr>
          <a:xfrm>
            <a:off x="4767098" y="2571114"/>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FADBA4AA-E6A8-2B05-64F5-B827D0634344}"/>
              </a:ext>
            </a:extLst>
          </p:cNvPr>
          <p:cNvSpPr/>
          <p:nvPr/>
        </p:nvSpPr>
        <p:spPr>
          <a:xfrm>
            <a:off x="4767098" y="5238293"/>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Informal</a:t>
            </a:r>
          </a:p>
        </p:txBody>
      </p:sp>
      <p:sp>
        <p:nvSpPr>
          <p:cNvPr id="15" name="Rectangle 14">
            <a:extLst>
              <a:ext uri="{FF2B5EF4-FFF2-40B4-BE49-F238E27FC236}">
                <a16:creationId xmlns:a16="http://schemas.microsoft.com/office/drawing/2014/main" id="{C8FADF6A-082E-AFCC-FBA0-DA1E4E765FD5}"/>
              </a:ext>
            </a:extLst>
          </p:cNvPr>
          <p:cNvSpPr/>
          <p:nvPr/>
        </p:nvSpPr>
        <p:spPr>
          <a:xfrm>
            <a:off x="8398028" y="4510857"/>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89FB4FDD-608F-D955-6A34-25C256B8B89E}"/>
              </a:ext>
            </a:extLst>
          </p:cNvPr>
          <p:cNvSpPr/>
          <p:nvPr/>
        </p:nvSpPr>
        <p:spPr>
          <a:xfrm>
            <a:off x="1113309" y="4600540"/>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cxnSp>
        <p:nvCxnSpPr>
          <p:cNvPr id="17" name="Straight Arrow Connector 16">
            <a:extLst>
              <a:ext uri="{FF2B5EF4-FFF2-40B4-BE49-F238E27FC236}">
                <a16:creationId xmlns:a16="http://schemas.microsoft.com/office/drawing/2014/main" id="{0163F715-BB2C-DBBC-6B2F-21E9A87B802A}"/>
              </a:ext>
            </a:extLst>
          </p:cNvPr>
          <p:cNvCxnSpPr>
            <a:stCxn id="5" idx="0"/>
            <a:endCxn id="10" idx="2"/>
          </p:cNvCxnSpPr>
          <p:nvPr/>
        </p:nvCxnSpPr>
        <p:spPr>
          <a:xfrm flipH="1" flipV="1">
            <a:off x="6096000" y="3155889"/>
            <a:ext cx="1" cy="68566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D8B5E33-6793-0113-4D6E-DA3223A31ED0}"/>
              </a:ext>
            </a:extLst>
          </p:cNvPr>
          <p:cNvCxnSpPr>
            <a:cxnSpLocks/>
            <a:stCxn id="5" idx="2"/>
            <a:endCxn id="14" idx="0"/>
          </p:cNvCxnSpPr>
          <p:nvPr/>
        </p:nvCxnSpPr>
        <p:spPr>
          <a:xfrm flipH="1">
            <a:off x="6096000" y="4426333"/>
            <a:ext cx="1" cy="8119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90C1AD4-79BB-B2B6-DE38-BEE1E8EDAF9C}"/>
              </a:ext>
            </a:extLst>
          </p:cNvPr>
          <p:cNvCxnSpPr>
            <a:stCxn id="5" idx="3"/>
            <a:endCxn id="9" idx="1"/>
          </p:cNvCxnSpPr>
          <p:nvPr/>
        </p:nvCxnSpPr>
        <p:spPr>
          <a:xfrm flipV="1">
            <a:off x="7424902" y="3390722"/>
            <a:ext cx="973127" cy="743224"/>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EA5B3D98-5B14-8488-A01C-ED4E29CF70D1}"/>
              </a:ext>
            </a:extLst>
          </p:cNvPr>
          <p:cNvCxnSpPr>
            <a:stCxn id="5" idx="3"/>
            <a:endCxn id="15" idx="1"/>
          </p:cNvCxnSpPr>
          <p:nvPr/>
        </p:nvCxnSpPr>
        <p:spPr>
          <a:xfrm>
            <a:off x="7424902" y="4133946"/>
            <a:ext cx="973126" cy="669299"/>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7F617CFE-4C8B-01A6-D667-3794E431499B}"/>
              </a:ext>
            </a:extLst>
          </p:cNvPr>
          <p:cNvCxnSpPr>
            <a:stCxn id="5" idx="1"/>
            <a:endCxn id="8" idx="3"/>
          </p:cNvCxnSpPr>
          <p:nvPr/>
        </p:nvCxnSpPr>
        <p:spPr>
          <a:xfrm rot="10800000">
            <a:off x="3771113" y="3421226"/>
            <a:ext cx="995987" cy="712720"/>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A7F9728A-6940-7F1E-54DC-64502452A3F0}"/>
              </a:ext>
            </a:extLst>
          </p:cNvPr>
          <p:cNvCxnSpPr>
            <a:stCxn id="5" idx="1"/>
            <a:endCxn id="16" idx="3"/>
          </p:cNvCxnSpPr>
          <p:nvPr/>
        </p:nvCxnSpPr>
        <p:spPr>
          <a:xfrm rot="10800000" flipV="1">
            <a:off x="3771113" y="4133946"/>
            <a:ext cx="995987" cy="758982"/>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6092C41-5FF6-7BE5-A5BF-B1849BA301E7}"/>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partially completed mind map below, identify different client brief formats.</a:t>
            </a:r>
          </a:p>
        </p:txBody>
      </p:sp>
    </p:spTree>
    <p:extLst>
      <p:ext uri="{BB962C8B-B14F-4D97-AF65-F5344CB8AC3E}">
        <p14:creationId xmlns:p14="http://schemas.microsoft.com/office/powerpoint/2010/main" val="332937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2.2 Client requirements and how they are defined</a:t>
            </a:r>
          </a:p>
          <a:p>
            <a:r>
              <a:rPr lang="en-GB" b="1" dirty="0">
                <a:latin typeface="Segoe UI Black" panose="020B0A02040204020203" pitchFamily="34" charset="0"/>
                <a:ea typeface="Segoe UI Black" panose="020B0A02040204020203" pitchFamily="34" charset="0"/>
                <a:cs typeface="Segoe UI" panose="020B0502040204020203" pitchFamily="34" charset="0"/>
              </a:rPr>
              <a:t>Client brief formats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2.2c</a:t>
            </a:r>
          </a:p>
        </p:txBody>
      </p:sp>
      <p:sp>
        <p:nvSpPr>
          <p:cNvPr id="23" name="TextBox 22">
            <a:extLst>
              <a:ext uri="{FF2B5EF4-FFF2-40B4-BE49-F238E27FC236}">
                <a16:creationId xmlns:a16="http://schemas.microsoft.com/office/drawing/2014/main" id="{06092C41-5FF6-7BE5-A5BF-B1849BA301E7}"/>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descriptions provided below, identify different client brief formats.</a:t>
            </a:r>
          </a:p>
        </p:txBody>
      </p:sp>
      <p:sp>
        <p:nvSpPr>
          <p:cNvPr id="12" name="Rectangle 11">
            <a:extLst>
              <a:ext uri="{FF2B5EF4-FFF2-40B4-BE49-F238E27FC236}">
                <a16:creationId xmlns:a16="http://schemas.microsoft.com/office/drawing/2014/main" id="{1C00FEB4-4E79-A4EC-F31E-BE38F7E9BDA4}"/>
              </a:ext>
            </a:extLst>
          </p:cNvPr>
          <p:cNvSpPr/>
          <p:nvPr/>
        </p:nvSpPr>
        <p:spPr>
          <a:xfrm>
            <a:off x="974713" y="5043343"/>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05E06B3D-4891-5D73-36C5-84A9B7BFC432}"/>
              </a:ext>
            </a:extLst>
          </p:cNvPr>
          <p:cNvSpPr/>
          <p:nvPr/>
        </p:nvSpPr>
        <p:spPr>
          <a:xfrm>
            <a:off x="974713" y="2435395"/>
            <a:ext cx="2040940" cy="19872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Company hires another company to work on the project for them.​</a:t>
            </a:r>
          </a:p>
        </p:txBody>
      </p:sp>
      <p:cxnSp>
        <p:nvCxnSpPr>
          <p:cNvPr id="24" name="Straight Arrow Connector 23">
            <a:extLst>
              <a:ext uri="{FF2B5EF4-FFF2-40B4-BE49-F238E27FC236}">
                <a16:creationId xmlns:a16="http://schemas.microsoft.com/office/drawing/2014/main" id="{655BF99C-5B92-C47A-1326-ED598B77FDA4}"/>
              </a:ext>
            </a:extLst>
          </p:cNvPr>
          <p:cNvCxnSpPr>
            <a:cxnSpLocks/>
            <a:stCxn id="13" idx="2"/>
            <a:endCxn id="12" idx="0"/>
          </p:cNvCxnSpPr>
          <p:nvPr/>
        </p:nvCxnSpPr>
        <p:spPr>
          <a:xfrm>
            <a:off x="1995183" y="4422605"/>
            <a:ext cx="0" cy="6207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25A56E1-FC1E-6295-8624-078E94171BC3}"/>
              </a:ext>
            </a:extLst>
          </p:cNvPr>
          <p:cNvSpPr/>
          <p:nvPr/>
        </p:nvSpPr>
        <p:spPr>
          <a:xfrm>
            <a:off x="3700193" y="5043343"/>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6" name="Rectangle 25">
            <a:extLst>
              <a:ext uri="{FF2B5EF4-FFF2-40B4-BE49-F238E27FC236}">
                <a16:creationId xmlns:a16="http://schemas.microsoft.com/office/drawing/2014/main" id="{1B666F77-E920-E5CC-071F-F73199C77507}"/>
              </a:ext>
            </a:extLst>
          </p:cNvPr>
          <p:cNvSpPr/>
          <p:nvPr/>
        </p:nvSpPr>
        <p:spPr>
          <a:xfrm>
            <a:off x="3700193" y="2435395"/>
            <a:ext cx="2040940" cy="19872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Both the client and the company discuss the needs of the product to produce a shared view of the final product.​</a:t>
            </a:r>
          </a:p>
        </p:txBody>
      </p:sp>
      <p:cxnSp>
        <p:nvCxnSpPr>
          <p:cNvPr id="27" name="Straight Arrow Connector 26">
            <a:extLst>
              <a:ext uri="{FF2B5EF4-FFF2-40B4-BE49-F238E27FC236}">
                <a16:creationId xmlns:a16="http://schemas.microsoft.com/office/drawing/2014/main" id="{ACCC4D12-6F06-5D1B-3D4E-0D2037E4C725}"/>
              </a:ext>
            </a:extLst>
          </p:cNvPr>
          <p:cNvCxnSpPr>
            <a:cxnSpLocks/>
            <a:stCxn id="26" idx="2"/>
            <a:endCxn id="25" idx="0"/>
          </p:cNvCxnSpPr>
          <p:nvPr/>
        </p:nvCxnSpPr>
        <p:spPr>
          <a:xfrm>
            <a:off x="4720663" y="4422605"/>
            <a:ext cx="0" cy="6207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4B48362-A68E-CB32-D417-75080DB90CD7}"/>
              </a:ext>
            </a:extLst>
          </p:cNvPr>
          <p:cNvSpPr/>
          <p:nvPr/>
        </p:nvSpPr>
        <p:spPr>
          <a:xfrm>
            <a:off x="6384872" y="5043343"/>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9" name="Rectangle 28">
            <a:extLst>
              <a:ext uri="{FF2B5EF4-FFF2-40B4-BE49-F238E27FC236}">
                <a16:creationId xmlns:a16="http://schemas.microsoft.com/office/drawing/2014/main" id="{17E1059D-F2FB-0597-E0EC-602228893D93}"/>
              </a:ext>
            </a:extLst>
          </p:cNvPr>
          <p:cNvSpPr/>
          <p:nvPr/>
        </p:nvSpPr>
        <p:spPr>
          <a:xfrm>
            <a:off x="6384872" y="2435395"/>
            <a:ext cx="2040940" cy="19872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The company will arrange meetings/discussions with the client to discuss the requirements.​</a:t>
            </a:r>
          </a:p>
        </p:txBody>
      </p:sp>
      <p:cxnSp>
        <p:nvCxnSpPr>
          <p:cNvPr id="30" name="Straight Arrow Connector 29">
            <a:extLst>
              <a:ext uri="{FF2B5EF4-FFF2-40B4-BE49-F238E27FC236}">
                <a16:creationId xmlns:a16="http://schemas.microsoft.com/office/drawing/2014/main" id="{06EA4F24-D3E6-5E4B-70C2-7B106B15396A}"/>
              </a:ext>
            </a:extLst>
          </p:cNvPr>
          <p:cNvCxnSpPr>
            <a:cxnSpLocks/>
            <a:stCxn id="29" idx="2"/>
            <a:endCxn id="28" idx="0"/>
          </p:cNvCxnSpPr>
          <p:nvPr/>
        </p:nvCxnSpPr>
        <p:spPr>
          <a:xfrm>
            <a:off x="7405342" y="4422605"/>
            <a:ext cx="0" cy="6207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27A0AC0-3556-2254-DE47-1EFCD62A5D8D}"/>
              </a:ext>
            </a:extLst>
          </p:cNvPr>
          <p:cNvSpPr/>
          <p:nvPr/>
        </p:nvSpPr>
        <p:spPr>
          <a:xfrm>
            <a:off x="9069551" y="5043343"/>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B66FA246-89FE-059B-FF0D-DD1B0C28740E}"/>
              </a:ext>
            </a:extLst>
          </p:cNvPr>
          <p:cNvSpPr/>
          <p:nvPr/>
        </p:nvSpPr>
        <p:spPr>
          <a:xfrm>
            <a:off x="9069551" y="2435395"/>
            <a:ext cx="2040940" cy="19872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This might not include a written brief and details might be agreed in meetings/discussions with no set deadlines.​</a:t>
            </a:r>
          </a:p>
        </p:txBody>
      </p:sp>
      <p:cxnSp>
        <p:nvCxnSpPr>
          <p:cNvPr id="39" name="Straight Arrow Connector 38">
            <a:extLst>
              <a:ext uri="{FF2B5EF4-FFF2-40B4-BE49-F238E27FC236}">
                <a16:creationId xmlns:a16="http://schemas.microsoft.com/office/drawing/2014/main" id="{F7C11703-9CD1-8BA1-6470-1AF0EEF448AE}"/>
              </a:ext>
            </a:extLst>
          </p:cNvPr>
          <p:cNvCxnSpPr>
            <a:cxnSpLocks/>
            <a:stCxn id="38" idx="2"/>
            <a:endCxn id="37" idx="0"/>
          </p:cNvCxnSpPr>
          <p:nvPr/>
        </p:nvCxnSpPr>
        <p:spPr>
          <a:xfrm>
            <a:off x="10090021" y="4422605"/>
            <a:ext cx="0" cy="6207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415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2.3 Audience demographics and segmentation</a:t>
            </a:r>
          </a:p>
          <a:p>
            <a:r>
              <a:rPr lang="en-GB" b="1" dirty="0">
                <a:latin typeface="Segoe UI Black" panose="020B0A02040204020203" pitchFamily="34" charset="0"/>
                <a:ea typeface="Segoe UI Black" panose="020B0A02040204020203" pitchFamily="34" charset="0"/>
                <a:cs typeface="Segoe UI" panose="020B0502040204020203" pitchFamily="34" charset="0"/>
              </a:rPr>
              <a:t>Audience segmentation</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2.3a</a:t>
            </a:r>
          </a:p>
        </p:txBody>
      </p:sp>
      <p:sp>
        <p:nvSpPr>
          <p:cNvPr id="23" name="TextBox 22">
            <a:extLst>
              <a:ext uri="{FF2B5EF4-FFF2-40B4-BE49-F238E27FC236}">
                <a16:creationId xmlns:a16="http://schemas.microsoft.com/office/drawing/2014/main" id="{06092C41-5FF6-7BE5-A5BF-B1849BA301E7}"/>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space around the outside of the pie chart, identify the different segments used to define the target audience.</a:t>
            </a:r>
          </a:p>
        </p:txBody>
      </p:sp>
      <p:graphicFrame>
        <p:nvGraphicFramePr>
          <p:cNvPr id="9" name="Chart 8">
            <a:extLst>
              <a:ext uri="{FF2B5EF4-FFF2-40B4-BE49-F238E27FC236}">
                <a16:creationId xmlns:a16="http://schemas.microsoft.com/office/drawing/2014/main" id="{6F85D0B9-C1C0-C3F8-8B8B-CA48B51A263E}"/>
              </a:ext>
            </a:extLst>
          </p:cNvPr>
          <p:cNvGraphicFramePr/>
          <p:nvPr>
            <p:extLst>
              <p:ext uri="{D42A27DB-BD31-4B8C-83A1-F6EECF244321}">
                <p14:modId xmlns:p14="http://schemas.microsoft.com/office/powerpoint/2010/main" val="2676882414"/>
              </p:ext>
            </p:extLst>
          </p:nvPr>
        </p:nvGraphicFramePr>
        <p:xfrm>
          <a:off x="2032000" y="2116224"/>
          <a:ext cx="8266430" cy="388591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F116107B-5D23-964F-8415-D7ECD494BC20}"/>
              </a:ext>
            </a:extLst>
          </p:cNvPr>
          <p:cNvSpPr/>
          <p:nvPr/>
        </p:nvSpPr>
        <p:spPr>
          <a:xfrm>
            <a:off x="148590" y="2543572"/>
            <a:ext cx="3051173"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72F55030-1DCE-0C3C-B6B5-20F179084648}"/>
              </a:ext>
            </a:extLst>
          </p:cNvPr>
          <p:cNvSpPr/>
          <p:nvPr/>
        </p:nvSpPr>
        <p:spPr>
          <a:xfrm>
            <a:off x="8992236" y="2543572"/>
            <a:ext cx="2802531"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F847BFF-C913-31D9-593B-01BC927E33EA}"/>
              </a:ext>
            </a:extLst>
          </p:cNvPr>
          <p:cNvSpPr/>
          <p:nvPr/>
        </p:nvSpPr>
        <p:spPr>
          <a:xfrm>
            <a:off x="148590" y="3308876"/>
            <a:ext cx="3051173"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67877B34-224F-1C59-8A3E-12632C563F58}"/>
              </a:ext>
            </a:extLst>
          </p:cNvPr>
          <p:cNvSpPr/>
          <p:nvPr/>
        </p:nvSpPr>
        <p:spPr>
          <a:xfrm>
            <a:off x="8992236" y="3308876"/>
            <a:ext cx="2802531"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2C77AF1D-CF85-F449-1A62-3E43F895CAC9}"/>
              </a:ext>
            </a:extLst>
          </p:cNvPr>
          <p:cNvSpPr/>
          <p:nvPr/>
        </p:nvSpPr>
        <p:spPr>
          <a:xfrm>
            <a:off x="148590" y="4122409"/>
            <a:ext cx="3051173"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E49A8DEC-8A65-3AB9-03E9-8B7C790EDE88}"/>
              </a:ext>
            </a:extLst>
          </p:cNvPr>
          <p:cNvSpPr/>
          <p:nvPr/>
        </p:nvSpPr>
        <p:spPr>
          <a:xfrm>
            <a:off x="8992236" y="4122409"/>
            <a:ext cx="2802531"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4DAFAA28-E916-EEEE-3436-9DFD3520B3AE}"/>
              </a:ext>
            </a:extLst>
          </p:cNvPr>
          <p:cNvSpPr/>
          <p:nvPr/>
        </p:nvSpPr>
        <p:spPr>
          <a:xfrm>
            <a:off x="148590" y="4970443"/>
            <a:ext cx="3051173"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7148AF83-721C-ADD6-8651-A35A1FF9B149}"/>
              </a:ext>
            </a:extLst>
          </p:cNvPr>
          <p:cNvSpPr/>
          <p:nvPr/>
        </p:nvSpPr>
        <p:spPr>
          <a:xfrm>
            <a:off x="8992236" y="4970443"/>
            <a:ext cx="2802531"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18663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DC7D6-0434-ACC5-5C24-7B7D4D6AE35E}"/>
              </a:ext>
            </a:extLst>
          </p:cNvPr>
          <p:cNvSpPr txBox="1"/>
          <p:nvPr/>
        </p:nvSpPr>
        <p:spPr>
          <a:xfrm>
            <a:off x="1470647" y="2705727"/>
            <a:ext cx="9456446" cy="1015663"/>
          </a:xfrm>
          <a:prstGeom prst="rect">
            <a:avLst/>
          </a:prstGeom>
          <a:noFill/>
        </p:spPr>
        <p:txBody>
          <a:bodyPr wrap="square" rtlCol="0">
            <a:spAutoFit/>
          </a:bodyPr>
          <a:lstStyle/>
          <a:p>
            <a:pPr algn="ctr"/>
            <a:r>
              <a:rPr lang="en-GB" sz="6000" dirty="0">
                <a:latin typeface="Segoe UI Black" panose="020B0A02040204020203" pitchFamily="34" charset="0"/>
                <a:ea typeface="Segoe UI Black" panose="020B0A02040204020203" pitchFamily="34" charset="0"/>
              </a:rPr>
              <a:t>Topic Area 1 </a:t>
            </a:r>
          </a:p>
        </p:txBody>
      </p:sp>
      <p:sp>
        <p:nvSpPr>
          <p:cNvPr id="5" name="TextBox 4">
            <a:extLst>
              <a:ext uri="{FF2B5EF4-FFF2-40B4-BE49-F238E27FC236}">
                <a16:creationId xmlns:a16="http://schemas.microsoft.com/office/drawing/2014/main" id="{425DC439-8ED3-7EB6-02E0-B1C8D56757B6}"/>
              </a:ext>
            </a:extLst>
          </p:cNvPr>
          <p:cNvSpPr txBox="1"/>
          <p:nvPr/>
        </p:nvSpPr>
        <p:spPr>
          <a:xfrm>
            <a:off x="1470647" y="3929866"/>
            <a:ext cx="9456446" cy="461665"/>
          </a:xfrm>
          <a:prstGeom prst="rect">
            <a:avLst/>
          </a:prstGeom>
          <a:noFill/>
        </p:spPr>
        <p:txBody>
          <a:bodyPr wrap="square" rtlCol="0">
            <a:spAutoFit/>
          </a:bodyPr>
          <a:lstStyle/>
          <a:p>
            <a:pPr algn="ctr"/>
            <a:r>
              <a:rPr lang="en-GB" sz="2400" dirty="0">
                <a:latin typeface="Segoe UI Black" panose="020B0A02040204020203" pitchFamily="34" charset="0"/>
                <a:ea typeface="Segoe UI Black" panose="020B0A02040204020203" pitchFamily="34" charset="0"/>
              </a:rPr>
              <a:t>The media industry</a:t>
            </a:r>
          </a:p>
        </p:txBody>
      </p:sp>
    </p:spTree>
    <p:extLst>
      <p:ext uri="{BB962C8B-B14F-4D97-AF65-F5344CB8AC3E}">
        <p14:creationId xmlns:p14="http://schemas.microsoft.com/office/powerpoint/2010/main" val="2630144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2.3 Audience demographics and segmentation</a:t>
            </a:r>
          </a:p>
          <a:p>
            <a:r>
              <a:rPr lang="en-GB" b="1" dirty="0">
                <a:latin typeface="Segoe UI Black" panose="020B0A02040204020203" pitchFamily="34" charset="0"/>
                <a:ea typeface="Segoe UI Black" panose="020B0A02040204020203" pitchFamily="34" charset="0"/>
                <a:cs typeface="Segoe UI" panose="020B0502040204020203" pitchFamily="34" charset="0"/>
              </a:rPr>
              <a:t>Audience segmentation</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2.3b</a:t>
            </a:r>
          </a:p>
        </p:txBody>
      </p:sp>
      <p:sp>
        <p:nvSpPr>
          <p:cNvPr id="14" name="TextBox 13">
            <a:extLst>
              <a:ext uri="{FF2B5EF4-FFF2-40B4-BE49-F238E27FC236}">
                <a16:creationId xmlns:a16="http://schemas.microsoft.com/office/drawing/2014/main" id="{D273C970-947B-31E8-B245-64F81A0AD7AA}"/>
              </a:ext>
            </a:extLst>
          </p:cNvPr>
          <p:cNvSpPr txBox="1"/>
          <p:nvPr/>
        </p:nvSpPr>
        <p:spPr>
          <a:xfrm>
            <a:off x="0" y="1503745"/>
            <a:ext cx="11873233"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For the scenario below, identify the segments that have been described.</a:t>
            </a:r>
          </a:p>
        </p:txBody>
      </p:sp>
      <p:sp>
        <p:nvSpPr>
          <p:cNvPr id="15" name="Rectangle 14">
            <a:extLst>
              <a:ext uri="{FF2B5EF4-FFF2-40B4-BE49-F238E27FC236}">
                <a16:creationId xmlns:a16="http://schemas.microsoft.com/office/drawing/2014/main" id="{11C2FC4D-78D8-0C0F-104D-D2CA7C6E9609}"/>
              </a:ext>
            </a:extLst>
          </p:cNvPr>
          <p:cNvSpPr/>
          <p:nvPr/>
        </p:nvSpPr>
        <p:spPr>
          <a:xfrm>
            <a:off x="1148033" y="2292595"/>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b="1"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Target younger consumers with trendy designs and older individuals with comfort and support features.</a:t>
            </a:r>
          </a:p>
        </p:txBody>
      </p:sp>
      <p:sp>
        <p:nvSpPr>
          <p:cNvPr id="19" name="Rectangle 18">
            <a:extLst>
              <a:ext uri="{FF2B5EF4-FFF2-40B4-BE49-F238E27FC236}">
                <a16:creationId xmlns:a16="http://schemas.microsoft.com/office/drawing/2014/main" id="{6B9D16ED-9A26-A9CB-6533-C605998C7AA8}"/>
              </a:ext>
            </a:extLst>
          </p:cNvPr>
          <p:cNvSpPr/>
          <p:nvPr/>
        </p:nvSpPr>
        <p:spPr>
          <a:xfrm>
            <a:off x="1148033" y="4418977"/>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b="1"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Offer both male and female-specific shoe lines with designs and features tailored to each gender's preferences.</a:t>
            </a:r>
          </a:p>
        </p:txBody>
      </p:sp>
      <p:sp>
        <p:nvSpPr>
          <p:cNvPr id="20" name="Rectangle 19">
            <a:extLst>
              <a:ext uri="{FF2B5EF4-FFF2-40B4-BE49-F238E27FC236}">
                <a16:creationId xmlns:a16="http://schemas.microsoft.com/office/drawing/2014/main" id="{93F2F029-BA32-556A-FF01-06AEC384A5AF}"/>
              </a:ext>
            </a:extLst>
          </p:cNvPr>
          <p:cNvSpPr/>
          <p:nvPr/>
        </p:nvSpPr>
        <p:spPr>
          <a:xfrm>
            <a:off x="8465162" y="2292595"/>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b="1"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Promote waterproof running shoes in rainy regions and lightweight, breathable shoes in hot climates.</a:t>
            </a:r>
          </a:p>
        </p:txBody>
      </p:sp>
      <p:sp>
        <p:nvSpPr>
          <p:cNvPr id="21" name="Rectangle 20">
            <a:extLst>
              <a:ext uri="{FF2B5EF4-FFF2-40B4-BE49-F238E27FC236}">
                <a16:creationId xmlns:a16="http://schemas.microsoft.com/office/drawing/2014/main" id="{D9FBDE7B-0E74-2AFF-03F3-A741F6552F52}"/>
              </a:ext>
            </a:extLst>
          </p:cNvPr>
          <p:cNvSpPr/>
          <p:nvPr/>
        </p:nvSpPr>
        <p:spPr>
          <a:xfrm>
            <a:off x="8465162" y="4360778"/>
            <a:ext cx="2657803" cy="20171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b="1"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Market to fitness enthusiasts with high-performance features and to casual runners with comfort and durability in mind.</a:t>
            </a:r>
          </a:p>
        </p:txBody>
      </p:sp>
      <p:pic>
        <p:nvPicPr>
          <p:cNvPr id="22" name="Picture 21">
            <a:extLst>
              <a:ext uri="{FF2B5EF4-FFF2-40B4-BE49-F238E27FC236}">
                <a16:creationId xmlns:a16="http://schemas.microsoft.com/office/drawing/2014/main" id="{867C72BD-F075-12AF-A2DB-6BD98FB0D795}"/>
              </a:ext>
            </a:extLst>
          </p:cNvPr>
          <p:cNvPicPr>
            <a:picLocks noChangeAspect="1"/>
          </p:cNvPicPr>
          <p:nvPr/>
        </p:nvPicPr>
        <p:blipFill rotWithShape="1">
          <a:blip r:embed="rId3"/>
          <a:srcRect t="9821"/>
          <a:stretch/>
        </p:blipFill>
        <p:spPr>
          <a:xfrm>
            <a:off x="4388237" y="2842745"/>
            <a:ext cx="3709686" cy="3345365"/>
          </a:xfrm>
          <a:prstGeom prst="rect">
            <a:avLst/>
          </a:prstGeom>
        </p:spPr>
      </p:pic>
      <p:sp>
        <p:nvSpPr>
          <p:cNvPr id="24" name="Rectangle 23">
            <a:extLst>
              <a:ext uri="{FF2B5EF4-FFF2-40B4-BE49-F238E27FC236}">
                <a16:creationId xmlns:a16="http://schemas.microsoft.com/office/drawing/2014/main" id="{F7B89227-27B9-AABD-6AA5-BF14B6FA8B29}"/>
              </a:ext>
            </a:extLst>
          </p:cNvPr>
          <p:cNvSpPr/>
          <p:nvPr/>
        </p:nvSpPr>
        <p:spPr>
          <a:xfrm>
            <a:off x="4388237" y="2293005"/>
            <a:ext cx="3709686" cy="345256"/>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Running shoes</a:t>
            </a:r>
          </a:p>
        </p:txBody>
      </p:sp>
    </p:spTree>
    <p:extLst>
      <p:ext uri="{BB962C8B-B14F-4D97-AF65-F5344CB8AC3E}">
        <p14:creationId xmlns:p14="http://schemas.microsoft.com/office/powerpoint/2010/main" val="1324621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2.3 Audience demographics and segmentation</a:t>
            </a:r>
          </a:p>
          <a:p>
            <a:r>
              <a:rPr lang="en-GB" b="1" dirty="0">
                <a:latin typeface="Segoe UI Black" panose="020B0A02040204020203" pitchFamily="34" charset="0"/>
                <a:ea typeface="Segoe UI Black" panose="020B0A02040204020203" pitchFamily="34" charset="0"/>
                <a:cs typeface="Segoe UI" panose="020B0502040204020203" pitchFamily="34" charset="0"/>
              </a:rPr>
              <a:t>Audience segmentation</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2.3c</a:t>
            </a:r>
          </a:p>
        </p:txBody>
      </p:sp>
      <p:sp>
        <p:nvSpPr>
          <p:cNvPr id="14" name="TextBox 13">
            <a:extLst>
              <a:ext uri="{FF2B5EF4-FFF2-40B4-BE49-F238E27FC236}">
                <a16:creationId xmlns:a16="http://schemas.microsoft.com/office/drawing/2014/main" id="{D273C970-947B-31E8-B245-64F81A0AD7AA}"/>
              </a:ext>
            </a:extLst>
          </p:cNvPr>
          <p:cNvSpPr txBox="1"/>
          <p:nvPr/>
        </p:nvSpPr>
        <p:spPr>
          <a:xfrm>
            <a:off x="0" y="1503745"/>
            <a:ext cx="11873233"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For the scenario below, identify the segments that have been described.</a:t>
            </a:r>
          </a:p>
        </p:txBody>
      </p:sp>
      <p:sp>
        <p:nvSpPr>
          <p:cNvPr id="16" name="Rectangle 15">
            <a:extLst>
              <a:ext uri="{FF2B5EF4-FFF2-40B4-BE49-F238E27FC236}">
                <a16:creationId xmlns:a16="http://schemas.microsoft.com/office/drawing/2014/main" id="{ABB8A775-3758-8172-1AD4-F19D895A2069}"/>
              </a:ext>
            </a:extLst>
          </p:cNvPr>
          <p:cNvSpPr/>
          <p:nvPr/>
        </p:nvSpPr>
        <p:spPr>
          <a:xfrm>
            <a:off x="1108534" y="2278153"/>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b="1"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Promote baby food products to young parents and premium organic ingredients to health-conscious adults.</a:t>
            </a:r>
          </a:p>
        </p:txBody>
      </p:sp>
      <p:sp>
        <p:nvSpPr>
          <p:cNvPr id="17" name="Rectangle 16">
            <a:extLst>
              <a:ext uri="{FF2B5EF4-FFF2-40B4-BE49-F238E27FC236}">
                <a16:creationId xmlns:a16="http://schemas.microsoft.com/office/drawing/2014/main" id="{27714072-8F31-27BA-E88C-8AEA7964BB10}"/>
              </a:ext>
            </a:extLst>
          </p:cNvPr>
          <p:cNvSpPr/>
          <p:nvPr/>
        </p:nvSpPr>
        <p:spPr>
          <a:xfrm>
            <a:off x="1108534" y="4404535"/>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b="1"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Emphasise locally sourced organic foods in campaigns for consumers who prioritise sustainability and support for local farmers.</a:t>
            </a:r>
          </a:p>
        </p:txBody>
      </p:sp>
      <p:sp>
        <p:nvSpPr>
          <p:cNvPr id="18" name="Rectangle 17">
            <a:extLst>
              <a:ext uri="{FF2B5EF4-FFF2-40B4-BE49-F238E27FC236}">
                <a16:creationId xmlns:a16="http://schemas.microsoft.com/office/drawing/2014/main" id="{3F9A5493-EBD3-D5CF-FA4E-A47EDD531DBA}"/>
              </a:ext>
            </a:extLst>
          </p:cNvPr>
          <p:cNvSpPr/>
          <p:nvPr/>
        </p:nvSpPr>
        <p:spPr>
          <a:xfrm>
            <a:off x="8425663" y="2278153"/>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 </a:t>
            </a:r>
          </a:p>
          <a:p>
            <a:pPr algn="ctr"/>
            <a:r>
              <a:rPr lang="en-GB" sz="1600" dirty="0">
                <a:solidFill>
                  <a:schemeClr val="tx1"/>
                </a:solidFill>
                <a:latin typeface="Segoe UI" panose="020B0502040204020203" pitchFamily="34" charset="0"/>
                <a:cs typeface="Segoe UI" panose="020B0502040204020203" pitchFamily="34" charset="0"/>
              </a:rPr>
              <a:t>Offer affordable organic options for budget-conscious consumers and gourmet organic products for higher-income individuals.</a:t>
            </a:r>
          </a:p>
        </p:txBody>
      </p:sp>
      <p:sp>
        <p:nvSpPr>
          <p:cNvPr id="23" name="Rectangle 22">
            <a:extLst>
              <a:ext uri="{FF2B5EF4-FFF2-40B4-BE49-F238E27FC236}">
                <a16:creationId xmlns:a16="http://schemas.microsoft.com/office/drawing/2014/main" id="{32475E95-B970-B03C-4603-E0FF5FA7AB51}"/>
              </a:ext>
            </a:extLst>
          </p:cNvPr>
          <p:cNvSpPr/>
          <p:nvPr/>
        </p:nvSpPr>
        <p:spPr>
          <a:xfrm>
            <a:off x="8425663" y="4404535"/>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b="1"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Target eco-friendly consumers with an emphasis on sustainable packaging and farming practices.</a:t>
            </a:r>
          </a:p>
        </p:txBody>
      </p:sp>
      <p:sp>
        <p:nvSpPr>
          <p:cNvPr id="25" name="Rectangle 24">
            <a:extLst>
              <a:ext uri="{FF2B5EF4-FFF2-40B4-BE49-F238E27FC236}">
                <a16:creationId xmlns:a16="http://schemas.microsoft.com/office/drawing/2014/main" id="{6A066075-A695-95F5-DF9F-06C5C15EE75A}"/>
              </a:ext>
            </a:extLst>
          </p:cNvPr>
          <p:cNvSpPr/>
          <p:nvPr/>
        </p:nvSpPr>
        <p:spPr>
          <a:xfrm>
            <a:off x="4241156" y="2274810"/>
            <a:ext cx="3709686" cy="345256"/>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Organic food product</a:t>
            </a:r>
          </a:p>
        </p:txBody>
      </p:sp>
      <p:pic>
        <p:nvPicPr>
          <p:cNvPr id="26" name="Picture 25">
            <a:extLst>
              <a:ext uri="{FF2B5EF4-FFF2-40B4-BE49-F238E27FC236}">
                <a16:creationId xmlns:a16="http://schemas.microsoft.com/office/drawing/2014/main" id="{5A80C97C-6529-B362-B349-DDF5BB092F7B}"/>
              </a:ext>
            </a:extLst>
          </p:cNvPr>
          <p:cNvPicPr>
            <a:picLocks noChangeAspect="1"/>
          </p:cNvPicPr>
          <p:nvPr/>
        </p:nvPicPr>
        <p:blipFill rotWithShape="1">
          <a:blip r:embed="rId3"/>
          <a:srcRect r="10844"/>
          <a:stretch/>
        </p:blipFill>
        <p:spPr>
          <a:xfrm>
            <a:off x="4241157" y="2894122"/>
            <a:ext cx="3709686" cy="3120667"/>
          </a:xfrm>
          <a:prstGeom prst="rect">
            <a:avLst/>
          </a:prstGeom>
        </p:spPr>
      </p:pic>
    </p:spTree>
    <p:extLst>
      <p:ext uri="{BB962C8B-B14F-4D97-AF65-F5344CB8AC3E}">
        <p14:creationId xmlns:p14="http://schemas.microsoft.com/office/powerpoint/2010/main" val="3955962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2.3 Audience demographics and segmentation</a:t>
            </a:r>
          </a:p>
          <a:p>
            <a:r>
              <a:rPr lang="en-GB" b="1" dirty="0">
                <a:latin typeface="Segoe UI Black" panose="020B0A02040204020203" pitchFamily="34" charset="0"/>
                <a:ea typeface="Segoe UI Black" panose="020B0A02040204020203" pitchFamily="34" charset="0"/>
                <a:cs typeface="Segoe UI" panose="020B0502040204020203" pitchFamily="34" charset="0"/>
              </a:rPr>
              <a:t>Audience segmentation</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2.3d</a:t>
            </a:r>
          </a:p>
        </p:txBody>
      </p:sp>
      <p:sp>
        <p:nvSpPr>
          <p:cNvPr id="14" name="TextBox 13">
            <a:extLst>
              <a:ext uri="{FF2B5EF4-FFF2-40B4-BE49-F238E27FC236}">
                <a16:creationId xmlns:a16="http://schemas.microsoft.com/office/drawing/2014/main" id="{D273C970-947B-31E8-B245-64F81A0AD7AA}"/>
              </a:ext>
            </a:extLst>
          </p:cNvPr>
          <p:cNvSpPr txBox="1"/>
          <p:nvPr/>
        </p:nvSpPr>
        <p:spPr>
          <a:xfrm>
            <a:off x="0" y="1503745"/>
            <a:ext cx="11873233"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For the scenario below, identify the segments that have been described.</a:t>
            </a:r>
          </a:p>
        </p:txBody>
      </p:sp>
      <p:sp>
        <p:nvSpPr>
          <p:cNvPr id="5" name="Rectangle 4">
            <a:extLst>
              <a:ext uri="{FF2B5EF4-FFF2-40B4-BE49-F238E27FC236}">
                <a16:creationId xmlns:a16="http://schemas.microsoft.com/office/drawing/2014/main" id="{B32BCDAB-DA20-32A5-E655-9D4A8B5E8B26}"/>
              </a:ext>
            </a:extLst>
          </p:cNvPr>
          <p:cNvSpPr/>
          <p:nvPr/>
        </p:nvSpPr>
        <p:spPr>
          <a:xfrm>
            <a:off x="1108535" y="2195536"/>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b="1"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Create family-friendly content recommendations for parents and edgy, original content for young adults.</a:t>
            </a:r>
          </a:p>
        </p:txBody>
      </p:sp>
      <p:sp>
        <p:nvSpPr>
          <p:cNvPr id="8" name="Rectangle 7">
            <a:extLst>
              <a:ext uri="{FF2B5EF4-FFF2-40B4-BE49-F238E27FC236}">
                <a16:creationId xmlns:a16="http://schemas.microsoft.com/office/drawing/2014/main" id="{B8033C5B-7C33-A558-8F7D-21A2D6BE3DB7}"/>
              </a:ext>
            </a:extLst>
          </p:cNvPr>
          <p:cNvSpPr/>
          <p:nvPr/>
        </p:nvSpPr>
        <p:spPr>
          <a:xfrm>
            <a:off x="1108535" y="4321918"/>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600" b="1"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Promote local content libraries and regional shows to subscribers in different countries.</a:t>
            </a:r>
          </a:p>
        </p:txBody>
      </p:sp>
      <p:sp>
        <p:nvSpPr>
          <p:cNvPr id="9" name="Rectangle 8">
            <a:extLst>
              <a:ext uri="{FF2B5EF4-FFF2-40B4-BE49-F238E27FC236}">
                <a16:creationId xmlns:a16="http://schemas.microsoft.com/office/drawing/2014/main" id="{326608E9-200D-A345-4583-62489F7169CA}"/>
              </a:ext>
            </a:extLst>
          </p:cNvPr>
          <p:cNvSpPr/>
          <p:nvPr/>
        </p:nvSpPr>
        <p:spPr>
          <a:xfrm>
            <a:off x="8425664" y="2195536"/>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Offer tiered subscription options, including affordable plans for students and premium plans for high-income users.</a:t>
            </a:r>
          </a:p>
        </p:txBody>
      </p:sp>
      <p:sp>
        <p:nvSpPr>
          <p:cNvPr id="10" name="Rectangle 9">
            <a:extLst>
              <a:ext uri="{FF2B5EF4-FFF2-40B4-BE49-F238E27FC236}">
                <a16:creationId xmlns:a16="http://schemas.microsoft.com/office/drawing/2014/main" id="{527E8346-9B70-7093-D85B-104C5A02B3A1}"/>
              </a:ext>
            </a:extLst>
          </p:cNvPr>
          <p:cNvSpPr/>
          <p:nvPr/>
        </p:nvSpPr>
        <p:spPr>
          <a:xfrm>
            <a:off x="8425664" y="4321918"/>
            <a:ext cx="2657803" cy="1769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Market to busy professionals with on-the-go streaming options and binge-watchers with personalised recommendations.</a:t>
            </a:r>
          </a:p>
        </p:txBody>
      </p:sp>
      <p:sp>
        <p:nvSpPr>
          <p:cNvPr id="12" name="Rectangle 11">
            <a:extLst>
              <a:ext uri="{FF2B5EF4-FFF2-40B4-BE49-F238E27FC236}">
                <a16:creationId xmlns:a16="http://schemas.microsoft.com/office/drawing/2014/main" id="{43AFA138-77C3-E3F5-52E4-C96C624E4FAA}"/>
              </a:ext>
            </a:extLst>
          </p:cNvPr>
          <p:cNvSpPr/>
          <p:nvPr/>
        </p:nvSpPr>
        <p:spPr>
          <a:xfrm>
            <a:off x="4241157" y="2192193"/>
            <a:ext cx="3709686" cy="345256"/>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Video streaming service</a:t>
            </a:r>
          </a:p>
        </p:txBody>
      </p:sp>
      <p:pic>
        <p:nvPicPr>
          <p:cNvPr id="13" name="Picture 2" descr="Internet Streaming: What It Is and How It Works">
            <a:extLst>
              <a:ext uri="{FF2B5EF4-FFF2-40B4-BE49-F238E27FC236}">
                <a16:creationId xmlns:a16="http://schemas.microsoft.com/office/drawing/2014/main" id="{1125131F-7243-2F5A-4386-DFB5A2C52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157" y="2843321"/>
            <a:ext cx="3709686" cy="274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037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2.4 Research methods, sources and types of data</a:t>
            </a:r>
          </a:p>
          <a:p>
            <a:r>
              <a:rPr lang="en-GB" b="1" dirty="0">
                <a:latin typeface="Segoe UI Black" panose="020B0A02040204020203" pitchFamily="34" charset="0"/>
                <a:ea typeface="Segoe UI Black" panose="020B0A02040204020203" pitchFamily="34" charset="0"/>
                <a:cs typeface="Segoe UI" panose="020B0502040204020203" pitchFamily="34" charset="0"/>
              </a:rPr>
              <a:t>Primary and secondary research</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2.4a</a:t>
            </a:r>
          </a:p>
        </p:txBody>
      </p:sp>
      <p:sp>
        <p:nvSpPr>
          <p:cNvPr id="28" name="TextBox 27">
            <a:extLst>
              <a:ext uri="{FF2B5EF4-FFF2-40B4-BE49-F238E27FC236}">
                <a16:creationId xmlns:a16="http://schemas.microsoft.com/office/drawing/2014/main" id="{3A754331-5690-04CB-1BEE-A810DB587CFD}"/>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Tick </a:t>
            </a:r>
            <a:r>
              <a:rPr lang="en-GB" sz="1600" b="1" dirty="0">
                <a:latin typeface="Segoe UI" panose="020B0502040204020203" pitchFamily="34" charset="0"/>
                <a:cs typeface="Segoe UI" panose="020B0502040204020203" pitchFamily="34" charset="0"/>
              </a:rPr>
              <a:t>one box per row </a:t>
            </a:r>
            <a:r>
              <a:rPr lang="en-GB" sz="1600" dirty="0">
                <a:latin typeface="Segoe UI" panose="020B0502040204020203" pitchFamily="34" charset="0"/>
                <a:cs typeface="Segoe UI" panose="020B0502040204020203" pitchFamily="34" charset="0"/>
              </a:rPr>
              <a:t>to identify whether each of these research methods is primary or secondary.</a:t>
            </a:r>
          </a:p>
        </p:txBody>
      </p:sp>
      <p:graphicFrame>
        <p:nvGraphicFramePr>
          <p:cNvPr id="29" name="Table 28">
            <a:extLst>
              <a:ext uri="{FF2B5EF4-FFF2-40B4-BE49-F238E27FC236}">
                <a16:creationId xmlns:a16="http://schemas.microsoft.com/office/drawing/2014/main" id="{186B83C6-22B5-F866-FB08-7A36EEC4ABEB}"/>
              </a:ext>
            </a:extLst>
          </p:cNvPr>
          <p:cNvGraphicFramePr>
            <a:graphicFrameLocks noGrp="1"/>
          </p:cNvGraphicFramePr>
          <p:nvPr>
            <p:extLst>
              <p:ext uri="{D42A27DB-BD31-4B8C-83A1-F6EECF244321}">
                <p14:modId xmlns:p14="http://schemas.microsoft.com/office/powerpoint/2010/main" val="2571972498"/>
              </p:ext>
            </p:extLst>
          </p:nvPr>
        </p:nvGraphicFramePr>
        <p:xfrm>
          <a:off x="1849120" y="2252423"/>
          <a:ext cx="8127999" cy="3337560"/>
        </p:xfrm>
        <a:graphic>
          <a:graphicData uri="http://schemas.openxmlformats.org/drawingml/2006/table">
            <a:tbl>
              <a:tblPr firstRow="1" bandRow="1">
                <a:tableStyleId>{5940675A-B579-460E-94D1-54222C63F5DA}</a:tableStyleId>
              </a:tblPr>
              <a:tblGrid>
                <a:gridCol w="5008880">
                  <a:extLst>
                    <a:ext uri="{9D8B030D-6E8A-4147-A177-3AD203B41FA5}">
                      <a16:colId xmlns:a16="http://schemas.microsoft.com/office/drawing/2014/main" val="1263466760"/>
                    </a:ext>
                  </a:extLst>
                </a:gridCol>
                <a:gridCol w="1531620">
                  <a:extLst>
                    <a:ext uri="{9D8B030D-6E8A-4147-A177-3AD203B41FA5}">
                      <a16:colId xmlns:a16="http://schemas.microsoft.com/office/drawing/2014/main" val="2605651811"/>
                    </a:ext>
                  </a:extLst>
                </a:gridCol>
                <a:gridCol w="1587499">
                  <a:extLst>
                    <a:ext uri="{9D8B030D-6E8A-4147-A177-3AD203B41FA5}">
                      <a16:colId xmlns:a16="http://schemas.microsoft.com/office/drawing/2014/main" val="706314015"/>
                    </a:ext>
                  </a:extLst>
                </a:gridCol>
              </a:tblGrid>
              <a:tr h="370840">
                <a:tc>
                  <a:txBody>
                    <a:bodyPr/>
                    <a:lstStyle/>
                    <a:p>
                      <a:r>
                        <a:rPr lang="en-GB" sz="1600" b="1" dirty="0">
                          <a:latin typeface="Segoe UI" panose="020B0502040204020203" pitchFamily="34" charset="0"/>
                          <a:cs typeface="Segoe UI" panose="020B0502040204020203" pitchFamily="34" charset="0"/>
                        </a:rPr>
                        <a:t>Research method</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Primary</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Secondary</a:t>
                      </a:r>
                    </a:p>
                  </a:txBody>
                  <a:tcPr>
                    <a:solidFill>
                      <a:schemeClr val="bg1">
                        <a:lumMod val="95000"/>
                      </a:schemeClr>
                    </a:solidFill>
                  </a:tcPr>
                </a:tc>
                <a:extLst>
                  <a:ext uri="{0D108BD9-81ED-4DB2-BD59-A6C34878D82A}">
                    <a16:rowId xmlns:a16="http://schemas.microsoft.com/office/drawing/2014/main" val="1635559162"/>
                  </a:ext>
                </a:extLst>
              </a:tr>
              <a:tr h="370840">
                <a:tc>
                  <a:txBody>
                    <a:bodyPr/>
                    <a:lstStyle/>
                    <a:p>
                      <a:r>
                        <a:rPr lang="en-GB" sz="1600" dirty="0">
                          <a:latin typeface="Segoe UI" panose="020B0502040204020203" pitchFamily="34" charset="0"/>
                          <a:cs typeface="Segoe UI" panose="020B0502040204020203" pitchFamily="34" charset="0"/>
                        </a:rPr>
                        <a:t>Books and journals</a:t>
                      </a:r>
                    </a:p>
                  </a:txBody>
                  <a:tcPr/>
                </a:tc>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545073464"/>
                  </a:ext>
                </a:extLst>
              </a:tr>
              <a:tr h="370840">
                <a:tc>
                  <a:txBody>
                    <a:bodyPr/>
                    <a:lstStyle/>
                    <a:p>
                      <a:r>
                        <a:rPr lang="en-GB" sz="1600" dirty="0">
                          <a:latin typeface="Segoe UI" panose="020B0502040204020203" pitchFamily="34" charset="0"/>
                          <a:cs typeface="Segoe UI" panose="020B0502040204020203" pitchFamily="34" charset="0"/>
                        </a:rPr>
                        <a:t>Focus groups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691025804"/>
                  </a:ext>
                </a:extLst>
              </a:tr>
              <a:tr h="370840">
                <a:tc>
                  <a:txBody>
                    <a:bodyPr/>
                    <a:lstStyle/>
                    <a:p>
                      <a:r>
                        <a:rPr lang="en-GB" sz="1600" dirty="0">
                          <a:latin typeface="Segoe UI" panose="020B0502040204020203" pitchFamily="34" charset="0"/>
                          <a:cs typeface="Segoe UI" panose="020B0502040204020203" pitchFamily="34" charset="0"/>
                        </a:rPr>
                        <a:t>Internet sites/research</a:t>
                      </a:r>
                    </a:p>
                  </a:txBody>
                  <a:tcPr/>
                </a:tc>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943438327"/>
                  </a:ext>
                </a:extLst>
              </a:tr>
              <a:tr h="370840">
                <a:tc>
                  <a:txBody>
                    <a:bodyPr/>
                    <a:lstStyle/>
                    <a:p>
                      <a:r>
                        <a:rPr lang="en-GB" sz="1600" dirty="0">
                          <a:latin typeface="Segoe UI" panose="020B0502040204020203" pitchFamily="34" charset="0"/>
                          <a:cs typeface="Segoe UI" panose="020B0502040204020203" pitchFamily="34" charset="0"/>
                        </a:rPr>
                        <a:t>Interviews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967807885"/>
                  </a:ext>
                </a:extLst>
              </a:tr>
              <a:tr h="370840">
                <a:tc>
                  <a:txBody>
                    <a:bodyPr/>
                    <a:lstStyle/>
                    <a:p>
                      <a:r>
                        <a:rPr lang="en-GB" sz="1600" dirty="0">
                          <a:latin typeface="Segoe UI" panose="020B0502040204020203" pitchFamily="34" charset="0"/>
                          <a:cs typeface="Segoe UI" panose="020B0502040204020203" pitchFamily="34" charset="0"/>
                        </a:rPr>
                        <a:t>Magazines and newspapers</a:t>
                      </a:r>
                    </a:p>
                  </a:txBody>
                  <a:tcPr/>
                </a:tc>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751112455"/>
                  </a:ext>
                </a:extLst>
              </a:tr>
              <a:tr h="370840">
                <a:tc>
                  <a:txBody>
                    <a:bodyPr/>
                    <a:lstStyle/>
                    <a:p>
                      <a:r>
                        <a:rPr lang="en-GB" sz="1600" dirty="0">
                          <a:latin typeface="Segoe UI" panose="020B0502040204020203" pitchFamily="34" charset="0"/>
                          <a:cs typeface="Segoe UI" panose="020B0502040204020203" pitchFamily="34" charset="0"/>
                        </a:rPr>
                        <a:t>Online surveys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928739252"/>
                  </a:ext>
                </a:extLst>
              </a:tr>
              <a:tr h="370840">
                <a:tc>
                  <a:txBody>
                    <a:bodyPr/>
                    <a:lstStyle/>
                    <a:p>
                      <a:r>
                        <a:rPr lang="en-GB" sz="1600" dirty="0">
                          <a:latin typeface="Segoe UI" panose="020B0502040204020203" pitchFamily="34" charset="0"/>
                          <a:cs typeface="Segoe UI" panose="020B0502040204020203" pitchFamily="34" charset="0"/>
                        </a:rPr>
                        <a:t>Questionnaire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682720529"/>
                  </a:ext>
                </a:extLst>
              </a:tr>
              <a:tr h="370840">
                <a:tc>
                  <a:txBody>
                    <a:bodyPr/>
                    <a:lstStyle/>
                    <a:p>
                      <a:r>
                        <a:rPr lang="en-GB" sz="1600" dirty="0">
                          <a:latin typeface="Segoe UI" panose="020B0502040204020203" pitchFamily="34" charset="0"/>
                          <a:cs typeface="Segoe UI" panose="020B0502040204020203" pitchFamily="34" charset="0"/>
                        </a:rPr>
                        <a:t>Television</a:t>
                      </a:r>
                    </a:p>
                  </a:txBody>
                  <a:tcPr/>
                </a:tc>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204645074"/>
                  </a:ext>
                </a:extLst>
              </a:tr>
            </a:tbl>
          </a:graphicData>
        </a:graphic>
      </p:graphicFrame>
    </p:spTree>
    <p:extLst>
      <p:ext uri="{BB962C8B-B14F-4D97-AF65-F5344CB8AC3E}">
        <p14:creationId xmlns:p14="http://schemas.microsoft.com/office/powerpoint/2010/main" val="3284414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857250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2.4 Research methods, sources and types of data</a:t>
            </a:r>
          </a:p>
          <a:p>
            <a:r>
              <a:rPr lang="en-GB" b="1" dirty="0">
                <a:latin typeface="Segoe UI Black" panose="020B0A02040204020203" pitchFamily="34" charset="0"/>
                <a:ea typeface="Segoe UI Black" panose="020B0A02040204020203" pitchFamily="34" charset="0"/>
                <a:cs typeface="Segoe UI" panose="020B0502040204020203" pitchFamily="34" charset="0"/>
              </a:rPr>
              <a:t>Research data</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2.4b</a:t>
            </a:r>
          </a:p>
        </p:txBody>
      </p:sp>
      <p:sp>
        <p:nvSpPr>
          <p:cNvPr id="28" name="TextBox 27">
            <a:extLst>
              <a:ext uri="{FF2B5EF4-FFF2-40B4-BE49-F238E27FC236}">
                <a16:creationId xmlns:a16="http://schemas.microsoft.com/office/drawing/2014/main" id="{3A754331-5690-04CB-1BEE-A810DB587CFD}"/>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Identify whether each description card is relating to quantitative or qualitative data.  </a:t>
            </a:r>
          </a:p>
        </p:txBody>
      </p:sp>
      <p:sp>
        <p:nvSpPr>
          <p:cNvPr id="5" name="Rectangle 4">
            <a:extLst>
              <a:ext uri="{FF2B5EF4-FFF2-40B4-BE49-F238E27FC236}">
                <a16:creationId xmlns:a16="http://schemas.microsoft.com/office/drawing/2014/main" id="{A57246EF-ACB3-9D61-F8DE-C7DF79B2A682}"/>
              </a:ext>
            </a:extLst>
          </p:cNvPr>
          <p:cNvSpPr/>
          <p:nvPr/>
        </p:nvSpPr>
        <p:spPr>
          <a:xfrm>
            <a:off x="259476" y="4231494"/>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D0DC4FB8-5824-3D05-5FFD-5052B760215D}"/>
              </a:ext>
            </a:extLst>
          </p:cNvPr>
          <p:cNvSpPr/>
          <p:nvPr/>
        </p:nvSpPr>
        <p:spPr>
          <a:xfrm>
            <a:off x="259476" y="2338390"/>
            <a:ext cx="2040940" cy="15887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Closed questions such as Yes or No, Agree/Disagree, Select age.</a:t>
            </a:r>
          </a:p>
        </p:txBody>
      </p:sp>
      <p:cxnSp>
        <p:nvCxnSpPr>
          <p:cNvPr id="9" name="Straight Arrow Connector 8">
            <a:extLst>
              <a:ext uri="{FF2B5EF4-FFF2-40B4-BE49-F238E27FC236}">
                <a16:creationId xmlns:a16="http://schemas.microsoft.com/office/drawing/2014/main" id="{86EED769-2843-EB0D-88A3-50E777FA3522}"/>
              </a:ext>
            </a:extLst>
          </p:cNvPr>
          <p:cNvCxnSpPr>
            <a:cxnSpLocks/>
            <a:endCxn id="5" idx="0"/>
          </p:cNvCxnSpPr>
          <p:nvPr/>
        </p:nvCxnSpPr>
        <p:spPr>
          <a:xfrm>
            <a:off x="1279946" y="3942509"/>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BB7C4AA-1F59-3929-123D-41BC0EF62D20}"/>
              </a:ext>
            </a:extLst>
          </p:cNvPr>
          <p:cNvSpPr/>
          <p:nvPr/>
        </p:nvSpPr>
        <p:spPr>
          <a:xfrm>
            <a:off x="2654016" y="4231494"/>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E7A67671-A682-9D8E-DEE1-CE2C2E144D48}"/>
              </a:ext>
            </a:extLst>
          </p:cNvPr>
          <p:cNvSpPr/>
          <p:nvPr/>
        </p:nvSpPr>
        <p:spPr>
          <a:xfrm>
            <a:off x="2654016" y="2338390"/>
            <a:ext cx="2040940" cy="15887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Research data based on numbers and statistical analysis.</a:t>
            </a:r>
          </a:p>
        </p:txBody>
      </p:sp>
      <p:cxnSp>
        <p:nvCxnSpPr>
          <p:cNvPr id="13" name="Straight Arrow Connector 12">
            <a:extLst>
              <a:ext uri="{FF2B5EF4-FFF2-40B4-BE49-F238E27FC236}">
                <a16:creationId xmlns:a16="http://schemas.microsoft.com/office/drawing/2014/main" id="{A16474DE-1D01-FE8F-67DF-AC262563BF32}"/>
              </a:ext>
            </a:extLst>
          </p:cNvPr>
          <p:cNvCxnSpPr>
            <a:cxnSpLocks/>
            <a:endCxn id="10" idx="0"/>
          </p:cNvCxnSpPr>
          <p:nvPr/>
        </p:nvCxnSpPr>
        <p:spPr>
          <a:xfrm>
            <a:off x="3674486" y="3942509"/>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68D68E4-9AA0-0126-D80D-D6D061180DA7}"/>
              </a:ext>
            </a:extLst>
          </p:cNvPr>
          <p:cNvSpPr/>
          <p:nvPr/>
        </p:nvSpPr>
        <p:spPr>
          <a:xfrm>
            <a:off x="5075530" y="4231494"/>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45E27EEA-F45C-521F-DD66-D999318A0B3F}"/>
              </a:ext>
            </a:extLst>
          </p:cNvPr>
          <p:cNvSpPr/>
          <p:nvPr/>
        </p:nvSpPr>
        <p:spPr>
          <a:xfrm>
            <a:off x="5075530" y="2338390"/>
            <a:ext cx="2040940" cy="15887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Comments from a focus group. </a:t>
            </a:r>
          </a:p>
        </p:txBody>
      </p:sp>
      <p:cxnSp>
        <p:nvCxnSpPr>
          <p:cNvPr id="16" name="Straight Arrow Connector 15">
            <a:extLst>
              <a:ext uri="{FF2B5EF4-FFF2-40B4-BE49-F238E27FC236}">
                <a16:creationId xmlns:a16="http://schemas.microsoft.com/office/drawing/2014/main" id="{C89462AD-33D4-7584-9441-7B0B087A4D48}"/>
              </a:ext>
            </a:extLst>
          </p:cNvPr>
          <p:cNvCxnSpPr>
            <a:cxnSpLocks/>
            <a:endCxn id="14" idx="0"/>
          </p:cNvCxnSpPr>
          <p:nvPr/>
        </p:nvCxnSpPr>
        <p:spPr>
          <a:xfrm>
            <a:off x="6096000" y="3942509"/>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A75AF20-1C5F-D05F-7354-76A9C47119E4}"/>
              </a:ext>
            </a:extLst>
          </p:cNvPr>
          <p:cNvSpPr/>
          <p:nvPr/>
        </p:nvSpPr>
        <p:spPr>
          <a:xfrm>
            <a:off x="7497043" y="4231494"/>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2C8A89D3-8155-6878-BC88-31F4907A3444}"/>
              </a:ext>
            </a:extLst>
          </p:cNvPr>
          <p:cNvSpPr/>
          <p:nvPr/>
        </p:nvSpPr>
        <p:spPr>
          <a:xfrm>
            <a:off x="7497043" y="2338390"/>
            <a:ext cx="2040940" cy="15887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Research data based on what people think or feel about something.</a:t>
            </a:r>
          </a:p>
        </p:txBody>
      </p:sp>
      <p:cxnSp>
        <p:nvCxnSpPr>
          <p:cNvPr id="19" name="Straight Arrow Connector 18">
            <a:extLst>
              <a:ext uri="{FF2B5EF4-FFF2-40B4-BE49-F238E27FC236}">
                <a16:creationId xmlns:a16="http://schemas.microsoft.com/office/drawing/2014/main" id="{3865CFF7-44D1-797C-0133-4C6DF4AF5357}"/>
              </a:ext>
            </a:extLst>
          </p:cNvPr>
          <p:cNvCxnSpPr>
            <a:cxnSpLocks/>
            <a:endCxn id="17" idx="0"/>
          </p:cNvCxnSpPr>
          <p:nvPr/>
        </p:nvCxnSpPr>
        <p:spPr>
          <a:xfrm>
            <a:off x="8517513" y="3942509"/>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31F84A-939B-6683-AE6B-EC4369600EC8}"/>
              </a:ext>
            </a:extLst>
          </p:cNvPr>
          <p:cNvSpPr/>
          <p:nvPr/>
        </p:nvSpPr>
        <p:spPr>
          <a:xfrm>
            <a:off x="9891584" y="4231494"/>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DEFBA6CB-719E-B3E7-E28B-99F39192EEF6}"/>
              </a:ext>
            </a:extLst>
          </p:cNvPr>
          <p:cNvSpPr/>
          <p:nvPr/>
        </p:nvSpPr>
        <p:spPr>
          <a:xfrm>
            <a:off x="9891584" y="2338390"/>
            <a:ext cx="2040940" cy="15887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An open question on a survey to suggest improvements on a product.</a:t>
            </a:r>
          </a:p>
        </p:txBody>
      </p:sp>
      <p:cxnSp>
        <p:nvCxnSpPr>
          <p:cNvPr id="22" name="Straight Arrow Connector 21">
            <a:extLst>
              <a:ext uri="{FF2B5EF4-FFF2-40B4-BE49-F238E27FC236}">
                <a16:creationId xmlns:a16="http://schemas.microsoft.com/office/drawing/2014/main" id="{29B8FFCB-4E45-6508-EB6A-2A80700FD402}"/>
              </a:ext>
            </a:extLst>
          </p:cNvPr>
          <p:cNvCxnSpPr>
            <a:cxnSpLocks/>
            <a:endCxn id="20" idx="0"/>
          </p:cNvCxnSpPr>
          <p:nvPr/>
        </p:nvCxnSpPr>
        <p:spPr>
          <a:xfrm>
            <a:off x="10912054" y="3942509"/>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846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2.5 Media codes used to convey meaning, create impact and/or engage audiences</a:t>
            </a:r>
          </a:p>
          <a:p>
            <a:r>
              <a:rPr lang="en-GB" b="1" dirty="0">
                <a:latin typeface="Segoe UI Black" panose="020B0A02040204020203" pitchFamily="34" charset="0"/>
                <a:ea typeface="Segoe UI Black" panose="020B0A02040204020203" pitchFamily="34" charset="0"/>
                <a:cs typeface="Segoe UI" panose="020B0502040204020203" pitchFamily="34" charset="0"/>
              </a:rPr>
              <a:t>Media codes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2.5a</a:t>
            </a:r>
          </a:p>
        </p:txBody>
      </p:sp>
      <p:sp>
        <p:nvSpPr>
          <p:cNvPr id="28" name="TextBox 27">
            <a:extLst>
              <a:ext uri="{FF2B5EF4-FFF2-40B4-BE49-F238E27FC236}">
                <a16:creationId xmlns:a16="http://schemas.microsoft.com/office/drawing/2014/main" id="{3A754331-5690-04CB-1BEE-A810DB587CFD}"/>
              </a:ext>
            </a:extLst>
          </p:cNvPr>
          <p:cNvSpPr txBox="1"/>
          <p:nvPr/>
        </p:nvSpPr>
        <p:spPr>
          <a:xfrm>
            <a:off x="0" y="1449242"/>
            <a:ext cx="1080135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key provided on the right, identify which type of media code is being described in each box. The first one has been done as an example.</a:t>
            </a:r>
          </a:p>
        </p:txBody>
      </p:sp>
      <p:graphicFrame>
        <p:nvGraphicFramePr>
          <p:cNvPr id="23" name="Table 22">
            <a:extLst>
              <a:ext uri="{FF2B5EF4-FFF2-40B4-BE49-F238E27FC236}">
                <a16:creationId xmlns:a16="http://schemas.microsoft.com/office/drawing/2014/main" id="{DD923623-9663-D1B8-3DC7-3BA9EED889D2}"/>
              </a:ext>
            </a:extLst>
          </p:cNvPr>
          <p:cNvGraphicFramePr>
            <a:graphicFrameLocks noGrp="1"/>
          </p:cNvGraphicFramePr>
          <p:nvPr>
            <p:extLst>
              <p:ext uri="{D42A27DB-BD31-4B8C-83A1-F6EECF244321}">
                <p14:modId xmlns:p14="http://schemas.microsoft.com/office/powerpoint/2010/main" val="2070833812"/>
              </p:ext>
            </p:extLst>
          </p:nvPr>
        </p:nvGraphicFramePr>
        <p:xfrm>
          <a:off x="7703820" y="2445030"/>
          <a:ext cx="4090948" cy="2468880"/>
        </p:xfrm>
        <a:graphic>
          <a:graphicData uri="http://schemas.openxmlformats.org/drawingml/2006/table">
            <a:tbl>
              <a:tblPr firstRow="1" bandRow="1">
                <a:tableStyleId>{5940675A-B579-460E-94D1-54222C63F5DA}</a:tableStyleId>
              </a:tblPr>
              <a:tblGrid>
                <a:gridCol w="1260104">
                  <a:extLst>
                    <a:ext uri="{9D8B030D-6E8A-4147-A177-3AD203B41FA5}">
                      <a16:colId xmlns:a16="http://schemas.microsoft.com/office/drawing/2014/main" val="1830419122"/>
                    </a:ext>
                  </a:extLst>
                </a:gridCol>
                <a:gridCol w="2830844">
                  <a:extLst>
                    <a:ext uri="{9D8B030D-6E8A-4147-A177-3AD203B41FA5}">
                      <a16:colId xmlns:a16="http://schemas.microsoft.com/office/drawing/2014/main" val="162100676"/>
                    </a:ext>
                  </a:extLst>
                </a:gridCol>
              </a:tblGrid>
              <a:tr h="0">
                <a:tc>
                  <a:txBody>
                    <a:bodyPr/>
                    <a:lstStyle/>
                    <a:p>
                      <a:r>
                        <a:rPr lang="en-GB" sz="1600" b="1" dirty="0">
                          <a:latin typeface="Segoe UI" panose="020B0502040204020203" pitchFamily="34" charset="0"/>
                          <a:cs typeface="Segoe UI" panose="020B0502040204020203" pitchFamily="34" charset="0"/>
                        </a:rPr>
                        <a:t>S</a:t>
                      </a:r>
                    </a:p>
                  </a:txBody>
                  <a:tcPr/>
                </a:tc>
                <a:tc>
                  <a:txBody>
                    <a:bodyPr/>
                    <a:lstStyle/>
                    <a:p>
                      <a:r>
                        <a:rPr lang="en-GB" sz="1600" u="sng" dirty="0">
                          <a:latin typeface="Segoe UI" panose="020B0502040204020203" pitchFamily="34" charset="0"/>
                          <a:cs typeface="Segoe UI" panose="020B0502040204020203" pitchFamily="34" charset="0"/>
                        </a:rPr>
                        <a:t>Symbolic</a:t>
                      </a:r>
                      <a:r>
                        <a:rPr lang="en-GB" sz="1600" dirty="0">
                          <a:latin typeface="Segoe UI" panose="020B0502040204020203" pitchFamily="34" charset="0"/>
                          <a:cs typeface="Segoe UI" panose="020B0502040204020203" pitchFamily="34" charset="0"/>
                        </a:rPr>
                        <a:t> </a:t>
                      </a:r>
                    </a:p>
                    <a:p>
                      <a:r>
                        <a:rPr lang="en-GB" sz="1600" dirty="0">
                          <a:latin typeface="Segoe UI" panose="020B0502040204020203" pitchFamily="34" charset="0"/>
                          <a:cs typeface="Segoe UI" panose="020B0502040204020203" pitchFamily="34" charset="0"/>
                        </a:rPr>
                        <a:t>This is how something is represented.</a:t>
                      </a:r>
                    </a:p>
                  </a:txBody>
                  <a:tcPr/>
                </a:tc>
                <a:extLst>
                  <a:ext uri="{0D108BD9-81ED-4DB2-BD59-A6C34878D82A}">
                    <a16:rowId xmlns:a16="http://schemas.microsoft.com/office/drawing/2014/main" val="2721298923"/>
                  </a:ext>
                </a:extLst>
              </a:tr>
              <a:tr h="370840">
                <a:tc>
                  <a:txBody>
                    <a:bodyPr/>
                    <a:lstStyle/>
                    <a:p>
                      <a:r>
                        <a:rPr lang="en-GB" sz="1600" b="1" dirty="0">
                          <a:latin typeface="Segoe UI" panose="020B0502040204020203" pitchFamily="34" charset="0"/>
                          <a:cs typeface="Segoe UI" panose="020B0502040204020203" pitchFamily="34" charset="0"/>
                        </a:rPr>
                        <a:t>T</a:t>
                      </a:r>
                    </a:p>
                  </a:txBody>
                  <a:tcPr/>
                </a:tc>
                <a:tc>
                  <a:txBody>
                    <a:bodyPr/>
                    <a:lstStyle/>
                    <a:p>
                      <a:r>
                        <a:rPr lang="en-GB" sz="1600" u="sng" dirty="0">
                          <a:latin typeface="Segoe UI" panose="020B0502040204020203" pitchFamily="34" charset="0"/>
                          <a:cs typeface="Segoe UI" panose="020B0502040204020203" pitchFamily="34" charset="0"/>
                        </a:rPr>
                        <a:t>Technical</a:t>
                      </a:r>
                    </a:p>
                    <a:p>
                      <a:r>
                        <a:rPr lang="en-GB" sz="1600" dirty="0">
                          <a:latin typeface="Segoe UI" panose="020B0502040204020203" pitchFamily="34" charset="0"/>
                          <a:cs typeface="Segoe UI" panose="020B0502040204020203" pitchFamily="34" charset="0"/>
                        </a:rPr>
                        <a:t>This is how the equipment is used.</a:t>
                      </a:r>
                    </a:p>
                  </a:txBody>
                  <a:tcPr/>
                </a:tc>
                <a:extLst>
                  <a:ext uri="{0D108BD9-81ED-4DB2-BD59-A6C34878D82A}">
                    <a16:rowId xmlns:a16="http://schemas.microsoft.com/office/drawing/2014/main" val="1353218049"/>
                  </a:ext>
                </a:extLst>
              </a:tr>
              <a:tr h="370840">
                <a:tc>
                  <a:txBody>
                    <a:bodyPr/>
                    <a:lstStyle/>
                    <a:p>
                      <a:r>
                        <a:rPr lang="en-GB" sz="1600" b="1" dirty="0">
                          <a:latin typeface="Segoe UI" panose="020B0502040204020203" pitchFamily="34" charset="0"/>
                          <a:cs typeface="Segoe UI" panose="020B0502040204020203" pitchFamily="34" charset="0"/>
                        </a:rPr>
                        <a:t>W</a:t>
                      </a:r>
                    </a:p>
                  </a:txBody>
                  <a:tcPr/>
                </a:tc>
                <a:tc>
                  <a:txBody>
                    <a:bodyPr/>
                    <a:lstStyle/>
                    <a:p>
                      <a:r>
                        <a:rPr lang="en-GB" sz="1600" u="sng" dirty="0">
                          <a:latin typeface="Segoe UI" panose="020B0502040204020203" pitchFamily="34" charset="0"/>
                          <a:cs typeface="Segoe UI" panose="020B0502040204020203" pitchFamily="34" charset="0"/>
                        </a:rPr>
                        <a:t>Written</a:t>
                      </a:r>
                    </a:p>
                    <a:p>
                      <a:r>
                        <a:rPr lang="en-GB" sz="1600" dirty="0">
                          <a:latin typeface="Segoe UI" panose="020B0502040204020203" pitchFamily="34" charset="0"/>
                          <a:cs typeface="Segoe UI" panose="020B0502040204020203" pitchFamily="34" charset="0"/>
                        </a:rPr>
                        <a:t>This is the use of language and how it’s written.</a:t>
                      </a:r>
                    </a:p>
                  </a:txBody>
                  <a:tcPr/>
                </a:tc>
                <a:extLst>
                  <a:ext uri="{0D108BD9-81ED-4DB2-BD59-A6C34878D82A}">
                    <a16:rowId xmlns:a16="http://schemas.microsoft.com/office/drawing/2014/main" val="254593861"/>
                  </a:ext>
                </a:extLst>
              </a:tr>
            </a:tbl>
          </a:graphicData>
        </a:graphic>
      </p:graphicFrame>
      <p:sp>
        <p:nvSpPr>
          <p:cNvPr id="24" name="Rectangle 23">
            <a:extLst>
              <a:ext uri="{FF2B5EF4-FFF2-40B4-BE49-F238E27FC236}">
                <a16:creationId xmlns:a16="http://schemas.microsoft.com/office/drawing/2014/main" id="{327991F7-7766-2AC4-5AA1-30FA0212057D}"/>
              </a:ext>
            </a:extLst>
          </p:cNvPr>
          <p:cNvSpPr/>
          <p:nvPr/>
        </p:nvSpPr>
        <p:spPr>
          <a:xfrm>
            <a:off x="202326" y="2458225"/>
            <a:ext cx="3535284"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Storytelling in a comic strip.</a:t>
            </a:r>
          </a:p>
        </p:txBody>
      </p:sp>
      <p:sp>
        <p:nvSpPr>
          <p:cNvPr id="26" name="Rectangle 25">
            <a:extLst>
              <a:ext uri="{FF2B5EF4-FFF2-40B4-BE49-F238E27FC236}">
                <a16:creationId xmlns:a16="http://schemas.microsoft.com/office/drawing/2014/main" id="{A211C8FE-D8DD-A7D4-059F-7C247A6653EE}"/>
              </a:ext>
            </a:extLst>
          </p:cNvPr>
          <p:cNvSpPr/>
          <p:nvPr/>
        </p:nvSpPr>
        <p:spPr>
          <a:xfrm>
            <a:off x="3981787" y="2445030"/>
            <a:ext cx="3367703"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Dialogue in a movie.</a:t>
            </a:r>
          </a:p>
        </p:txBody>
      </p:sp>
      <p:sp>
        <p:nvSpPr>
          <p:cNvPr id="27" name="Rectangle 26">
            <a:extLst>
              <a:ext uri="{FF2B5EF4-FFF2-40B4-BE49-F238E27FC236}">
                <a16:creationId xmlns:a16="http://schemas.microsoft.com/office/drawing/2014/main" id="{5436528F-7936-F6B0-B976-22801C7278A4}"/>
              </a:ext>
            </a:extLst>
          </p:cNvPr>
          <p:cNvSpPr/>
          <p:nvPr/>
        </p:nvSpPr>
        <p:spPr>
          <a:xfrm>
            <a:off x="202326" y="3201838"/>
            <a:ext cx="3535284"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The use of camera shots and angles.</a:t>
            </a:r>
          </a:p>
        </p:txBody>
      </p:sp>
      <p:sp>
        <p:nvSpPr>
          <p:cNvPr id="29" name="Rectangle 28">
            <a:extLst>
              <a:ext uri="{FF2B5EF4-FFF2-40B4-BE49-F238E27FC236}">
                <a16:creationId xmlns:a16="http://schemas.microsoft.com/office/drawing/2014/main" id="{97ACF461-A51E-90D8-F081-9E6D5CAAE228}"/>
              </a:ext>
            </a:extLst>
          </p:cNvPr>
          <p:cNvSpPr/>
          <p:nvPr/>
        </p:nvSpPr>
        <p:spPr>
          <a:xfrm>
            <a:off x="3981787" y="3188643"/>
            <a:ext cx="3367703"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Actors body language.</a:t>
            </a:r>
          </a:p>
        </p:txBody>
      </p:sp>
      <p:sp>
        <p:nvSpPr>
          <p:cNvPr id="30" name="Rectangle 29">
            <a:extLst>
              <a:ext uri="{FF2B5EF4-FFF2-40B4-BE49-F238E27FC236}">
                <a16:creationId xmlns:a16="http://schemas.microsoft.com/office/drawing/2014/main" id="{0E5EB289-5B51-711C-DE0B-20318BA3B505}"/>
              </a:ext>
            </a:extLst>
          </p:cNvPr>
          <p:cNvSpPr/>
          <p:nvPr/>
        </p:nvSpPr>
        <p:spPr>
          <a:xfrm>
            <a:off x="202326" y="3945797"/>
            <a:ext cx="3535284"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Mise en scene</a:t>
            </a:r>
          </a:p>
        </p:txBody>
      </p:sp>
      <p:sp>
        <p:nvSpPr>
          <p:cNvPr id="31" name="Rectangle 30">
            <a:extLst>
              <a:ext uri="{FF2B5EF4-FFF2-40B4-BE49-F238E27FC236}">
                <a16:creationId xmlns:a16="http://schemas.microsoft.com/office/drawing/2014/main" id="{B8B4A821-925B-6A86-040E-0526C7D4E84E}"/>
              </a:ext>
            </a:extLst>
          </p:cNvPr>
          <p:cNvSpPr/>
          <p:nvPr/>
        </p:nvSpPr>
        <p:spPr>
          <a:xfrm>
            <a:off x="3981787" y="3932602"/>
            <a:ext cx="3367703"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Environment/scene setting</a:t>
            </a:r>
          </a:p>
        </p:txBody>
      </p:sp>
      <p:sp>
        <p:nvSpPr>
          <p:cNvPr id="32" name="Rectangle 31">
            <a:extLst>
              <a:ext uri="{FF2B5EF4-FFF2-40B4-BE49-F238E27FC236}">
                <a16:creationId xmlns:a16="http://schemas.microsoft.com/office/drawing/2014/main" id="{200D38C8-9033-5566-EDB1-1C31C429226A}"/>
              </a:ext>
            </a:extLst>
          </p:cNvPr>
          <p:cNvSpPr/>
          <p:nvPr/>
        </p:nvSpPr>
        <p:spPr>
          <a:xfrm>
            <a:off x="202326" y="4689410"/>
            <a:ext cx="3535284"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Use of lighting</a:t>
            </a:r>
          </a:p>
        </p:txBody>
      </p:sp>
      <p:sp>
        <p:nvSpPr>
          <p:cNvPr id="33" name="Rectangle 32">
            <a:extLst>
              <a:ext uri="{FF2B5EF4-FFF2-40B4-BE49-F238E27FC236}">
                <a16:creationId xmlns:a16="http://schemas.microsoft.com/office/drawing/2014/main" id="{A2DC7E47-C3EE-2A63-625F-6FA2352901D1}"/>
              </a:ext>
            </a:extLst>
          </p:cNvPr>
          <p:cNvSpPr/>
          <p:nvPr/>
        </p:nvSpPr>
        <p:spPr>
          <a:xfrm>
            <a:off x="3981787" y="4676215"/>
            <a:ext cx="3367703"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Audio editing techniques</a:t>
            </a:r>
          </a:p>
        </p:txBody>
      </p:sp>
      <p:sp>
        <p:nvSpPr>
          <p:cNvPr id="34" name="Rectangle 33">
            <a:extLst>
              <a:ext uri="{FF2B5EF4-FFF2-40B4-BE49-F238E27FC236}">
                <a16:creationId xmlns:a16="http://schemas.microsoft.com/office/drawing/2014/main" id="{AE9933E2-6610-D7F4-030D-24064966CFCE}"/>
              </a:ext>
            </a:extLst>
          </p:cNvPr>
          <p:cNvSpPr/>
          <p:nvPr/>
        </p:nvSpPr>
        <p:spPr>
          <a:xfrm>
            <a:off x="202326" y="5421953"/>
            <a:ext cx="3535284"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Audio recording</a:t>
            </a:r>
          </a:p>
        </p:txBody>
      </p:sp>
      <p:sp>
        <p:nvSpPr>
          <p:cNvPr id="35" name="Rectangle 34">
            <a:extLst>
              <a:ext uri="{FF2B5EF4-FFF2-40B4-BE49-F238E27FC236}">
                <a16:creationId xmlns:a16="http://schemas.microsoft.com/office/drawing/2014/main" id="{28FC78E8-342F-9B5E-6C21-B22C1956D653}"/>
              </a:ext>
            </a:extLst>
          </p:cNvPr>
          <p:cNvSpPr/>
          <p:nvPr/>
        </p:nvSpPr>
        <p:spPr>
          <a:xfrm>
            <a:off x="3981787" y="5408758"/>
            <a:ext cx="3367703"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Colour theory</a:t>
            </a:r>
          </a:p>
        </p:txBody>
      </p:sp>
      <p:sp>
        <p:nvSpPr>
          <p:cNvPr id="36" name="TextBox 35">
            <a:extLst>
              <a:ext uri="{FF2B5EF4-FFF2-40B4-BE49-F238E27FC236}">
                <a16:creationId xmlns:a16="http://schemas.microsoft.com/office/drawing/2014/main" id="{5B14A418-7388-6AEC-284D-6CFD232D8BED}"/>
              </a:ext>
            </a:extLst>
          </p:cNvPr>
          <p:cNvSpPr txBox="1"/>
          <p:nvPr/>
        </p:nvSpPr>
        <p:spPr>
          <a:xfrm>
            <a:off x="3177540" y="2525832"/>
            <a:ext cx="560070" cy="369332"/>
          </a:xfrm>
          <a:prstGeom prst="rect">
            <a:avLst/>
          </a:prstGeom>
          <a:noFill/>
        </p:spPr>
        <p:txBody>
          <a:bodyPr wrap="square" rtlCol="0">
            <a:spAutoFit/>
          </a:bodyPr>
          <a:lstStyle/>
          <a:p>
            <a:pPr algn="ctr"/>
            <a:r>
              <a:rPr lang="en-GB" b="1" dirty="0">
                <a:latin typeface="Segoe UI" panose="020B0502040204020203" pitchFamily="34" charset="0"/>
                <a:cs typeface="Segoe UI" panose="020B0502040204020203" pitchFamily="34" charset="0"/>
              </a:rPr>
              <a:t>W</a:t>
            </a:r>
          </a:p>
        </p:txBody>
      </p:sp>
    </p:spTree>
    <p:extLst>
      <p:ext uri="{BB962C8B-B14F-4D97-AF65-F5344CB8AC3E}">
        <p14:creationId xmlns:p14="http://schemas.microsoft.com/office/powerpoint/2010/main" val="1462021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2.5 Media codes used to convey meaning, create impact and/or engage audiences</a:t>
            </a:r>
          </a:p>
          <a:p>
            <a:r>
              <a:rPr lang="en-GB" b="1" dirty="0">
                <a:latin typeface="Segoe UI Black" panose="020B0A02040204020203" pitchFamily="34" charset="0"/>
                <a:ea typeface="Segoe UI Black" panose="020B0A02040204020203" pitchFamily="34" charset="0"/>
                <a:cs typeface="Segoe UI" panose="020B0502040204020203" pitchFamily="34" charset="0"/>
              </a:rPr>
              <a:t>Media codes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2.5b</a:t>
            </a:r>
          </a:p>
        </p:txBody>
      </p:sp>
      <p:sp>
        <p:nvSpPr>
          <p:cNvPr id="28" name="TextBox 27">
            <a:extLst>
              <a:ext uri="{FF2B5EF4-FFF2-40B4-BE49-F238E27FC236}">
                <a16:creationId xmlns:a16="http://schemas.microsoft.com/office/drawing/2014/main" id="{3A754331-5690-04CB-1BEE-A810DB587CFD}"/>
              </a:ext>
            </a:extLst>
          </p:cNvPr>
          <p:cNvSpPr txBox="1"/>
          <p:nvPr/>
        </p:nvSpPr>
        <p:spPr>
          <a:xfrm>
            <a:off x="0" y="1449242"/>
            <a:ext cx="1080135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In the table below list as many techniques and/or examples as possible. The first one in each case has been done as an example. </a:t>
            </a:r>
          </a:p>
        </p:txBody>
      </p:sp>
      <p:graphicFrame>
        <p:nvGraphicFramePr>
          <p:cNvPr id="5" name="Table 4">
            <a:extLst>
              <a:ext uri="{FF2B5EF4-FFF2-40B4-BE49-F238E27FC236}">
                <a16:creationId xmlns:a16="http://schemas.microsoft.com/office/drawing/2014/main" id="{935E49EA-F9EE-9A44-6AEE-3A8B172C8430}"/>
              </a:ext>
            </a:extLst>
          </p:cNvPr>
          <p:cNvGraphicFramePr>
            <a:graphicFrameLocks noGrp="1"/>
          </p:cNvGraphicFramePr>
          <p:nvPr>
            <p:extLst>
              <p:ext uri="{D42A27DB-BD31-4B8C-83A1-F6EECF244321}">
                <p14:modId xmlns:p14="http://schemas.microsoft.com/office/powerpoint/2010/main" val="2372926435"/>
              </p:ext>
            </p:extLst>
          </p:nvPr>
        </p:nvGraphicFramePr>
        <p:xfrm>
          <a:off x="1906270" y="2436109"/>
          <a:ext cx="8127999" cy="314452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066053585"/>
                    </a:ext>
                  </a:extLst>
                </a:gridCol>
                <a:gridCol w="2709333">
                  <a:extLst>
                    <a:ext uri="{9D8B030D-6E8A-4147-A177-3AD203B41FA5}">
                      <a16:colId xmlns:a16="http://schemas.microsoft.com/office/drawing/2014/main" val="3875187551"/>
                    </a:ext>
                  </a:extLst>
                </a:gridCol>
                <a:gridCol w="2709333">
                  <a:extLst>
                    <a:ext uri="{9D8B030D-6E8A-4147-A177-3AD203B41FA5}">
                      <a16:colId xmlns:a16="http://schemas.microsoft.com/office/drawing/2014/main" val="45417157"/>
                    </a:ext>
                  </a:extLst>
                </a:gridCol>
              </a:tblGrid>
              <a:tr h="370840">
                <a:tc>
                  <a:txBody>
                    <a:bodyPr/>
                    <a:lstStyle/>
                    <a:p>
                      <a:pPr algn="ctr"/>
                      <a:r>
                        <a:rPr lang="en-GB" sz="1600" b="1" dirty="0">
                          <a:latin typeface="Segoe UI" panose="020B0502040204020203" pitchFamily="34" charset="0"/>
                          <a:cs typeface="Segoe UI" panose="020B0502040204020203" pitchFamily="34" charset="0"/>
                        </a:rPr>
                        <a:t>Mise en scene</a:t>
                      </a:r>
                    </a:p>
                  </a:txBody>
                  <a:tcPr>
                    <a:solidFill>
                      <a:schemeClr val="bg1">
                        <a:lumMod val="85000"/>
                      </a:schemeClr>
                    </a:solidFill>
                  </a:tcPr>
                </a:tc>
                <a:tc>
                  <a:txBody>
                    <a:bodyPr/>
                    <a:lstStyle/>
                    <a:p>
                      <a:pPr algn="ctr"/>
                      <a:r>
                        <a:rPr lang="en-GB" sz="1600" b="1" dirty="0">
                          <a:latin typeface="Segoe UI" panose="020B0502040204020203" pitchFamily="34" charset="0"/>
                          <a:cs typeface="Segoe UI" panose="020B0502040204020203" pitchFamily="34" charset="0"/>
                        </a:rPr>
                        <a:t>Camerawork</a:t>
                      </a:r>
                    </a:p>
                  </a:txBody>
                  <a:tcPr>
                    <a:solidFill>
                      <a:schemeClr val="bg1">
                        <a:lumMod val="85000"/>
                      </a:schemeClr>
                    </a:solidFill>
                  </a:tcPr>
                </a:tc>
                <a:tc>
                  <a:txBody>
                    <a:bodyPr/>
                    <a:lstStyle/>
                    <a:p>
                      <a:pPr algn="ctr"/>
                      <a:r>
                        <a:rPr lang="en-GB" sz="1600" b="1" dirty="0">
                          <a:latin typeface="Segoe UI" panose="020B0502040204020203" pitchFamily="34" charset="0"/>
                          <a:cs typeface="Segoe UI" panose="020B0502040204020203" pitchFamily="34" charset="0"/>
                        </a:rPr>
                        <a:t>Audio</a:t>
                      </a:r>
                    </a:p>
                  </a:txBody>
                  <a:tcPr>
                    <a:solidFill>
                      <a:schemeClr val="bg1">
                        <a:lumMod val="85000"/>
                      </a:schemeClr>
                    </a:solidFill>
                  </a:tcPr>
                </a:tc>
                <a:extLst>
                  <a:ext uri="{0D108BD9-81ED-4DB2-BD59-A6C34878D82A}">
                    <a16:rowId xmlns:a16="http://schemas.microsoft.com/office/drawing/2014/main" val="3839879107"/>
                  </a:ext>
                </a:extLst>
              </a:tr>
              <a:tr h="370840">
                <a:tc>
                  <a:txBody>
                    <a:bodyPr/>
                    <a:lstStyle/>
                    <a:p>
                      <a:pPr algn="ctr"/>
                      <a:r>
                        <a:rPr lang="en-GB" sz="1600" dirty="0">
                          <a:latin typeface="Segoe UI" panose="020B0502040204020203" pitchFamily="34" charset="0"/>
                          <a:cs typeface="Segoe UI" panose="020B0502040204020203" pitchFamily="34" charset="0"/>
                        </a:rPr>
                        <a:t>Costumes</a:t>
                      </a:r>
                    </a:p>
                  </a:txBody>
                  <a:tcPr/>
                </a:tc>
                <a:tc>
                  <a:txBody>
                    <a:bodyPr/>
                    <a:lstStyle/>
                    <a:p>
                      <a:pPr algn="ctr"/>
                      <a:r>
                        <a:rPr lang="en-GB" sz="1600" dirty="0">
                          <a:latin typeface="Segoe UI" panose="020B0502040204020203" pitchFamily="34" charset="0"/>
                          <a:cs typeface="Segoe UI" panose="020B0502040204020203" pitchFamily="34" charset="0"/>
                        </a:rPr>
                        <a:t>Camera shots</a:t>
                      </a:r>
                    </a:p>
                  </a:txBody>
                  <a:tcPr/>
                </a:tc>
                <a:tc>
                  <a:txBody>
                    <a:bodyPr/>
                    <a:lstStyle/>
                    <a:p>
                      <a:pPr algn="ctr"/>
                      <a:r>
                        <a:rPr lang="en-GB" sz="1600" dirty="0">
                          <a:latin typeface="Segoe UI" panose="020B0502040204020203" pitchFamily="34" charset="0"/>
                          <a:cs typeface="Segoe UI" panose="020B0502040204020203" pitchFamily="34" charset="0"/>
                        </a:rPr>
                        <a:t>Dialogue</a:t>
                      </a: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518188605"/>
                  </a:ext>
                </a:extLst>
              </a:tr>
            </a:tbl>
          </a:graphicData>
        </a:graphic>
      </p:graphicFrame>
    </p:spTree>
    <p:extLst>
      <p:ext uri="{BB962C8B-B14F-4D97-AF65-F5344CB8AC3E}">
        <p14:creationId xmlns:p14="http://schemas.microsoft.com/office/powerpoint/2010/main" val="2008753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DC7D6-0434-ACC5-5C24-7B7D4D6AE35E}"/>
              </a:ext>
            </a:extLst>
          </p:cNvPr>
          <p:cNvSpPr txBox="1"/>
          <p:nvPr/>
        </p:nvSpPr>
        <p:spPr>
          <a:xfrm>
            <a:off x="1470647" y="2705727"/>
            <a:ext cx="9456446" cy="1015663"/>
          </a:xfrm>
          <a:prstGeom prst="rect">
            <a:avLst/>
          </a:prstGeom>
          <a:noFill/>
        </p:spPr>
        <p:txBody>
          <a:bodyPr wrap="square" rtlCol="0">
            <a:spAutoFit/>
          </a:bodyPr>
          <a:lstStyle/>
          <a:p>
            <a:pPr algn="ctr"/>
            <a:r>
              <a:rPr lang="en-GB" sz="6000" dirty="0">
                <a:latin typeface="Segoe UI Black" panose="020B0A02040204020203" pitchFamily="34" charset="0"/>
                <a:ea typeface="Segoe UI Black" panose="020B0A02040204020203" pitchFamily="34" charset="0"/>
              </a:rPr>
              <a:t>Topic Area 3 </a:t>
            </a:r>
          </a:p>
        </p:txBody>
      </p:sp>
      <p:sp>
        <p:nvSpPr>
          <p:cNvPr id="5" name="TextBox 4">
            <a:extLst>
              <a:ext uri="{FF2B5EF4-FFF2-40B4-BE49-F238E27FC236}">
                <a16:creationId xmlns:a16="http://schemas.microsoft.com/office/drawing/2014/main" id="{425DC439-8ED3-7EB6-02E0-B1C8D56757B6}"/>
              </a:ext>
            </a:extLst>
          </p:cNvPr>
          <p:cNvSpPr txBox="1"/>
          <p:nvPr/>
        </p:nvSpPr>
        <p:spPr>
          <a:xfrm>
            <a:off x="1470647" y="3929866"/>
            <a:ext cx="9456446" cy="461665"/>
          </a:xfrm>
          <a:prstGeom prst="rect">
            <a:avLst/>
          </a:prstGeom>
          <a:noFill/>
        </p:spPr>
        <p:txBody>
          <a:bodyPr wrap="square" rtlCol="0">
            <a:spAutoFit/>
          </a:bodyPr>
          <a:lstStyle/>
          <a:p>
            <a:pPr algn="ctr"/>
            <a:r>
              <a:rPr lang="en-GB" sz="2400" dirty="0">
                <a:latin typeface="Segoe UI Black" panose="020B0A02040204020203" pitchFamily="34" charset="0"/>
                <a:ea typeface="Segoe UI Black" panose="020B0A02040204020203" pitchFamily="34" charset="0"/>
              </a:rPr>
              <a:t> Pre-production planning</a:t>
            </a:r>
          </a:p>
        </p:txBody>
      </p:sp>
    </p:spTree>
    <p:extLst>
      <p:ext uri="{BB962C8B-B14F-4D97-AF65-F5344CB8AC3E}">
        <p14:creationId xmlns:p14="http://schemas.microsoft.com/office/powerpoint/2010/main" val="4277604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3.1 Work planning</a:t>
            </a:r>
          </a:p>
          <a:p>
            <a:r>
              <a:rPr lang="en-GB" b="1" dirty="0">
                <a:latin typeface="Segoe UI Black" panose="020B0A02040204020203" pitchFamily="34" charset="0"/>
                <a:ea typeface="Segoe UI Black" panose="020B0A02040204020203" pitchFamily="34" charset="0"/>
                <a:cs typeface="Segoe UI" panose="020B0502040204020203" pitchFamily="34" charset="0"/>
              </a:rPr>
              <a:t>Components of a work plan</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3.1a</a:t>
            </a:r>
          </a:p>
        </p:txBody>
      </p:sp>
      <p:sp>
        <p:nvSpPr>
          <p:cNvPr id="28" name="TextBox 27">
            <a:extLst>
              <a:ext uri="{FF2B5EF4-FFF2-40B4-BE49-F238E27FC236}">
                <a16:creationId xmlns:a16="http://schemas.microsoft.com/office/drawing/2014/main" id="{3A754331-5690-04CB-1BEE-A810DB587CFD}"/>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keyword bank below, fill in the missing gaps. </a:t>
            </a:r>
          </a:p>
        </p:txBody>
      </p:sp>
      <p:sp>
        <p:nvSpPr>
          <p:cNvPr id="18" name="TextBox 17">
            <a:extLst>
              <a:ext uri="{FF2B5EF4-FFF2-40B4-BE49-F238E27FC236}">
                <a16:creationId xmlns:a16="http://schemas.microsoft.com/office/drawing/2014/main" id="{0BD32A80-F39B-F70E-40B7-1905A6618D98}"/>
              </a:ext>
            </a:extLst>
          </p:cNvPr>
          <p:cNvSpPr txBox="1"/>
          <p:nvPr/>
        </p:nvSpPr>
        <p:spPr>
          <a:xfrm>
            <a:off x="586740" y="3429000"/>
            <a:ext cx="11018520" cy="1477328"/>
          </a:xfrm>
          <a:prstGeom prst="rect">
            <a:avLst/>
          </a:prstGeom>
          <a:noFill/>
          <a:ln>
            <a:solidFill>
              <a:schemeClr val="tx1"/>
            </a:solidFill>
          </a:ln>
        </p:spPr>
        <p:txBody>
          <a:bodyPr wrap="square">
            <a:spAutoFit/>
          </a:bodyPr>
          <a:lstStyle/>
          <a:p>
            <a:r>
              <a:rPr lang="en-GB" dirty="0">
                <a:latin typeface="Segoe UI" panose="020B0502040204020203" pitchFamily="34" charset="0"/>
                <a:cs typeface="Segoe UI" panose="020B0502040204020203" pitchFamily="34" charset="0"/>
              </a:rPr>
              <a:t>The purpose of a work plan is to:</a:t>
            </a:r>
          </a:p>
          <a:p>
            <a:endParaRPr lang="en-GB"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GB" dirty="0">
                <a:latin typeface="Segoe UI" panose="020B0502040204020203" pitchFamily="34" charset="0"/>
                <a:cs typeface="Segoe UI" panose="020B0502040204020203" pitchFamily="34" charset="0"/>
              </a:rPr>
              <a:t>To </a:t>
            </a:r>
            <a:r>
              <a:rPr lang="en-GB" b="1" dirty="0">
                <a:latin typeface="Segoe UI" panose="020B0502040204020203" pitchFamily="34" charset="0"/>
                <a:cs typeface="Segoe UI" panose="020B0502040204020203" pitchFamily="34" charset="0"/>
              </a:rPr>
              <a:t>………….</a:t>
            </a:r>
            <a:r>
              <a:rPr lang="en-GB" dirty="0">
                <a:latin typeface="Segoe UI" panose="020B0502040204020203" pitchFamily="34" charset="0"/>
                <a:cs typeface="Segoe UI" panose="020B0502040204020203" pitchFamily="34" charset="0"/>
              </a:rPr>
              <a:t> out what order the tasks need to happen in.</a:t>
            </a:r>
          </a:p>
          <a:p>
            <a:pPr marL="285750" indent="-285750">
              <a:buFont typeface="Arial" panose="020B0604020202020204" pitchFamily="34" charset="0"/>
              <a:buChar char="•"/>
            </a:pPr>
            <a:r>
              <a:rPr lang="en-GB" dirty="0">
                <a:latin typeface="Segoe UI" panose="020B0502040204020203" pitchFamily="34" charset="0"/>
                <a:cs typeface="Segoe UI" panose="020B0502040204020203" pitchFamily="34" charset="0"/>
              </a:rPr>
              <a:t>To allow the project to meet the </a:t>
            </a:r>
            <a:r>
              <a:rPr lang="en-GB" b="1" dirty="0">
                <a:latin typeface="Segoe UI" panose="020B0502040204020203" pitchFamily="34" charset="0"/>
                <a:cs typeface="Segoe UI" panose="020B0502040204020203" pitchFamily="34" charset="0"/>
              </a:rPr>
              <a:t>……………. </a:t>
            </a:r>
            <a:r>
              <a:rPr lang="en-GB" dirty="0">
                <a:latin typeface="Segoe UI" panose="020B0502040204020203" pitchFamily="34" charset="0"/>
                <a:cs typeface="Segoe UI" panose="020B0502040204020203" pitchFamily="34" charset="0"/>
              </a:rPr>
              <a:t>deadline by using </a:t>
            </a:r>
            <a:r>
              <a:rPr lang="en-GB" b="1" dirty="0">
                <a:latin typeface="Segoe UI" panose="020B0502040204020203" pitchFamily="34" charset="0"/>
                <a:cs typeface="Segoe UI" panose="020B0502040204020203" pitchFamily="34" charset="0"/>
              </a:rPr>
              <a:t>………………… </a:t>
            </a:r>
            <a:r>
              <a:rPr lang="en-GB" dirty="0">
                <a:latin typeface="Segoe UI" panose="020B0502040204020203" pitchFamily="34" charset="0"/>
                <a:cs typeface="Segoe UI" panose="020B0502040204020203" pitchFamily="34" charset="0"/>
              </a:rPr>
              <a:t>to stay on track.</a:t>
            </a:r>
          </a:p>
          <a:p>
            <a:pPr marL="285750" indent="-285750">
              <a:buFont typeface="Arial" panose="020B0604020202020204" pitchFamily="34" charset="0"/>
              <a:buChar char="•"/>
            </a:pPr>
            <a:r>
              <a:rPr lang="en-GB" dirty="0">
                <a:latin typeface="Segoe UI" panose="020B0502040204020203" pitchFamily="34" charset="0"/>
                <a:cs typeface="Segoe UI" panose="020B0502040204020203" pitchFamily="34" charset="0"/>
              </a:rPr>
              <a:t>To </a:t>
            </a:r>
            <a:r>
              <a:rPr lang="en-GB">
                <a:latin typeface="Segoe UI" panose="020B0502040204020203" pitchFamily="34" charset="0"/>
                <a:cs typeface="Segoe UI" panose="020B0502040204020203" pitchFamily="34" charset="0"/>
              </a:rPr>
              <a:t>provide </a:t>
            </a:r>
            <a:r>
              <a:rPr lang="en-GB" b="1">
                <a:latin typeface="Segoe UI" panose="020B0502040204020203" pitchFamily="34" charset="0"/>
                <a:cs typeface="Segoe UI" panose="020B0502040204020203" pitchFamily="34" charset="0"/>
              </a:rPr>
              <a:t>………………………</a:t>
            </a:r>
            <a:r>
              <a:rPr lang="en-GB">
                <a:latin typeface="Segoe UI" panose="020B0502040204020203" pitchFamily="34" charset="0"/>
                <a:cs typeface="Segoe UI" panose="020B0502040204020203" pitchFamily="34" charset="0"/>
              </a:rPr>
              <a:t> </a:t>
            </a:r>
            <a:r>
              <a:rPr lang="en-GB" dirty="0">
                <a:latin typeface="Segoe UI" panose="020B0502040204020203" pitchFamily="34" charset="0"/>
                <a:cs typeface="Segoe UI" panose="020B0502040204020203" pitchFamily="34" charset="0"/>
              </a:rPr>
              <a:t>for parts so that you don’t spend too long on one thing.</a:t>
            </a:r>
          </a:p>
        </p:txBody>
      </p:sp>
      <p:graphicFrame>
        <p:nvGraphicFramePr>
          <p:cNvPr id="19" name="Table 18">
            <a:extLst>
              <a:ext uri="{FF2B5EF4-FFF2-40B4-BE49-F238E27FC236}">
                <a16:creationId xmlns:a16="http://schemas.microsoft.com/office/drawing/2014/main" id="{C8B1D331-0CC0-B886-1AA3-283F0D32B09D}"/>
              </a:ext>
            </a:extLst>
          </p:cNvPr>
          <p:cNvGraphicFramePr>
            <a:graphicFrameLocks noGrp="1"/>
          </p:cNvGraphicFramePr>
          <p:nvPr>
            <p:extLst>
              <p:ext uri="{D42A27DB-BD31-4B8C-83A1-F6EECF244321}">
                <p14:modId xmlns:p14="http://schemas.microsoft.com/office/powerpoint/2010/main" val="3336041822"/>
              </p:ext>
            </p:extLst>
          </p:nvPr>
        </p:nvGraphicFramePr>
        <p:xfrm>
          <a:off x="586740" y="2358300"/>
          <a:ext cx="11018520" cy="741680"/>
        </p:xfrm>
        <a:graphic>
          <a:graphicData uri="http://schemas.openxmlformats.org/drawingml/2006/table">
            <a:tbl>
              <a:tblPr firstRow="1" bandRow="1">
                <a:tableStyleId>{5940675A-B579-460E-94D1-54222C63F5DA}</a:tableStyleId>
              </a:tblPr>
              <a:tblGrid>
                <a:gridCol w="2754630">
                  <a:extLst>
                    <a:ext uri="{9D8B030D-6E8A-4147-A177-3AD203B41FA5}">
                      <a16:colId xmlns:a16="http://schemas.microsoft.com/office/drawing/2014/main" val="328167220"/>
                    </a:ext>
                  </a:extLst>
                </a:gridCol>
                <a:gridCol w="2754630">
                  <a:extLst>
                    <a:ext uri="{9D8B030D-6E8A-4147-A177-3AD203B41FA5}">
                      <a16:colId xmlns:a16="http://schemas.microsoft.com/office/drawing/2014/main" val="549643110"/>
                    </a:ext>
                  </a:extLst>
                </a:gridCol>
                <a:gridCol w="2754630">
                  <a:extLst>
                    <a:ext uri="{9D8B030D-6E8A-4147-A177-3AD203B41FA5}">
                      <a16:colId xmlns:a16="http://schemas.microsoft.com/office/drawing/2014/main" val="2884610429"/>
                    </a:ext>
                  </a:extLst>
                </a:gridCol>
                <a:gridCol w="2754630">
                  <a:extLst>
                    <a:ext uri="{9D8B030D-6E8A-4147-A177-3AD203B41FA5}">
                      <a16:colId xmlns:a16="http://schemas.microsoft.com/office/drawing/2014/main" val="2680175375"/>
                    </a:ext>
                  </a:extLst>
                </a:gridCol>
              </a:tblGrid>
              <a:tr h="370840">
                <a:tc>
                  <a:txBody>
                    <a:bodyPr/>
                    <a:lstStyle/>
                    <a:p>
                      <a:pPr algn="ctr"/>
                      <a:r>
                        <a:rPr lang="en-GB" sz="1600" strike="noStrike" dirty="0">
                          <a:latin typeface="Segoe UI" panose="020B0502040204020203" pitchFamily="34" charset="0"/>
                          <a:cs typeface="Segoe UI" panose="020B0502040204020203" pitchFamily="34" charset="0"/>
                        </a:rPr>
                        <a:t>Initial</a:t>
                      </a:r>
                    </a:p>
                  </a:txBody>
                  <a:tcPr/>
                </a:tc>
                <a:tc>
                  <a:txBody>
                    <a:bodyPr/>
                    <a:lstStyle/>
                    <a:p>
                      <a:pPr algn="ctr"/>
                      <a:r>
                        <a:rPr lang="en-GB" sz="1600" strike="noStrike" dirty="0">
                          <a:latin typeface="Segoe UI" panose="020B0502040204020203" pitchFamily="34" charset="0"/>
                          <a:cs typeface="Segoe UI" panose="020B0502040204020203" pitchFamily="34" charset="0"/>
                        </a:rPr>
                        <a:t>Plan</a:t>
                      </a:r>
                    </a:p>
                  </a:txBody>
                  <a:tcPr/>
                </a:tc>
                <a:tc>
                  <a:txBody>
                    <a:bodyPr/>
                    <a:lstStyle/>
                    <a:p>
                      <a:pPr algn="ctr"/>
                      <a:r>
                        <a:rPr lang="en-GB" sz="1600" strike="noStrike" dirty="0">
                          <a:latin typeface="Segoe UI" panose="020B0502040204020203" pitchFamily="34" charset="0"/>
                          <a:cs typeface="Segoe UI" panose="020B0502040204020203" pitchFamily="34" charset="0"/>
                        </a:rPr>
                        <a:t>Timescales</a:t>
                      </a:r>
                    </a:p>
                  </a:txBody>
                  <a:tcPr/>
                </a:tc>
                <a:tc>
                  <a:txBody>
                    <a:bodyPr/>
                    <a:lstStyle/>
                    <a:p>
                      <a:pPr algn="ctr"/>
                      <a:r>
                        <a:rPr lang="en-GB" sz="1600" strike="noStrike" dirty="0">
                          <a:latin typeface="Segoe UI" panose="020B0502040204020203" pitchFamily="34" charset="0"/>
                          <a:cs typeface="Segoe UI" panose="020B0502040204020203" pitchFamily="34" charset="0"/>
                        </a:rPr>
                        <a:t>Write</a:t>
                      </a:r>
                    </a:p>
                  </a:txBody>
                  <a:tcPr/>
                </a:tc>
                <a:extLst>
                  <a:ext uri="{0D108BD9-81ED-4DB2-BD59-A6C34878D82A}">
                    <a16:rowId xmlns:a16="http://schemas.microsoft.com/office/drawing/2014/main" val="2012992185"/>
                  </a:ext>
                </a:extLst>
              </a:tr>
              <a:tr h="370840">
                <a:tc>
                  <a:txBody>
                    <a:bodyPr/>
                    <a:lstStyle/>
                    <a:p>
                      <a:pPr algn="ctr"/>
                      <a:r>
                        <a:rPr lang="en-GB" sz="1600" strike="noStrike" dirty="0">
                          <a:latin typeface="Segoe UI" panose="020B0502040204020203" pitchFamily="34" charset="0"/>
                          <a:cs typeface="Segoe UI" panose="020B0502040204020203" pitchFamily="34" charset="0"/>
                        </a:rPr>
                        <a:t>Features</a:t>
                      </a:r>
                    </a:p>
                  </a:txBody>
                  <a:tcPr/>
                </a:tc>
                <a:tc>
                  <a:txBody>
                    <a:bodyPr/>
                    <a:lstStyle/>
                    <a:p>
                      <a:pPr algn="ctr"/>
                      <a:r>
                        <a:rPr lang="en-GB" sz="1600" strike="noStrike" dirty="0">
                          <a:latin typeface="Segoe UI" panose="020B0502040204020203" pitchFamily="34" charset="0"/>
                          <a:cs typeface="Segoe UI" panose="020B0502040204020203" pitchFamily="34" charset="0"/>
                        </a:rPr>
                        <a:t>Moments</a:t>
                      </a:r>
                    </a:p>
                  </a:txBody>
                  <a:tcPr/>
                </a:tc>
                <a:tc>
                  <a:txBody>
                    <a:bodyPr/>
                    <a:lstStyle/>
                    <a:p>
                      <a:pPr algn="ctr"/>
                      <a:r>
                        <a:rPr lang="en-GB" sz="1600" strike="noStrike" dirty="0">
                          <a:latin typeface="Segoe UI" panose="020B0502040204020203" pitchFamily="34" charset="0"/>
                          <a:cs typeface="Segoe UI" panose="020B0502040204020203" pitchFamily="34" charset="0"/>
                        </a:rPr>
                        <a:t>Milestones</a:t>
                      </a:r>
                    </a:p>
                  </a:txBody>
                  <a:tcPr/>
                </a:tc>
                <a:tc>
                  <a:txBody>
                    <a:bodyPr/>
                    <a:lstStyle/>
                    <a:p>
                      <a:pPr algn="ctr"/>
                      <a:r>
                        <a:rPr lang="en-GB" sz="1600" strike="noStrike" dirty="0">
                          <a:latin typeface="Segoe UI" panose="020B0502040204020203" pitchFamily="34" charset="0"/>
                          <a:cs typeface="Segoe UI" panose="020B0502040204020203" pitchFamily="34" charset="0"/>
                        </a:rPr>
                        <a:t>Final</a:t>
                      </a:r>
                    </a:p>
                  </a:txBody>
                  <a:tcPr/>
                </a:tc>
                <a:extLst>
                  <a:ext uri="{0D108BD9-81ED-4DB2-BD59-A6C34878D82A}">
                    <a16:rowId xmlns:a16="http://schemas.microsoft.com/office/drawing/2014/main" val="666008673"/>
                  </a:ext>
                </a:extLst>
              </a:tr>
            </a:tbl>
          </a:graphicData>
        </a:graphic>
      </p:graphicFrame>
    </p:spTree>
    <p:extLst>
      <p:ext uri="{BB962C8B-B14F-4D97-AF65-F5344CB8AC3E}">
        <p14:creationId xmlns:p14="http://schemas.microsoft.com/office/powerpoint/2010/main" val="3327163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3.1 Work planning</a:t>
            </a:r>
          </a:p>
          <a:p>
            <a:r>
              <a:rPr lang="en-GB" b="1" dirty="0">
                <a:latin typeface="Segoe UI Black" panose="020B0A02040204020203" pitchFamily="34" charset="0"/>
                <a:ea typeface="Segoe UI Black" panose="020B0A02040204020203" pitchFamily="34" charset="0"/>
                <a:cs typeface="Segoe UI" panose="020B0502040204020203" pitchFamily="34" charset="0"/>
              </a:rPr>
              <a:t>Components of a work plan</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3.1b</a:t>
            </a:r>
          </a:p>
        </p:txBody>
      </p:sp>
      <p:sp>
        <p:nvSpPr>
          <p:cNvPr id="28" name="TextBox 27">
            <a:extLst>
              <a:ext uri="{FF2B5EF4-FFF2-40B4-BE49-F238E27FC236}">
                <a16:creationId xmlns:a16="http://schemas.microsoft.com/office/drawing/2014/main" id="{3A754331-5690-04CB-1BEE-A810DB587CFD}"/>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Match up each work plan component to the correct description.</a:t>
            </a:r>
          </a:p>
        </p:txBody>
      </p:sp>
      <p:graphicFrame>
        <p:nvGraphicFramePr>
          <p:cNvPr id="8" name="Table 7">
            <a:extLst>
              <a:ext uri="{FF2B5EF4-FFF2-40B4-BE49-F238E27FC236}">
                <a16:creationId xmlns:a16="http://schemas.microsoft.com/office/drawing/2014/main" id="{A4563C6A-69E9-304E-9580-671E942DE88D}"/>
              </a:ext>
            </a:extLst>
          </p:cNvPr>
          <p:cNvGraphicFramePr>
            <a:graphicFrameLocks noGrp="1"/>
          </p:cNvGraphicFramePr>
          <p:nvPr/>
        </p:nvGraphicFramePr>
        <p:xfrm>
          <a:off x="135989" y="2146568"/>
          <a:ext cx="11658779" cy="4228040"/>
        </p:xfrm>
        <a:graphic>
          <a:graphicData uri="http://schemas.openxmlformats.org/drawingml/2006/table">
            <a:tbl>
              <a:tblPr firstRow="1" bandRow="1">
                <a:tableStyleId>{5940675A-B579-460E-94D1-54222C63F5DA}</a:tableStyleId>
              </a:tblPr>
              <a:tblGrid>
                <a:gridCol w="3886260">
                  <a:extLst>
                    <a:ext uri="{9D8B030D-6E8A-4147-A177-3AD203B41FA5}">
                      <a16:colId xmlns:a16="http://schemas.microsoft.com/office/drawing/2014/main" val="2866367601"/>
                    </a:ext>
                  </a:extLst>
                </a:gridCol>
                <a:gridCol w="1498244">
                  <a:extLst>
                    <a:ext uri="{9D8B030D-6E8A-4147-A177-3AD203B41FA5}">
                      <a16:colId xmlns:a16="http://schemas.microsoft.com/office/drawing/2014/main" val="2499800779"/>
                    </a:ext>
                  </a:extLst>
                </a:gridCol>
                <a:gridCol w="6274275">
                  <a:extLst>
                    <a:ext uri="{9D8B030D-6E8A-4147-A177-3AD203B41FA5}">
                      <a16:colId xmlns:a16="http://schemas.microsoft.com/office/drawing/2014/main" val="2365362247"/>
                    </a:ext>
                  </a:extLst>
                </a:gridCol>
              </a:tblGrid>
              <a:tr h="528505">
                <a:tc>
                  <a:txBody>
                    <a:bodyPr/>
                    <a:lstStyle/>
                    <a:p>
                      <a:pPr marL="342900" indent="-342900">
                        <a:buFont typeface="+mj-lt"/>
                        <a:buAutoNum type="arabicPeriod"/>
                      </a:pPr>
                      <a:r>
                        <a:rPr lang="en-GB" sz="1600" dirty="0">
                          <a:latin typeface="Segoe UI" panose="020B0502040204020203" pitchFamily="34" charset="0"/>
                          <a:cs typeface="Segoe UI" panose="020B0502040204020203" pitchFamily="34" charset="0"/>
                        </a:rPr>
                        <a:t>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8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A.  A plan put in place to deal with any unexpected 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2004511"/>
                  </a:ext>
                </a:extLst>
              </a:tr>
              <a:tr h="528505">
                <a:tc>
                  <a:txBody>
                    <a:bodyPr/>
                    <a:lstStyle/>
                    <a:p>
                      <a:pPr marL="342900" indent="-342900">
                        <a:buFont typeface="+mj-lt"/>
                        <a:buAutoNum type="arabicPeriod" startAt="2"/>
                      </a:pPr>
                      <a:r>
                        <a:rPr lang="en-GB" sz="1600" dirty="0">
                          <a:latin typeface="Segoe UI" panose="020B0502040204020203" pitchFamily="34" charset="0"/>
                          <a:cs typeface="Segoe UI" panose="020B0502040204020203" pitchFamily="34" charset="0"/>
                        </a:rPr>
                        <a:t>Contingency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8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B.  A list of what is needed to complete each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2085645"/>
                  </a:ext>
                </a:extLst>
              </a:tr>
              <a:tr h="528505">
                <a:tc>
                  <a:txBody>
                    <a:bodyPr/>
                    <a:lstStyle/>
                    <a:p>
                      <a:pPr marL="342900" indent="-342900">
                        <a:buAutoNum type="arabicPeriod" startAt="3"/>
                      </a:pPr>
                      <a:r>
                        <a:rPr lang="en-GB" sz="1600" dirty="0">
                          <a:latin typeface="Segoe UI" panose="020B0502040204020203" pitchFamily="34" charset="0"/>
                          <a:cs typeface="Segoe UI" panose="020B0502040204020203" pitchFamily="34" charset="0"/>
                        </a:rPr>
                        <a:t>Dependencies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8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C.  A measurement of how long each activity will take.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284587"/>
                  </a:ext>
                </a:extLst>
              </a:tr>
              <a:tr h="528505">
                <a:tc>
                  <a:txBody>
                    <a:bodyPr/>
                    <a:lstStyle/>
                    <a:p>
                      <a:pPr marL="342900" indent="-342900">
                        <a:buAutoNum type="arabicPeriod" startAt="4"/>
                      </a:pPr>
                      <a:r>
                        <a:rPr lang="en-GB" sz="1600" dirty="0">
                          <a:latin typeface="Segoe UI" panose="020B0502040204020203" pitchFamily="34" charset="0"/>
                          <a:cs typeface="Segoe UI" panose="020B0502040204020203" pitchFamily="34" charset="0"/>
                        </a:rPr>
                        <a:t>Milestone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8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D.  A significant achievement within the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233206"/>
                  </a:ext>
                </a:extLst>
              </a:tr>
              <a:tr h="528505">
                <a:tc>
                  <a:txBody>
                    <a:bodyPr/>
                    <a:lstStyle/>
                    <a:p>
                      <a:pPr marL="342900" indent="-342900">
                        <a:buAutoNum type="arabicPeriod" startAt="5"/>
                      </a:pPr>
                      <a:r>
                        <a:rPr lang="en-GB" sz="1600" dirty="0">
                          <a:latin typeface="Segoe UI" panose="020B0502040204020203" pitchFamily="34" charset="0"/>
                          <a:cs typeface="Segoe UI" panose="020B0502040204020203" pitchFamily="34" charset="0"/>
                        </a:rPr>
                        <a:t>Resources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8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E.  When an activity cannot start until a previous one is 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217645"/>
                  </a:ext>
                </a:extLst>
              </a:tr>
              <a:tr h="528505">
                <a:tc>
                  <a:txBody>
                    <a:bodyPr/>
                    <a:lstStyle/>
                    <a:p>
                      <a:pPr marL="342900" indent="-342900">
                        <a:buAutoNum type="arabicPeriod" startAt="6"/>
                      </a:pPr>
                      <a:r>
                        <a:rPr lang="en-GB" sz="1600" dirty="0">
                          <a:latin typeface="Segoe UI" panose="020B0502040204020203" pitchFamily="34" charset="0"/>
                          <a:cs typeface="Segoe UI" panose="020B0502040204020203" pitchFamily="34" charset="0"/>
                        </a:rPr>
                        <a:t>Task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8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F.   The sequence/order in which the activities are carried 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8168779"/>
                  </a:ext>
                </a:extLst>
              </a:tr>
              <a:tr h="528505">
                <a:tc>
                  <a:txBody>
                    <a:bodyPr/>
                    <a:lstStyle/>
                    <a:p>
                      <a:pPr marL="342900" indent="-342900">
                        <a:buAutoNum type="arabicPeriod" startAt="7"/>
                      </a:pPr>
                      <a:r>
                        <a:rPr lang="en-GB" sz="1600" dirty="0">
                          <a:latin typeface="Segoe UI" panose="020B0502040204020203" pitchFamily="34" charset="0"/>
                          <a:cs typeface="Segoe UI" panose="020B0502040204020203" pitchFamily="34" charset="0"/>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8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G.  The main parts of the project that need to be 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9656439"/>
                  </a:ext>
                </a:extLst>
              </a:tr>
              <a:tr h="528505">
                <a:tc>
                  <a:txBody>
                    <a:bodyPr/>
                    <a:lstStyle/>
                    <a:p>
                      <a:r>
                        <a:rPr lang="en-GB" sz="1600" dirty="0">
                          <a:latin typeface="Segoe UI" panose="020B0502040204020203" pitchFamily="34" charset="0"/>
                          <a:cs typeface="Segoe UI" panose="020B0502040204020203" pitchFamily="34" charset="0"/>
                        </a:rPr>
                        <a:t>8.   Workflow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8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H.   A task within a task – known as a sub-tasks.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5918738"/>
                  </a:ext>
                </a:extLst>
              </a:tr>
            </a:tbl>
          </a:graphicData>
        </a:graphic>
      </p:graphicFrame>
    </p:spTree>
    <p:extLst>
      <p:ext uri="{BB962C8B-B14F-4D97-AF65-F5344CB8AC3E}">
        <p14:creationId xmlns:p14="http://schemas.microsoft.com/office/powerpoint/2010/main" val="2584169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612967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1.1 Media industry sectors and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Sectors in the media industry</a:t>
            </a:r>
          </a:p>
        </p:txBody>
      </p:sp>
      <p:sp>
        <p:nvSpPr>
          <p:cNvPr id="9" name="TextBox 8">
            <a:extLst>
              <a:ext uri="{FF2B5EF4-FFF2-40B4-BE49-F238E27FC236}">
                <a16:creationId xmlns:a16="http://schemas.microsoft.com/office/drawing/2014/main" id="{58C81DA0-A67A-55BC-BAAF-6207B8A6753B}"/>
              </a:ext>
            </a:extLst>
          </p:cNvPr>
          <p:cNvSpPr txBox="1"/>
          <p:nvPr/>
        </p:nvSpPr>
        <p:spPr>
          <a:xfrm>
            <a:off x="0" y="1451213"/>
            <a:ext cx="11794769" cy="584775"/>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Using the media sectors provided on the right, identify whether they are examples of new or traditional media.</a:t>
            </a:r>
          </a:p>
        </p:txBody>
      </p:sp>
      <p:sp>
        <p:nvSpPr>
          <p:cNvPr id="10" name="TextBox 9">
            <a:extLst>
              <a:ext uri="{FF2B5EF4-FFF2-40B4-BE49-F238E27FC236}">
                <a16:creationId xmlns:a16="http://schemas.microsoft.com/office/drawing/2014/main" id="{F28C38FF-F6CF-922B-9173-6E404993AA96}"/>
              </a:ext>
            </a:extLst>
          </p:cNvPr>
          <p:cNvSpPr txBox="1"/>
          <p:nvPr/>
        </p:nvSpPr>
        <p:spPr>
          <a:xfrm>
            <a:off x="1" y="2326627"/>
            <a:ext cx="2817628" cy="1077218"/>
          </a:xfrm>
          <a:prstGeom prst="rect">
            <a:avLst/>
          </a:prstGeom>
          <a:noFill/>
        </p:spPr>
        <p:txBody>
          <a:bodyPr wrap="square" rtlCol="0">
            <a:spAutoFit/>
          </a:bodyPr>
          <a:lstStyle/>
          <a:p>
            <a:pPr algn="ctr"/>
            <a:r>
              <a:rPr lang="en-GB" sz="1600" b="1" u="sng" dirty="0">
                <a:latin typeface="Segoe UI" panose="020B0502040204020203" pitchFamily="34" charset="0"/>
                <a:cs typeface="Segoe UI" panose="020B0502040204020203" pitchFamily="34" charset="0"/>
              </a:rPr>
              <a:t>Traditional media</a:t>
            </a:r>
          </a:p>
          <a:p>
            <a:pPr algn="ctr"/>
            <a:r>
              <a:rPr lang="en-GB" sz="1600" b="1" dirty="0">
                <a:latin typeface="Segoe UI" panose="020B0502040204020203" pitchFamily="34" charset="0"/>
                <a:cs typeface="Segoe UI" panose="020B0502040204020203" pitchFamily="34" charset="0"/>
              </a:rPr>
              <a:t>A media sector that existed before the World Wide Web.</a:t>
            </a:r>
          </a:p>
        </p:txBody>
      </p:sp>
      <p:sp>
        <p:nvSpPr>
          <p:cNvPr id="17" name="TextBox 16">
            <a:extLst>
              <a:ext uri="{FF2B5EF4-FFF2-40B4-BE49-F238E27FC236}">
                <a16:creationId xmlns:a16="http://schemas.microsoft.com/office/drawing/2014/main" id="{344C2E7B-B5BB-966D-A662-C179F5AB69B2}"/>
              </a:ext>
            </a:extLst>
          </p:cNvPr>
          <p:cNvSpPr txBox="1"/>
          <p:nvPr/>
        </p:nvSpPr>
        <p:spPr>
          <a:xfrm>
            <a:off x="3079756" y="2341963"/>
            <a:ext cx="2817628" cy="830997"/>
          </a:xfrm>
          <a:prstGeom prst="rect">
            <a:avLst/>
          </a:prstGeom>
          <a:noFill/>
        </p:spPr>
        <p:txBody>
          <a:bodyPr wrap="square" rtlCol="0">
            <a:spAutoFit/>
          </a:bodyPr>
          <a:lstStyle/>
          <a:p>
            <a:pPr algn="ctr"/>
            <a:r>
              <a:rPr lang="en-GB" sz="1600" b="1" u="sng" dirty="0">
                <a:latin typeface="Segoe UI" panose="020B0502040204020203" pitchFamily="34" charset="0"/>
                <a:cs typeface="Segoe UI" panose="020B0502040204020203" pitchFamily="34" charset="0"/>
              </a:rPr>
              <a:t>New media</a:t>
            </a:r>
          </a:p>
          <a:p>
            <a:pPr algn="ctr"/>
            <a:r>
              <a:rPr lang="en-GB" sz="1600" b="1" dirty="0">
                <a:latin typeface="Segoe UI" panose="020B0502040204020203" pitchFamily="34" charset="0"/>
                <a:cs typeface="Segoe UI" panose="020B0502040204020203" pitchFamily="34" charset="0"/>
              </a:rPr>
              <a:t>A media sector that existed after the World Wide Web.</a:t>
            </a:r>
          </a:p>
        </p:txBody>
      </p:sp>
      <p:cxnSp>
        <p:nvCxnSpPr>
          <p:cNvPr id="19" name="Straight Connector 18">
            <a:extLst>
              <a:ext uri="{FF2B5EF4-FFF2-40B4-BE49-F238E27FC236}">
                <a16:creationId xmlns:a16="http://schemas.microsoft.com/office/drawing/2014/main" id="{96CA3FD9-CEAD-B5C7-9437-B0B4BD74C101}"/>
              </a:ext>
            </a:extLst>
          </p:cNvPr>
          <p:cNvCxnSpPr/>
          <p:nvPr/>
        </p:nvCxnSpPr>
        <p:spPr>
          <a:xfrm>
            <a:off x="2966484" y="2341963"/>
            <a:ext cx="0" cy="39071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0" name="Table 19">
            <a:extLst>
              <a:ext uri="{FF2B5EF4-FFF2-40B4-BE49-F238E27FC236}">
                <a16:creationId xmlns:a16="http://schemas.microsoft.com/office/drawing/2014/main" id="{EB99D849-BBAE-39E7-AB10-1AC75C8DECB7}"/>
              </a:ext>
            </a:extLst>
          </p:cNvPr>
          <p:cNvGraphicFramePr>
            <a:graphicFrameLocks noGrp="1"/>
          </p:cNvGraphicFramePr>
          <p:nvPr>
            <p:extLst>
              <p:ext uri="{D42A27DB-BD31-4B8C-83A1-F6EECF244321}">
                <p14:modId xmlns:p14="http://schemas.microsoft.com/office/powerpoint/2010/main" val="3619759621"/>
              </p:ext>
            </p:extLst>
          </p:nvPr>
        </p:nvGraphicFramePr>
        <p:xfrm>
          <a:off x="181344" y="3541184"/>
          <a:ext cx="2466157" cy="2549868"/>
        </p:xfrm>
        <a:graphic>
          <a:graphicData uri="http://schemas.openxmlformats.org/drawingml/2006/table">
            <a:tbl>
              <a:tblPr firstRow="1" bandRow="1">
                <a:tableStyleId>{5940675A-B579-460E-94D1-54222C63F5DA}</a:tableStyleId>
              </a:tblPr>
              <a:tblGrid>
                <a:gridCol w="2466157">
                  <a:extLst>
                    <a:ext uri="{9D8B030D-6E8A-4147-A177-3AD203B41FA5}">
                      <a16:colId xmlns:a16="http://schemas.microsoft.com/office/drawing/2014/main" val="1188260964"/>
                    </a:ext>
                  </a:extLst>
                </a:gridCol>
              </a:tblGrid>
              <a:tr h="637467">
                <a:tc>
                  <a:txBody>
                    <a:bodyPr/>
                    <a:lstStyle/>
                    <a:p>
                      <a:pPr algn="ctr"/>
                      <a:endParaRPr lang="en-GB"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209932684"/>
                  </a:ext>
                </a:extLst>
              </a:tr>
              <a:tr h="637467">
                <a:tc>
                  <a:txBody>
                    <a:bodyPr/>
                    <a:lstStyle/>
                    <a:p>
                      <a:pPr algn="ctr"/>
                      <a:endParaRPr lang="en-GB"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1034700678"/>
                  </a:ext>
                </a:extLst>
              </a:tr>
              <a:tr h="637467">
                <a:tc>
                  <a:txBody>
                    <a:bodyPr/>
                    <a:lstStyle/>
                    <a:p>
                      <a:pPr algn="ctr"/>
                      <a:endParaRPr lang="en-GB"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249489101"/>
                  </a:ext>
                </a:extLst>
              </a:tr>
              <a:tr h="637467">
                <a:tc>
                  <a:txBody>
                    <a:bodyPr/>
                    <a:lstStyle/>
                    <a:p>
                      <a:pPr algn="ctr"/>
                      <a:endParaRPr lang="en-GB"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324329525"/>
                  </a:ext>
                </a:extLst>
              </a:tr>
            </a:tbl>
          </a:graphicData>
        </a:graphic>
      </p:graphicFrame>
      <p:graphicFrame>
        <p:nvGraphicFramePr>
          <p:cNvPr id="21" name="Table 20">
            <a:extLst>
              <a:ext uri="{FF2B5EF4-FFF2-40B4-BE49-F238E27FC236}">
                <a16:creationId xmlns:a16="http://schemas.microsoft.com/office/drawing/2014/main" id="{21595DD3-DA6E-D4ED-7D11-BF58B9841071}"/>
              </a:ext>
            </a:extLst>
          </p:cNvPr>
          <p:cNvGraphicFramePr>
            <a:graphicFrameLocks noGrp="1"/>
          </p:cNvGraphicFramePr>
          <p:nvPr>
            <p:extLst>
              <p:ext uri="{D42A27DB-BD31-4B8C-83A1-F6EECF244321}">
                <p14:modId xmlns:p14="http://schemas.microsoft.com/office/powerpoint/2010/main" val="3143084847"/>
              </p:ext>
            </p:extLst>
          </p:nvPr>
        </p:nvGraphicFramePr>
        <p:xfrm>
          <a:off x="3285468" y="3540716"/>
          <a:ext cx="2466157" cy="2549868"/>
        </p:xfrm>
        <a:graphic>
          <a:graphicData uri="http://schemas.openxmlformats.org/drawingml/2006/table">
            <a:tbl>
              <a:tblPr firstRow="1" bandRow="1">
                <a:tableStyleId>{5940675A-B579-460E-94D1-54222C63F5DA}</a:tableStyleId>
              </a:tblPr>
              <a:tblGrid>
                <a:gridCol w="2466157">
                  <a:extLst>
                    <a:ext uri="{9D8B030D-6E8A-4147-A177-3AD203B41FA5}">
                      <a16:colId xmlns:a16="http://schemas.microsoft.com/office/drawing/2014/main" val="1188260964"/>
                    </a:ext>
                  </a:extLst>
                </a:gridCol>
              </a:tblGrid>
              <a:tr h="637467">
                <a:tc>
                  <a:txBody>
                    <a:bodyPr/>
                    <a:lstStyle/>
                    <a:p>
                      <a:pPr algn="ctr"/>
                      <a:endParaRPr lang="en-GB"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209932684"/>
                  </a:ext>
                </a:extLst>
              </a:tr>
              <a:tr h="637467">
                <a:tc>
                  <a:txBody>
                    <a:bodyPr/>
                    <a:lstStyle/>
                    <a:p>
                      <a:pPr algn="ctr"/>
                      <a:endParaRPr lang="en-GB"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1034700678"/>
                  </a:ext>
                </a:extLst>
              </a:tr>
              <a:tr h="637467">
                <a:tc>
                  <a:txBody>
                    <a:bodyPr/>
                    <a:lstStyle/>
                    <a:p>
                      <a:pPr algn="ctr"/>
                      <a:endParaRPr lang="en-GB"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249489101"/>
                  </a:ext>
                </a:extLst>
              </a:tr>
              <a:tr h="637467">
                <a:tc>
                  <a:txBody>
                    <a:bodyPr/>
                    <a:lstStyle/>
                    <a:p>
                      <a:pPr algn="ctr"/>
                      <a:endParaRPr lang="en-GB" sz="1600"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324329525"/>
                  </a:ext>
                </a:extLst>
              </a:tr>
            </a:tbl>
          </a:graphicData>
        </a:graphic>
      </p:graphicFrame>
      <p:sp>
        <p:nvSpPr>
          <p:cNvPr id="22" name="Rectangle 21">
            <a:extLst>
              <a:ext uri="{FF2B5EF4-FFF2-40B4-BE49-F238E27FC236}">
                <a16:creationId xmlns:a16="http://schemas.microsoft.com/office/drawing/2014/main" id="{A1B29610-F76B-6288-374F-8A0AA61E18F3}"/>
              </a:ext>
            </a:extLst>
          </p:cNvPr>
          <p:cNvSpPr/>
          <p:nvPr/>
        </p:nvSpPr>
        <p:spPr>
          <a:xfrm>
            <a:off x="7331190" y="2711308"/>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Computer games</a:t>
            </a:r>
          </a:p>
        </p:txBody>
      </p:sp>
      <p:sp>
        <p:nvSpPr>
          <p:cNvPr id="23" name="Rectangle 22">
            <a:extLst>
              <a:ext uri="{FF2B5EF4-FFF2-40B4-BE49-F238E27FC236}">
                <a16:creationId xmlns:a16="http://schemas.microsoft.com/office/drawing/2014/main" id="{AC7D94CA-9E4F-A510-FFEC-A2336F018FBF}"/>
              </a:ext>
            </a:extLst>
          </p:cNvPr>
          <p:cNvSpPr/>
          <p:nvPr/>
        </p:nvSpPr>
        <p:spPr>
          <a:xfrm>
            <a:off x="9753829" y="2711308"/>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Digital publishing</a:t>
            </a:r>
          </a:p>
        </p:txBody>
      </p:sp>
      <p:sp>
        <p:nvSpPr>
          <p:cNvPr id="24" name="Rectangle 23">
            <a:extLst>
              <a:ext uri="{FF2B5EF4-FFF2-40B4-BE49-F238E27FC236}">
                <a16:creationId xmlns:a16="http://schemas.microsoft.com/office/drawing/2014/main" id="{47525B0C-F9DD-B716-6E88-99BEC8D8AC32}"/>
              </a:ext>
            </a:extLst>
          </p:cNvPr>
          <p:cNvSpPr/>
          <p:nvPr/>
        </p:nvSpPr>
        <p:spPr>
          <a:xfrm>
            <a:off x="7331190" y="3476612"/>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Film</a:t>
            </a:r>
          </a:p>
        </p:txBody>
      </p:sp>
      <p:sp>
        <p:nvSpPr>
          <p:cNvPr id="25" name="Rectangle 24">
            <a:extLst>
              <a:ext uri="{FF2B5EF4-FFF2-40B4-BE49-F238E27FC236}">
                <a16:creationId xmlns:a16="http://schemas.microsoft.com/office/drawing/2014/main" id="{374F5A5C-FB39-3F36-5D4A-A23F5461DB79}"/>
              </a:ext>
            </a:extLst>
          </p:cNvPr>
          <p:cNvSpPr/>
          <p:nvPr/>
        </p:nvSpPr>
        <p:spPr>
          <a:xfrm>
            <a:off x="9753829" y="3476612"/>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Interactive media</a:t>
            </a:r>
          </a:p>
        </p:txBody>
      </p:sp>
      <p:sp>
        <p:nvSpPr>
          <p:cNvPr id="26" name="Rectangle 25">
            <a:extLst>
              <a:ext uri="{FF2B5EF4-FFF2-40B4-BE49-F238E27FC236}">
                <a16:creationId xmlns:a16="http://schemas.microsoft.com/office/drawing/2014/main" id="{C62F993F-4C16-D883-F376-DCC287A0F3A0}"/>
              </a:ext>
            </a:extLst>
          </p:cNvPr>
          <p:cNvSpPr/>
          <p:nvPr/>
        </p:nvSpPr>
        <p:spPr>
          <a:xfrm>
            <a:off x="7331190" y="4290145"/>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Internet</a:t>
            </a:r>
          </a:p>
        </p:txBody>
      </p:sp>
      <p:sp>
        <p:nvSpPr>
          <p:cNvPr id="27" name="Rectangle 26">
            <a:extLst>
              <a:ext uri="{FF2B5EF4-FFF2-40B4-BE49-F238E27FC236}">
                <a16:creationId xmlns:a16="http://schemas.microsoft.com/office/drawing/2014/main" id="{6439359E-BFEA-6D86-D9F2-F0DD86CC03AD}"/>
              </a:ext>
            </a:extLst>
          </p:cNvPr>
          <p:cNvSpPr/>
          <p:nvPr/>
        </p:nvSpPr>
        <p:spPr>
          <a:xfrm>
            <a:off x="9753829" y="4290145"/>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Print publishing</a:t>
            </a:r>
          </a:p>
        </p:txBody>
      </p:sp>
      <p:sp>
        <p:nvSpPr>
          <p:cNvPr id="28" name="Rectangle 27">
            <a:extLst>
              <a:ext uri="{FF2B5EF4-FFF2-40B4-BE49-F238E27FC236}">
                <a16:creationId xmlns:a16="http://schemas.microsoft.com/office/drawing/2014/main" id="{91F8EAFC-A529-5F61-00AE-5102C0818AED}"/>
              </a:ext>
            </a:extLst>
          </p:cNvPr>
          <p:cNvSpPr/>
          <p:nvPr/>
        </p:nvSpPr>
        <p:spPr>
          <a:xfrm>
            <a:off x="7331190" y="5138179"/>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Radio</a:t>
            </a:r>
          </a:p>
        </p:txBody>
      </p:sp>
      <p:sp>
        <p:nvSpPr>
          <p:cNvPr id="29" name="Rectangle 28">
            <a:extLst>
              <a:ext uri="{FF2B5EF4-FFF2-40B4-BE49-F238E27FC236}">
                <a16:creationId xmlns:a16="http://schemas.microsoft.com/office/drawing/2014/main" id="{44F49EA7-A92E-C51D-3776-EF6AC4154224}"/>
              </a:ext>
            </a:extLst>
          </p:cNvPr>
          <p:cNvSpPr/>
          <p:nvPr/>
        </p:nvSpPr>
        <p:spPr>
          <a:xfrm>
            <a:off x="9753829" y="5138179"/>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TV</a:t>
            </a:r>
          </a:p>
        </p:txBody>
      </p:sp>
      <p:sp>
        <p:nvSpPr>
          <p:cNvPr id="31" name="TextBox 30">
            <a:extLst>
              <a:ext uri="{FF2B5EF4-FFF2-40B4-BE49-F238E27FC236}">
                <a16:creationId xmlns:a16="http://schemas.microsoft.com/office/drawing/2014/main" id="{7E88AFE2-F214-0BD4-8F04-0A4A0072933F}"/>
              </a:ext>
            </a:extLst>
          </p:cNvPr>
          <p:cNvSpPr txBox="1"/>
          <p:nvPr/>
        </p:nvSpPr>
        <p:spPr>
          <a:xfrm>
            <a:off x="6499151" y="2243281"/>
            <a:ext cx="6129670" cy="338554"/>
          </a:xfrm>
          <a:prstGeom prst="rect">
            <a:avLst/>
          </a:prstGeom>
          <a:noFill/>
        </p:spPr>
        <p:txBody>
          <a:bodyPr wrap="square">
            <a:spAutoFit/>
          </a:bodyPr>
          <a:lstStyle/>
          <a:p>
            <a:pPr algn="ctr"/>
            <a:r>
              <a:rPr lang="en-GB" sz="1600" b="1" dirty="0">
                <a:latin typeface="Segoe UI" panose="020B0502040204020203" pitchFamily="34" charset="0"/>
                <a:cs typeface="Segoe UI" panose="020B0502040204020203" pitchFamily="34" charset="0"/>
              </a:rPr>
              <a:t>Media sectors</a:t>
            </a:r>
          </a:p>
        </p:txBody>
      </p:sp>
      <p:sp>
        <p:nvSpPr>
          <p:cNvPr id="2" name="Rectangle 1">
            <a:extLst>
              <a:ext uri="{FF2B5EF4-FFF2-40B4-BE49-F238E27FC236}">
                <a16:creationId xmlns:a16="http://schemas.microsoft.com/office/drawing/2014/main" id="{8CEE649B-A35E-9F9C-E63B-0FAF9E93E635}"/>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1.1a</a:t>
            </a:r>
          </a:p>
        </p:txBody>
      </p:sp>
    </p:spTree>
    <p:extLst>
      <p:ext uri="{BB962C8B-B14F-4D97-AF65-F5344CB8AC3E}">
        <p14:creationId xmlns:p14="http://schemas.microsoft.com/office/powerpoint/2010/main" val="2018265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3.1 Work planning</a:t>
            </a:r>
          </a:p>
          <a:p>
            <a:r>
              <a:rPr lang="en-GB" b="1" dirty="0">
                <a:latin typeface="Segoe UI Black" panose="020B0A02040204020203" pitchFamily="34" charset="0"/>
                <a:ea typeface="Segoe UI Black" panose="020B0A02040204020203" pitchFamily="34" charset="0"/>
                <a:cs typeface="Segoe UI" panose="020B0502040204020203" pitchFamily="34" charset="0"/>
              </a:rPr>
              <a:t>Resources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3.1c</a:t>
            </a:r>
          </a:p>
        </p:txBody>
      </p:sp>
      <p:sp>
        <p:nvSpPr>
          <p:cNvPr id="28" name="TextBox 27">
            <a:extLst>
              <a:ext uri="{FF2B5EF4-FFF2-40B4-BE49-F238E27FC236}">
                <a16:creationId xmlns:a16="http://schemas.microsoft.com/office/drawing/2014/main" id="{3A754331-5690-04CB-1BEE-A810DB587CFD}"/>
              </a:ext>
            </a:extLst>
          </p:cNvPr>
          <p:cNvSpPr txBox="1"/>
          <p:nvPr/>
        </p:nvSpPr>
        <p:spPr>
          <a:xfrm>
            <a:off x="0" y="1449242"/>
            <a:ext cx="1080135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In the table below, identify hardware, software and people required to create a media product. A media product could be a film, video game, digital graphic etc…</a:t>
            </a:r>
          </a:p>
        </p:txBody>
      </p:sp>
      <p:graphicFrame>
        <p:nvGraphicFramePr>
          <p:cNvPr id="5" name="Table 4">
            <a:extLst>
              <a:ext uri="{FF2B5EF4-FFF2-40B4-BE49-F238E27FC236}">
                <a16:creationId xmlns:a16="http://schemas.microsoft.com/office/drawing/2014/main" id="{B0525545-1061-0C28-FD85-F13D80638484}"/>
              </a:ext>
            </a:extLst>
          </p:cNvPr>
          <p:cNvGraphicFramePr>
            <a:graphicFrameLocks noGrp="1"/>
          </p:cNvGraphicFramePr>
          <p:nvPr>
            <p:extLst>
              <p:ext uri="{D42A27DB-BD31-4B8C-83A1-F6EECF244321}">
                <p14:modId xmlns:p14="http://schemas.microsoft.com/office/powerpoint/2010/main" val="378231191"/>
              </p:ext>
            </p:extLst>
          </p:nvPr>
        </p:nvGraphicFramePr>
        <p:xfrm>
          <a:off x="1871980" y="2433741"/>
          <a:ext cx="8127999" cy="265684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394614586"/>
                    </a:ext>
                  </a:extLst>
                </a:gridCol>
                <a:gridCol w="2709333">
                  <a:extLst>
                    <a:ext uri="{9D8B030D-6E8A-4147-A177-3AD203B41FA5}">
                      <a16:colId xmlns:a16="http://schemas.microsoft.com/office/drawing/2014/main" val="2342069747"/>
                    </a:ext>
                  </a:extLst>
                </a:gridCol>
                <a:gridCol w="2709333">
                  <a:extLst>
                    <a:ext uri="{9D8B030D-6E8A-4147-A177-3AD203B41FA5}">
                      <a16:colId xmlns:a16="http://schemas.microsoft.com/office/drawing/2014/main" val="2649173073"/>
                    </a:ext>
                  </a:extLst>
                </a:gridCol>
              </a:tblGrid>
              <a:tr h="370840">
                <a:tc>
                  <a:txBody>
                    <a:bodyPr/>
                    <a:lstStyle/>
                    <a:p>
                      <a:pPr algn="ctr"/>
                      <a:r>
                        <a:rPr lang="en-GB" sz="1600" b="1" dirty="0">
                          <a:latin typeface="Segoe UI" panose="020B0502040204020203" pitchFamily="34" charset="0"/>
                          <a:cs typeface="Segoe UI" panose="020B0502040204020203" pitchFamily="34" charset="0"/>
                        </a:rPr>
                        <a:t>Hardware</a:t>
                      </a:r>
                    </a:p>
                  </a:txBody>
                  <a:tcPr>
                    <a:solidFill>
                      <a:schemeClr val="bg1">
                        <a:lumMod val="85000"/>
                      </a:schemeClr>
                    </a:solidFill>
                  </a:tcPr>
                </a:tc>
                <a:tc>
                  <a:txBody>
                    <a:bodyPr/>
                    <a:lstStyle/>
                    <a:p>
                      <a:pPr algn="ctr"/>
                      <a:r>
                        <a:rPr lang="en-GB" sz="1600" b="1" dirty="0">
                          <a:latin typeface="Segoe UI" panose="020B0502040204020203" pitchFamily="34" charset="0"/>
                          <a:cs typeface="Segoe UI" panose="020B0502040204020203" pitchFamily="34" charset="0"/>
                        </a:rPr>
                        <a:t>Software</a:t>
                      </a:r>
                    </a:p>
                  </a:txBody>
                  <a:tcPr>
                    <a:solidFill>
                      <a:schemeClr val="bg1">
                        <a:lumMod val="85000"/>
                      </a:schemeClr>
                    </a:solidFill>
                  </a:tcPr>
                </a:tc>
                <a:tc>
                  <a:txBody>
                    <a:bodyPr/>
                    <a:lstStyle/>
                    <a:p>
                      <a:pPr algn="ctr"/>
                      <a:r>
                        <a:rPr lang="en-GB" sz="1600" b="1" dirty="0">
                          <a:latin typeface="Segoe UI" panose="020B0502040204020203" pitchFamily="34" charset="0"/>
                          <a:cs typeface="Segoe UI" panose="020B0502040204020203" pitchFamily="34" charset="0"/>
                        </a:rPr>
                        <a:t>People</a:t>
                      </a:r>
                    </a:p>
                  </a:txBody>
                  <a:tcPr>
                    <a:solidFill>
                      <a:schemeClr val="bg1">
                        <a:lumMod val="85000"/>
                      </a:schemeClr>
                    </a:solidFill>
                  </a:tcPr>
                </a:tc>
                <a:extLst>
                  <a:ext uri="{0D108BD9-81ED-4DB2-BD59-A6C34878D82A}">
                    <a16:rowId xmlns:a16="http://schemas.microsoft.com/office/drawing/2014/main" val="3678230391"/>
                  </a:ext>
                </a:extLst>
              </a:tr>
              <a:tr h="370840">
                <a:tc>
                  <a:txBody>
                    <a:bodyPr/>
                    <a:lstStyle/>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650171314"/>
                  </a:ext>
                </a:extLst>
              </a:tr>
            </a:tbl>
          </a:graphicData>
        </a:graphic>
      </p:graphicFrame>
    </p:spTree>
    <p:extLst>
      <p:ext uri="{BB962C8B-B14F-4D97-AF65-F5344CB8AC3E}">
        <p14:creationId xmlns:p14="http://schemas.microsoft.com/office/powerpoint/2010/main" val="3125739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A0AE94-8A54-1F69-6FDF-904F529D6200}"/>
              </a:ext>
            </a:extLst>
          </p:cNvPr>
          <p:cNvPicPr>
            <a:picLocks noChangeAspect="1"/>
          </p:cNvPicPr>
          <p:nvPr/>
        </p:nvPicPr>
        <p:blipFill>
          <a:blip r:embed="rId3"/>
          <a:stretch>
            <a:fillRect/>
          </a:stretch>
        </p:blipFill>
        <p:spPr>
          <a:xfrm>
            <a:off x="108262" y="2258987"/>
            <a:ext cx="5086081" cy="4081424"/>
          </a:xfrm>
          <a:prstGeom prst="rect">
            <a:avLst/>
          </a:prstGeom>
          <a:ln>
            <a:solidFill>
              <a:schemeClr val="tx1"/>
            </a:solidFill>
          </a:ln>
        </p:spPr>
      </p:pic>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3.2 Documents used to support ideas generation</a:t>
            </a:r>
          </a:p>
          <a:p>
            <a:r>
              <a:rPr lang="en-GB" b="1" dirty="0">
                <a:latin typeface="Segoe UI Black" panose="020B0A02040204020203" pitchFamily="34" charset="0"/>
                <a:ea typeface="Segoe UI Black" panose="020B0A02040204020203" pitchFamily="34" charset="0"/>
                <a:cs typeface="Segoe UI" panose="020B0502040204020203" pitchFamily="34" charset="0"/>
              </a:rPr>
              <a:t>Mind maps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3.2a</a:t>
            </a:r>
          </a:p>
        </p:txBody>
      </p:sp>
      <p:sp>
        <p:nvSpPr>
          <p:cNvPr id="28" name="TextBox 27">
            <a:extLst>
              <a:ext uri="{FF2B5EF4-FFF2-40B4-BE49-F238E27FC236}">
                <a16:creationId xmlns:a16="http://schemas.microsoft.com/office/drawing/2014/main" id="{3A754331-5690-04CB-1BEE-A810DB587CFD}"/>
              </a:ext>
            </a:extLst>
          </p:cNvPr>
          <p:cNvSpPr txBox="1"/>
          <p:nvPr/>
        </p:nvSpPr>
        <p:spPr>
          <a:xfrm>
            <a:off x="5361812" y="2226319"/>
            <a:ext cx="6015991"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Using the numbers provided, identify the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main conventions.</a:t>
            </a:r>
          </a:p>
        </p:txBody>
      </p:sp>
      <p:sp>
        <p:nvSpPr>
          <p:cNvPr id="9" name="Rectangle 8">
            <a:extLst>
              <a:ext uri="{FF2B5EF4-FFF2-40B4-BE49-F238E27FC236}">
                <a16:creationId xmlns:a16="http://schemas.microsoft.com/office/drawing/2014/main" id="{2AB99A86-00F7-FE44-5B99-5D816FE0A4BC}"/>
              </a:ext>
            </a:extLst>
          </p:cNvPr>
          <p:cNvSpPr/>
          <p:nvPr/>
        </p:nvSpPr>
        <p:spPr>
          <a:xfrm>
            <a:off x="2823161" y="4734604"/>
            <a:ext cx="361419" cy="3581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a:t>
            </a:r>
          </a:p>
        </p:txBody>
      </p:sp>
      <p:sp>
        <p:nvSpPr>
          <p:cNvPr id="10" name="Rectangle 9">
            <a:extLst>
              <a:ext uri="{FF2B5EF4-FFF2-40B4-BE49-F238E27FC236}">
                <a16:creationId xmlns:a16="http://schemas.microsoft.com/office/drawing/2014/main" id="{01A0A95E-73C6-4E5B-455D-C64AA1E5CB87}"/>
              </a:ext>
            </a:extLst>
          </p:cNvPr>
          <p:cNvSpPr/>
          <p:nvPr/>
        </p:nvSpPr>
        <p:spPr>
          <a:xfrm>
            <a:off x="3018581" y="3486958"/>
            <a:ext cx="361419" cy="3581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a:t>
            </a:r>
          </a:p>
        </p:txBody>
      </p:sp>
      <p:sp>
        <p:nvSpPr>
          <p:cNvPr id="12" name="Rectangle 11">
            <a:extLst>
              <a:ext uri="{FF2B5EF4-FFF2-40B4-BE49-F238E27FC236}">
                <a16:creationId xmlns:a16="http://schemas.microsoft.com/office/drawing/2014/main" id="{C3E4CFA9-8AC5-B79B-017F-368BB30DCB13}"/>
              </a:ext>
            </a:extLst>
          </p:cNvPr>
          <p:cNvSpPr/>
          <p:nvPr/>
        </p:nvSpPr>
        <p:spPr>
          <a:xfrm>
            <a:off x="1927077" y="2731824"/>
            <a:ext cx="361419" cy="3581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a:t>
            </a:r>
          </a:p>
        </p:txBody>
      </p:sp>
      <p:graphicFrame>
        <p:nvGraphicFramePr>
          <p:cNvPr id="13" name="Table 12">
            <a:extLst>
              <a:ext uri="{FF2B5EF4-FFF2-40B4-BE49-F238E27FC236}">
                <a16:creationId xmlns:a16="http://schemas.microsoft.com/office/drawing/2014/main" id="{553E96C0-5E7F-BDE3-DB4C-6AE4D6C2FF0C}"/>
              </a:ext>
            </a:extLst>
          </p:cNvPr>
          <p:cNvGraphicFramePr>
            <a:graphicFrameLocks noGrp="1"/>
          </p:cNvGraphicFramePr>
          <p:nvPr>
            <p:extLst>
              <p:ext uri="{D42A27DB-BD31-4B8C-83A1-F6EECF244321}">
                <p14:modId xmlns:p14="http://schemas.microsoft.com/office/powerpoint/2010/main" val="2226341067"/>
              </p:ext>
            </p:extLst>
          </p:nvPr>
        </p:nvGraphicFramePr>
        <p:xfrm>
          <a:off x="5464810" y="3073125"/>
          <a:ext cx="5336540" cy="1112520"/>
        </p:xfrm>
        <a:graphic>
          <a:graphicData uri="http://schemas.openxmlformats.org/drawingml/2006/table">
            <a:tbl>
              <a:tblPr firstRow="1" bandRow="1">
                <a:tableStyleId>{5940675A-B579-460E-94D1-54222C63F5DA}</a:tableStyleId>
              </a:tblPr>
              <a:tblGrid>
                <a:gridCol w="760730">
                  <a:extLst>
                    <a:ext uri="{9D8B030D-6E8A-4147-A177-3AD203B41FA5}">
                      <a16:colId xmlns:a16="http://schemas.microsoft.com/office/drawing/2014/main" val="2060974918"/>
                    </a:ext>
                  </a:extLst>
                </a:gridCol>
                <a:gridCol w="4575810">
                  <a:extLst>
                    <a:ext uri="{9D8B030D-6E8A-4147-A177-3AD203B41FA5}">
                      <a16:colId xmlns:a16="http://schemas.microsoft.com/office/drawing/2014/main" val="3976076208"/>
                    </a:ext>
                  </a:extLst>
                </a:gridCol>
              </a:tblGrid>
              <a:tr h="370840">
                <a:tc>
                  <a:txBody>
                    <a:bodyPr/>
                    <a:lstStyle/>
                    <a:p>
                      <a:r>
                        <a:rPr lang="en-GB" sz="1600" b="1" dirty="0">
                          <a:latin typeface="Segoe UI" panose="020B0502040204020203" pitchFamily="34" charset="0"/>
                          <a:cs typeface="Segoe UI" panose="020B0502040204020203" pitchFamily="34" charset="0"/>
                        </a:rPr>
                        <a:t>1</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500152911"/>
                  </a:ext>
                </a:extLst>
              </a:tr>
              <a:tr h="370840">
                <a:tc>
                  <a:txBody>
                    <a:bodyPr/>
                    <a:lstStyle/>
                    <a:p>
                      <a:r>
                        <a:rPr lang="en-GB" sz="1600" b="1" dirty="0">
                          <a:latin typeface="Segoe UI" panose="020B0502040204020203" pitchFamily="34" charset="0"/>
                          <a:cs typeface="Segoe UI" panose="020B0502040204020203" pitchFamily="34" charset="0"/>
                        </a:rPr>
                        <a:t>2</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493552982"/>
                  </a:ext>
                </a:extLst>
              </a:tr>
              <a:tr h="370840">
                <a:tc>
                  <a:txBody>
                    <a:bodyPr/>
                    <a:lstStyle/>
                    <a:p>
                      <a:r>
                        <a:rPr lang="en-GB" sz="1600" b="1" dirty="0">
                          <a:latin typeface="Segoe UI" panose="020B0502040204020203" pitchFamily="34" charset="0"/>
                          <a:cs typeface="Segoe UI" panose="020B0502040204020203" pitchFamily="34" charset="0"/>
                        </a:rPr>
                        <a:t>3</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601690217"/>
                  </a:ext>
                </a:extLst>
              </a:tr>
            </a:tbl>
          </a:graphicData>
        </a:graphic>
      </p:graphicFrame>
      <p:sp>
        <p:nvSpPr>
          <p:cNvPr id="14" name="TextBox 13">
            <a:extLst>
              <a:ext uri="{FF2B5EF4-FFF2-40B4-BE49-F238E27FC236}">
                <a16:creationId xmlns:a16="http://schemas.microsoft.com/office/drawing/2014/main" id="{F84B4709-7521-CA85-AAC3-EEE8B06CD3C6}"/>
              </a:ext>
            </a:extLst>
          </p:cNvPr>
          <p:cNvSpPr txBox="1"/>
          <p:nvPr/>
        </p:nvSpPr>
        <p:spPr>
          <a:xfrm>
            <a:off x="5464810" y="4260749"/>
            <a:ext cx="6141085"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B</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up to three </a:t>
            </a:r>
            <a:r>
              <a:rPr lang="en-GB" sz="1600" dirty="0">
                <a:latin typeface="Segoe UI" panose="020B0502040204020203" pitchFamily="34" charset="0"/>
                <a:cs typeface="Segoe UI" panose="020B0502040204020203" pitchFamily="34" charset="0"/>
              </a:rPr>
              <a:t>other components that might be included in a mind map. </a:t>
            </a:r>
          </a:p>
        </p:txBody>
      </p:sp>
      <p:sp>
        <p:nvSpPr>
          <p:cNvPr id="16" name="Rectangle 15">
            <a:extLst>
              <a:ext uri="{FF2B5EF4-FFF2-40B4-BE49-F238E27FC236}">
                <a16:creationId xmlns:a16="http://schemas.microsoft.com/office/drawing/2014/main" id="{CEDECF1D-411E-44C3-AC4C-754E1AEA55F5}"/>
              </a:ext>
            </a:extLst>
          </p:cNvPr>
          <p:cNvSpPr/>
          <p:nvPr/>
        </p:nvSpPr>
        <p:spPr>
          <a:xfrm>
            <a:off x="5464810" y="5241954"/>
            <a:ext cx="6083301" cy="104233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E8121408-4D29-B75E-FF71-BF7E46835886}"/>
              </a:ext>
            </a:extLst>
          </p:cNvPr>
          <p:cNvSpPr txBox="1"/>
          <p:nvPr/>
        </p:nvSpPr>
        <p:spPr>
          <a:xfrm>
            <a:off x="0" y="1401296"/>
            <a:ext cx="980694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Purpose</a:t>
            </a:r>
          </a:p>
          <a:p>
            <a:r>
              <a:rPr lang="en-GB" sz="1600" dirty="0">
                <a:latin typeface="Segoe UI" panose="020B0502040204020203" pitchFamily="34" charset="0"/>
                <a:cs typeface="Segoe UI" panose="020B0502040204020203" pitchFamily="34" charset="0"/>
              </a:rPr>
              <a:t>A mind map is a visual representation of ideas and concepts that stem from a central theme or concept</a:t>
            </a:r>
          </a:p>
        </p:txBody>
      </p:sp>
    </p:spTree>
    <p:extLst>
      <p:ext uri="{BB962C8B-B14F-4D97-AF65-F5344CB8AC3E}">
        <p14:creationId xmlns:p14="http://schemas.microsoft.com/office/powerpoint/2010/main" val="3268674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A0AE94-8A54-1F69-6FDF-904F529D6200}"/>
              </a:ext>
            </a:extLst>
          </p:cNvPr>
          <p:cNvPicPr>
            <a:picLocks noChangeAspect="1"/>
          </p:cNvPicPr>
          <p:nvPr/>
        </p:nvPicPr>
        <p:blipFill>
          <a:blip r:embed="rId3"/>
          <a:stretch>
            <a:fillRect/>
          </a:stretch>
        </p:blipFill>
        <p:spPr>
          <a:xfrm>
            <a:off x="240299" y="1682639"/>
            <a:ext cx="5740132" cy="4606279"/>
          </a:xfrm>
          <a:prstGeom prst="rect">
            <a:avLst/>
          </a:prstGeom>
          <a:ln>
            <a:solidFill>
              <a:schemeClr val="tx1"/>
            </a:solidFill>
          </a:ln>
        </p:spPr>
      </p:pic>
      <p:pic>
        <p:nvPicPr>
          <p:cNvPr id="11" name="Picture 10" descr="A black and white sign&#10;&#10;Description automatically generated with low confidence">
            <a:extLst>
              <a:ext uri="{FF2B5EF4-FFF2-40B4-BE49-F238E27FC236}">
                <a16:creationId xmlns:a16="http://schemas.microsoft.com/office/drawing/2014/main" id="{4B236026-F1A9-7D28-2BA6-4B797DDB6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1350" y="0"/>
            <a:ext cx="1152907" cy="610099"/>
          </a:xfrm>
          <a:prstGeom prst="rect">
            <a:avLst/>
          </a:prstGeom>
        </p:spPr>
      </p:pic>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3.2 Documents used to support ideas generation</a:t>
            </a:r>
          </a:p>
          <a:p>
            <a:r>
              <a:rPr lang="en-GB" b="1" dirty="0">
                <a:latin typeface="Segoe UI Black" panose="020B0A02040204020203" pitchFamily="34" charset="0"/>
                <a:ea typeface="Segoe UI Black" panose="020B0A02040204020203" pitchFamily="34" charset="0"/>
                <a:cs typeface="Segoe UI" panose="020B0502040204020203" pitchFamily="34" charset="0"/>
              </a:rPr>
              <a:t>Mind maps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3.2b</a:t>
            </a:r>
          </a:p>
        </p:txBody>
      </p:sp>
      <p:sp>
        <p:nvSpPr>
          <p:cNvPr id="28" name="TextBox 27">
            <a:extLst>
              <a:ext uri="{FF2B5EF4-FFF2-40B4-BE49-F238E27FC236}">
                <a16:creationId xmlns:a16="http://schemas.microsoft.com/office/drawing/2014/main" id="{3A754331-5690-04CB-1BEE-A810DB587CFD}"/>
              </a:ext>
            </a:extLst>
          </p:cNvPr>
          <p:cNvSpPr txBox="1"/>
          <p:nvPr/>
        </p:nvSpPr>
        <p:spPr>
          <a:xfrm>
            <a:off x="6096000" y="1740167"/>
            <a:ext cx="545211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types of hardware that could be used to </a:t>
            </a:r>
            <a:r>
              <a:rPr lang="en-GB" sz="1600" b="1" dirty="0">
                <a:latin typeface="Segoe UI" panose="020B0502040204020203" pitchFamily="34" charset="0"/>
                <a:cs typeface="Segoe UI" panose="020B0502040204020203" pitchFamily="34" charset="0"/>
              </a:rPr>
              <a:t>view/create </a:t>
            </a:r>
            <a:r>
              <a:rPr lang="en-GB" sz="1600" dirty="0">
                <a:latin typeface="Segoe UI" panose="020B0502040204020203" pitchFamily="34" charset="0"/>
                <a:cs typeface="Segoe UI" panose="020B0502040204020203" pitchFamily="34" charset="0"/>
              </a:rPr>
              <a:t>a mind map.</a:t>
            </a:r>
          </a:p>
        </p:txBody>
      </p:sp>
      <p:sp>
        <p:nvSpPr>
          <p:cNvPr id="9" name="Rectangle 8">
            <a:extLst>
              <a:ext uri="{FF2B5EF4-FFF2-40B4-BE49-F238E27FC236}">
                <a16:creationId xmlns:a16="http://schemas.microsoft.com/office/drawing/2014/main" id="{2AB99A86-00F7-FE44-5B99-5D816FE0A4BC}"/>
              </a:ext>
            </a:extLst>
          </p:cNvPr>
          <p:cNvSpPr/>
          <p:nvPr/>
        </p:nvSpPr>
        <p:spPr>
          <a:xfrm>
            <a:off x="3199291" y="4415757"/>
            <a:ext cx="361419" cy="3581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a:t>
            </a:r>
          </a:p>
        </p:txBody>
      </p:sp>
      <p:sp>
        <p:nvSpPr>
          <p:cNvPr id="10" name="Rectangle 9">
            <a:extLst>
              <a:ext uri="{FF2B5EF4-FFF2-40B4-BE49-F238E27FC236}">
                <a16:creationId xmlns:a16="http://schemas.microsoft.com/office/drawing/2014/main" id="{01A0A95E-73C6-4E5B-455D-C64AA1E5CB87}"/>
              </a:ext>
            </a:extLst>
          </p:cNvPr>
          <p:cNvSpPr/>
          <p:nvPr/>
        </p:nvSpPr>
        <p:spPr>
          <a:xfrm>
            <a:off x="3560710" y="3077510"/>
            <a:ext cx="361419" cy="3581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a:t>
            </a:r>
          </a:p>
        </p:txBody>
      </p:sp>
      <p:sp>
        <p:nvSpPr>
          <p:cNvPr id="12" name="Rectangle 11">
            <a:extLst>
              <a:ext uri="{FF2B5EF4-FFF2-40B4-BE49-F238E27FC236}">
                <a16:creationId xmlns:a16="http://schemas.microsoft.com/office/drawing/2014/main" id="{C3E4CFA9-8AC5-B79B-017F-368BB30DCB13}"/>
              </a:ext>
            </a:extLst>
          </p:cNvPr>
          <p:cNvSpPr/>
          <p:nvPr/>
        </p:nvSpPr>
        <p:spPr>
          <a:xfrm>
            <a:off x="2397021" y="2213004"/>
            <a:ext cx="361419" cy="3581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a:t>
            </a:r>
          </a:p>
        </p:txBody>
      </p:sp>
      <p:sp>
        <p:nvSpPr>
          <p:cNvPr id="14" name="TextBox 13">
            <a:extLst>
              <a:ext uri="{FF2B5EF4-FFF2-40B4-BE49-F238E27FC236}">
                <a16:creationId xmlns:a16="http://schemas.microsoft.com/office/drawing/2014/main" id="{F84B4709-7521-CA85-AAC3-EEE8B06CD3C6}"/>
              </a:ext>
            </a:extLst>
          </p:cNvPr>
          <p:cNvSpPr txBox="1"/>
          <p:nvPr/>
        </p:nvSpPr>
        <p:spPr>
          <a:xfrm>
            <a:off x="6153785" y="4059264"/>
            <a:ext cx="545211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B</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types of software that could be used to </a:t>
            </a:r>
            <a:r>
              <a:rPr lang="en-GB" sz="1600" b="1" dirty="0">
                <a:latin typeface="Segoe UI" panose="020B0502040204020203" pitchFamily="34" charset="0"/>
                <a:cs typeface="Segoe UI" panose="020B0502040204020203" pitchFamily="34" charset="0"/>
              </a:rPr>
              <a:t>create </a:t>
            </a:r>
            <a:r>
              <a:rPr lang="en-GB" sz="1600" dirty="0">
                <a:latin typeface="Segoe UI" panose="020B0502040204020203" pitchFamily="34" charset="0"/>
                <a:cs typeface="Segoe UI" panose="020B0502040204020203" pitchFamily="34" charset="0"/>
              </a:rPr>
              <a:t>a mind map.</a:t>
            </a:r>
          </a:p>
        </p:txBody>
      </p:sp>
      <p:sp>
        <p:nvSpPr>
          <p:cNvPr id="16" name="Rectangle 15">
            <a:extLst>
              <a:ext uri="{FF2B5EF4-FFF2-40B4-BE49-F238E27FC236}">
                <a16:creationId xmlns:a16="http://schemas.microsoft.com/office/drawing/2014/main" id="{CEDECF1D-411E-44C3-AC4C-754E1AEA55F5}"/>
              </a:ext>
            </a:extLst>
          </p:cNvPr>
          <p:cNvSpPr/>
          <p:nvPr/>
        </p:nvSpPr>
        <p:spPr>
          <a:xfrm>
            <a:off x="6211570" y="2625613"/>
            <a:ext cx="5336540" cy="136016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804FCC87-4A43-9E79-E150-B556517CA3CD}"/>
              </a:ext>
            </a:extLst>
          </p:cNvPr>
          <p:cNvSpPr/>
          <p:nvPr/>
        </p:nvSpPr>
        <p:spPr>
          <a:xfrm>
            <a:off x="6211570" y="4924125"/>
            <a:ext cx="5336540" cy="136016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22509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3.2 Documents used to support ideas generation</a:t>
            </a:r>
          </a:p>
          <a:p>
            <a:r>
              <a:rPr lang="en-GB" b="1" dirty="0">
                <a:latin typeface="Segoe UI Black" panose="020B0A02040204020203" pitchFamily="34" charset="0"/>
                <a:ea typeface="Segoe UI Black" panose="020B0A02040204020203" pitchFamily="34" charset="0"/>
                <a:cs typeface="Segoe UI" panose="020B0502040204020203" pitchFamily="34" charset="0"/>
              </a:rPr>
              <a:t>Moodboard</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3.2c</a:t>
            </a:r>
          </a:p>
        </p:txBody>
      </p:sp>
      <p:pic>
        <p:nvPicPr>
          <p:cNvPr id="5" name="Picture 4" descr="A picture containing text, different, screenshot, several&#10;&#10;Description automatically generated">
            <a:extLst>
              <a:ext uri="{FF2B5EF4-FFF2-40B4-BE49-F238E27FC236}">
                <a16:creationId xmlns:a16="http://schemas.microsoft.com/office/drawing/2014/main" id="{4BD9E8EC-DC21-A2E2-388A-D48F65795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76" y="1616149"/>
            <a:ext cx="7292524" cy="4085882"/>
          </a:xfrm>
          <a:prstGeom prst="rect">
            <a:avLst/>
          </a:prstGeom>
          <a:ln>
            <a:solidFill>
              <a:schemeClr val="tx1"/>
            </a:solidFill>
          </a:ln>
        </p:spPr>
      </p:pic>
      <p:sp>
        <p:nvSpPr>
          <p:cNvPr id="8" name="Rectangle 7">
            <a:extLst>
              <a:ext uri="{FF2B5EF4-FFF2-40B4-BE49-F238E27FC236}">
                <a16:creationId xmlns:a16="http://schemas.microsoft.com/office/drawing/2014/main" id="{F082EC57-EFA6-34E7-9D98-F904B49D078A}"/>
              </a:ext>
            </a:extLst>
          </p:cNvPr>
          <p:cNvSpPr/>
          <p:nvPr/>
        </p:nvSpPr>
        <p:spPr>
          <a:xfrm>
            <a:off x="1630391" y="1930068"/>
            <a:ext cx="361419" cy="3581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a:t>
            </a:r>
          </a:p>
        </p:txBody>
      </p:sp>
      <p:sp>
        <p:nvSpPr>
          <p:cNvPr id="15" name="Rectangle 14">
            <a:extLst>
              <a:ext uri="{FF2B5EF4-FFF2-40B4-BE49-F238E27FC236}">
                <a16:creationId xmlns:a16="http://schemas.microsoft.com/office/drawing/2014/main" id="{BD5264DC-0B13-05F5-4AF5-607685F01BB7}"/>
              </a:ext>
            </a:extLst>
          </p:cNvPr>
          <p:cNvSpPr/>
          <p:nvPr/>
        </p:nvSpPr>
        <p:spPr>
          <a:xfrm>
            <a:off x="168276" y="4976610"/>
            <a:ext cx="361419" cy="3581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2</a:t>
            </a:r>
          </a:p>
        </p:txBody>
      </p:sp>
      <p:sp>
        <p:nvSpPr>
          <p:cNvPr id="17" name="Rectangle 16">
            <a:extLst>
              <a:ext uri="{FF2B5EF4-FFF2-40B4-BE49-F238E27FC236}">
                <a16:creationId xmlns:a16="http://schemas.microsoft.com/office/drawing/2014/main" id="{8382891D-C21B-1C86-7DFC-AF33DEEA83D9}"/>
              </a:ext>
            </a:extLst>
          </p:cNvPr>
          <p:cNvSpPr/>
          <p:nvPr/>
        </p:nvSpPr>
        <p:spPr>
          <a:xfrm>
            <a:off x="1991810" y="4925809"/>
            <a:ext cx="361419" cy="3581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a:t>
            </a:r>
          </a:p>
        </p:txBody>
      </p:sp>
      <p:sp>
        <p:nvSpPr>
          <p:cNvPr id="19" name="Rectangle 18">
            <a:extLst>
              <a:ext uri="{FF2B5EF4-FFF2-40B4-BE49-F238E27FC236}">
                <a16:creationId xmlns:a16="http://schemas.microsoft.com/office/drawing/2014/main" id="{EDF212BB-1CDE-569E-B8EE-F1E2D515AB90}"/>
              </a:ext>
            </a:extLst>
          </p:cNvPr>
          <p:cNvSpPr/>
          <p:nvPr/>
        </p:nvSpPr>
        <p:spPr>
          <a:xfrm>
            <a:off x="4777430" y="2463459"/>
            <a:ext cx="361419" cy="3581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a:t>
            </a:r>
          </a:p>
        </p:txBody>
      </p:sp>
      <p:sp>
        <p:nvSpPr>
          <p:cNvPr id="20" name="TextBox 19">
            <a:extLst>
              <a:ext uri="{FF2B5EF4-FFF2-40B4-BE49-F238E27FC236}">
                <a16:creationId xmlns:a16="http://schemas.microsoft.com/office/drawing/2014/main" id="{B8C74BC5-1A7F-66F1-D741-6534ECE7B511}"/>
              </a:ext>
            </a:extLst>
          </p:cNvPr>
          <p:cNvSpPr txBox="1"/>
          <p:nvPr/>
        </p:nvSpPr>
        <p:spPr>
          <a:xfrm>
            <a:off x="7530267" y="2747671"/>
            <a:ext cx="4493457"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Using the numbers provided, identify the four components found on the moodboard.</a:t>
            </a:r>
          </a:p>
        </p:txBody>
      </p:sp>
      <p:graphicFrame>
        <p:nvGraphicFramePr>
          <p:cNvPr id="21" name="Table 20">
            <a:extLst>
              <a:ext uri="{FF2B5EF4-FFF2-40B4-BE49-F238E27FC236}">
                <a16:creationId xmlns:a16="http://schemas.microsoft.com/office/drawing/2014/main" id="{9A0885FA-D834-5D69-3E8C-4ACE7D635342}"/>
              </a:ext>
            </a:extLst>
          </p:cNvPr>
          <p:cNvGraphicFramePr>
            <a:graphicFrameLocks noGrp="1"/>
          </p:cNvGraphicFramePr>
          <p:nvPr>
            <p:extLst>
              <p:ext uri="{D42A27DB-BD31-4B8C-83A1-F6EECF244321}">
                <p14:modId xmlns:p14="http://schemas.microsoft.com/office/powerpoint/2010/main" val="1625257361"/>
              </p:ext>
            </p:extLst>
          </p:nvPr>
        </p:nvGraphicFramePr>
        <p:xfrm>
          <a:off x="7622977" y="3846432"/>
          <a:ext cx="4150810" cy="1483360"/>
        </p:xfrm>
        <a:graphic>
          <a:graphicData uri="http://schemas.openxmlformats.org/drawingml/2006/table">
            <a:tbl>
              <a:tblPr firstRow="1" bandRow="1">
                <a:tableStyleId>{5940675A-B579-460E-94D1-54222C63F5DA}</a:tableStyleId>
              </a:tblPr>
              <a:tblGrid>
                <a:gridCol w="591703">
                  <a:extLst>
                    <a:ext uri="{9D8B030D-6E8A-4147-A177-3AD203B41FA5}">
                      <a16:colId xmlns:a16="http://schemas.microsoft.com/office/drawing/2014/main" val="2060974918"/>
                    </a:ext>
                  </a:extLst>
                </a:gridCol>
                <a:gridCol w="3559107">
                  <a:extLst>
                    <a:ext uri="{9D8B030D-6E8A-4147-A177-3AD203B41FA5}">
                      <a16:colId xmlns:a16="http://schemas.microsoft.com/office/drawing/2014/main" val="3976076208"/>
                    </a:ext>
                  </a:extLst>
                </a:gridCol>
              </a:tblGrid>
              <a:tr h="370840">
                <a:tc>
                  <a:txBody>
                    <a:bodyPr/>
                    <a:lstStyle/>
                    <a:p>
                      <a:r>
                        <a:rPr lang="en-GB" sz="1600" b="1" dirty="0">
                          <a:latin typeface="Segoe UI" panose="020B0502040204020203" pitchFamily="34" charset="0"/>
                          <a:cs typeface="Segoe UI" panose="020B0502040204020203" pitchFamily="34" charset="0"/>
                        </a:rPr>
                        <a:t>1</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500152911"/>
                  </a:ext>
                </a:extLst>
              </a:tr>
              <a:tr h="370840">
                <a:tc>
                  <a:txBody>
                    <a:bodyPr/>
                    <a:lstStyle/>
                    <a:p>
                      <a:r>
                        <a:rPr lang="en-GB" sz="1600" b="1" dirty="0">
                          <a:latin typeface="Segoe UI" panose="020B0502040204020203" pitchFamily="34" charset="0"/>
                          <a:cs typeface="Segoe UI" panose="020B0502040204020203" pitchFamily="34" charset="0"/>
                        </a:rPr>
                        <a:t>2</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493552982"/>
                  </a:ext>
                </a:extLst>
              </a:tr>
              <a:tr h="370840">
                <a:tc>
                  <a:txBody>
                    <a:bodyPr/>
                    <a:lstStyle/>
                    <a:p>
                      <a:r>
                        <a:rPr lang="en-GB" sz="1600" b="1" dirty="0">
                          <a:latin typeface="Segoe UI" panose="020B0502040204020203" pitchFamily="34" charset="0"/>
                          <a:cs typeface="Segoe UI" panose="020B0502040204020203" pitchFamily="34" charset="0"/>
                        </a:rPr>
                        <a:t>3</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601690217"/>
                  </a:ext>
                </a:extLst>
              </a:tr>
              <a:tr h="370840">
                <a:tc>
                  <a:txBody>
                    <a:bodyPr/>
                    <a:lstStyle/>
                    <a:p>
                      <a:r>
                        <a:rPr lang="en-GB" sz="1600" b="1" dirty="0">
                          <a:latin typeface="Segoe UI" panose="020B0502040204020203" pitchFamily="34" charset="0"/>
                          <a:cs typeface="Segoe UI" panose="020B0502040204020203" pitchFamily="34" charset="0"/>
                        </a:rPr>
                        <a:t>4</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966304750"/>
                  </a:ext>
                </a:extLst>
              </a:tr>
            </a:tbl>
          </a:graphicData>
        </a:graphic>
      </p:graphicFrame>
      <p:sp>
        <p:nvSpPr>
          <p:cNvPr id="25" name="TextBox 24">
            <a:extLst>
              <a:ext uri="{FF2B5EF4-FFF2-40B4-BE49-F238E27FC236}">
                <a16:creationId xmlns:a16="http://schemas.microsoft.com/office/drawing/2014/main" id="{D1DB18D9-3970-6020-8D85-1AF0A5F73CFE}"/>
              </a:ext>
            </a:extLst>
          </p:cNvPr>
          <p:cNvSpPr txBox="1"/>
          <p:nvPr/>
        </p:nvSpPr>
        <p:spPr>
          <a:xfrm>
            <a:off x="7498369" y="1785982"/>
            <a:ext cx="4296399"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Purpose</a:t>
            </a:r>
          </a:p>
          <a:p>
            <a:r>
              <a:rPr lang="en-GB" sz="1600" dirty="0">
                <a:latin typeface="Segoe UI" panose="020B0502040204020203" pitchFamily="34" charset="0"/>
                <a:cs typeface="Segoe UI" panose="020B0502040204020203" pitchFamily="34" charset="0"/>
              </a:rPr>
              <a:t>The purpose of a moodboard is to generate ideas and provide a visual feel for a product</a:t>
            </a:r>
          </a:p>
        </p:txBody>
      </p:sp>
    </p:spTree>
    <p:extLst>
      <p:ext uri="{BB962C8B-B14F-4D97-AF65-F5344CB8AC3E}">
        <p14:creationId xmlns:p14="http://schemas.microsoft.com/office/powerpoint/2010/main" val="3487411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3.2 Documents used to support ideas generation</a:t>
            </a:r>
          </a:p>
          <a:p>
            <a:r>
              <a:rPr lang="en-GB" b="1" dirty="0">
                <a:latin typeface="Segoe UI Black" panose="020B0A02040204020203" pitchFamily="34" charset="0"/>
                <a:ea typeface="Segoe UI Black" panose="020B0A02040204020203" pitchFamily="34" charset="0"/>
                <a:cs typeface="Segoe UI" panose="020B0502040204020203" pitchFamily="34" charset="0"/>
              </a:rPr>
              <a:t>Moodboard</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3.2d</a:t>
            </a:r>
          </a:p>
        </p:txBody>
      </p:sp>
      <p:sp>
        <p:nvSpPr>
          <p:cNvPr id="9" name="TextBox 8">
            <a:extLst>
              <a:ext uri="{FF2B5EF4-FFF2-40B4-BE49-F238E27FC236}">
                <a16:creationId xmlns:a16="http://schemas.microsoft.com/office/drawing/2014/main" id="{F7244F0A-FAE2-023F-CA89-B521D3B3C0EC}"/>
              </a:ext>
            </a:extLst>
          </p:cNvPr>
          <p:cNvSpPr txBox="1"/>
          <p:nvPr/>
        </p:nvSpPr>
        <p:spPr>
          <a:xfrm>
            <a:off x="0" y="1449242"/>
            <a:ext cx="1080135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Tick </a:t>
            </a:r>
            <a:r>
              <a:rPr lang="en-GB" sz="1600" b="1" dirty="0">
                <a:latin typeface="Segoe UI" panose="020B0502040204020203" pitchFamily="34" charset="0"/>
                <a:cs typeface="Segoe UI" panose="020B0502040204020203" pitchFamily="34" charset="0"/>
              </a:rPr>
              <a:t>one box per row </a:t>
            </a:r>
            <a:r>
              <a:rPr lang="en-GB" sz="1600" dirty="0">
                <a:latin typeface="Segoe UI" panose="020B0502040204020203" pitchFamily="34" charset="0"/>
                <a:cs typeface="Segoe UI" panose="020B0502040204020203" pitchFamily="34" charset="0"/>
              </a:rPr>
              <a:t>to identify whether each of these components would be included on a physical (hand-drawn) moodboard or a digital moodboard.</a:t>
            </a:r>
          </a:p>
        </p:txBody>
      </p:sp>
      <p:graphicFrame>
        <p:nvGraphicFramePr>
          <p:cNvPr id="10" name="Table 9">
            <a:extLst>
              <a:ext uri="{FF2B5EF4-FFF2-40B4-BE49-F238E27FC236}">
                <a16:creationId xmlns:a16="http://schemas.microsoft.com/office/drawing/2014/main" id="{F8516D97-A5EE-A30D-1D8D-6991A0D566C7}"/>
              </a:ext>
            </a:extLst>
          </p:cNvPr>
          <p:cNvGraphicFramePr>
            <a:graphicFrameLocks noGrp="1"/>
          </p:cNvGraphicFramePr>
          <p:nvPr>
            <p:extLst>
              <p:ext uri="{D42A27DB-BD31-4B8C-83A1-F6EECF244321}">
                <p14:modId xmlns:p14="http://schemas.microsoft.com/office/powerpoint/2010/main" val="3356633923"/>
              </p:ext>
            </p:extLst>
          </p:nvPr>
        </p:nvGraphicFramePr>
        <p:xfrm>
          <a:off x="1871980" y="2545212"/>
          <a:ext cx="8127999" cy="3545840"/>
        </p:xfrm>
        <a:graphic>
          <a:graphicData uri="http://schemas.openxmlformats.org/drawingml/2006/table">
            <a:tbl>
              <a:tblPr firstRow="1" bandRow="1">
                <a:tableStyleId>{5940675A-B579-460E-94D1-54222C63F5DA}</a:tableStyleId>
              </a:tblPr>
              <a:tblGrid>
                <a:gridCol w="5008880">
                  <a:extLst>
                    <a:ext uri="{9D8B030D-6E8A-4147-A177-3AD203B41FA5}">
                      <a16:colId xmlns:a16="http://schemas.microsoft.com/office/drawing/2014/main" val="1263466760"/>
                    </a:ext>
                  </a:extLst>
                </a:gridCol>
                <a:gridCol w="1531620">
                  <a:extLst>
                    <a:ext uri="{9D8B030D-6E8A-4147-A177-3AD203B41FA5}">
                      <a16:colId xmlns:a16="http://schemas.microsoft.com/office/drawing/2014/main" val="2605651811"/>
                    </a:ext>
                  </a:extLst>
                </a:gridCol>
                <a:gridCol w="1587499">
                  <a:extLst>
                    <a:ext uri="{9D8B030D-6E8A-4147-A177-3AD203B41FA5}">
                      <a16:colId xmlns:a16="http://schemas.microsoft.com/office/drawing/2014/main" val="706314015"/>
                    </a:ext>
                  </a:extLst>
                </a:gridCol>
              </a:tblGrid>
              <a:tr h="370840">
                <a:tc>
                  <a:txBody>
                    <a:bodyPr/>
                    <a:lstStyle/>
                    <a:p>
                      <a:r>
                        <a:rPr lang="en-GB" sz="1600" b="1" dirty="0">
                          <a:latin typeface="Segoe UI" panose="020B0502040204020203" pitchFamily="34" charset="0"/>
                          <a:cs typeface="Segoe UI" panose="020B0502040204020203" pitchFamily="34" charset="0"/>
                        </a:rPr>
                        <a:t>Component</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Physical (Hand-drawn)</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Digital</a:t>
                      </a:r>
                    </a:p>
                  </a:txBody>
                  <a:tcPr>
                    <a:solidFill>
                      <a:schemeClr val="bg1">
                        <a:lumMod val="95000"/>
                      </a:schemeClr>
                    </a:solidFill>
                  </a:tcPr>
                </a:tc>
                <a:extLst>
                  <a:ext uri="{0D108BD9-81ED-4DB2-BD59-A6C34878D82A}">
                    <a16:rowId xmlns:a16="http://schemas.microsoft.com/office/drawing/2014/main" val="1635559162"/>
                  </a:ext>
                </a:extLst>
              </a:tr>
              <a:tr h="370840">
                <a:tc>
                  <a:txBody>
                    <a:bodyPr/>
                    <a:lstStyle/>
                    <a:p>
                      <a:r>
                        <a:rPr lang="en-GB" sz="1600" dirty="0">
                          <a:latin typeface="Segoe UI" panose="020B0502040204020203" pitchFamily="34" charset="0"/>
                          <a:cs typeface="Segoe UI" panose="020B0502040204020203" pitchFamily="34" charset="0"/>
                        </a:rPr>
                        <a:t>Audio</a:t>
                      </a:r>
                    </a:p>
                  </a:txBody>
                  <a:tcPr/>
                </a:tc>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sym typeface="Wingdings" panose="05000000000000000000" pitchFamily="2" charset="2"/>
                        </a:rPr>
                        <a:t></a:t>
                      </a: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545073464"/>
                  </a:ext>
                </a:extLst>
              </a:tr>
              <a:tr h="370840">
                <a:tc>
                  <a:txBody>
                    <a:bodyPr/>
                    <a:lstStyle/>
                    <a:p>
                      <a:r>
                        <a:rPr lang="en-GB" sz="1600" dirty="0">
                          <a:latin typeface="Segoe UI" panose="020B0502040204020203" pitchFamily="34" charset="0"/>
                          <a:cs typeface="Segoe UI" panose="020B0502040204020203" pitchFamily="34" charset="0"/>
                        </a:rPr>
                        <a:t>Drawings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Segoe UI" panose="020B0502040204020203" pitchFamily="34" charset="0"/>
                          <a:cs typeface="Segoe UI" panose="020B0502040204020203" pitchFamily="34" charset="0"/>
                          <a:sym typeface="Wingdings" panose="05000000000000000000" pitchFamily="2" charset="2"/>
                        </a:rPr>
                        <a:t></a:t>
                      </a:r>
                      <a:endParaRPr lang="en-GB" sz="1600" dirty="0">
                        <a:latin typeface="Segoe UI" panose="020B0502040204020203" pitchFamily="34" charset="0"/>
                        <a:cs typeface="Segoe UI" panose="020B0502040204020203" pitchFamily="34" charset="0"/>
                      </a:endParaRP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691025804"/>
                  </a:ext>
                </a:extLst>
              </a:tr>
              <a:tr h="370840">
                <a:tc>
                  <a:txBody>
                    <a:bodyPr/>
                    <a:lstStyle/>
                    <a:p>
                      <a:r>
                        <a:rPr lang="en-GB" sz="1600" dirty="0">
                          <a:latin typeface="Segoe UI" panose="020B0502040204020203" pitchFamily="34" charset="0"/>
                          <a:cs typeface="Segoe UI" panose="020B0502040204020203" pitchFamily="34" charset="0"/>
                        </a:rPr>
                        <a:t>Video</a:t>
                      </a:r>
                    </a:p>
                  </a:txBody>
                  <a:tcPr/>
                </a:tc>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Segoe UI" panose="020B0502040204020203" pitchFamily="34" charset="0"/>
                          <a:cs typeface="Segoe UI" panose="020B0502040204020203" pitchFamily="34" charset="0"/>
                          <a:sym typeface="Wingdings" panose="05000000000000000000" pitchFamily="2" charset="2"/>
                        </a:rPr>
                        <a:t></a:t>
                      </a: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943438327"/>
                  </a:ext>
                </a:extLst>
              </a:tr>
              <a:tr h="370840">
                <a:tc>
                  <a:txBody>
                    <a:bodyPr/>
                    <a:lstStyle/>
                    <a:p>
                      <a:r>
                        <a:rPr lang="en-GB" sz="1600" dirty="0">
                          <a:latin typeface="Segoe UI" panose="020B0502040204020203" pitchFamily="34" charset="0"/>
                          <a:cs typeface="Segoe UI" panose="020B0502040204020203" pitchFamily="34" charset="0"/>
                        </a:rPr>
                        <a:t>Text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Segoe UI" panose="020B0502040204020203" pitchFamily="34" charset="0"/>
                          <a:cs typeface="Segoe UI" panose="020B0502040204020203" pitchFamily="34" charset="0"/>
                          <a:sym typeface="Wingdings" panose="05000000000000000000" pitchFamily="2" charset="2"/>
                        </a:rPr>
                        <a:t></a:t>
                      </a:r>
                      <a:endParaRPr lang="en-GB" sz="1600" dirty="0">
                        <a:latin typeface="Segoe UI" panose="020B0502040204020203" pitchFamily="34" charset="0"/>
                        <a:cs typeface="Segoe UI" panose="020B0502040204020203" pitchFamily="34" charset="0"/>
                      </a:endParaRP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967807885"/>
                  </a:ext>
                </a:extLst>
              </a:tr>
              <a:tr h="370840">
                <a:tc>
                  <a:txBody>
                    <a:bodyPr/>
                    <a:lstStyle/>
                    <a:p>
                      <a:r>
                        <a:rPr lang="en-GB" sz="1600" dirty="0">
                          <a:latin typeface="Segoe UI" panose="020B0502040204020203" pitchFamily="34" charset="0"/>
                          <a:cs typeface="Segoe UI" panose="020B0502040204020203" pitchFamily="34" charset="0"/>
                        </a:rPr>
                        <a:t>Animations</a:t>
                      </a:r>
                    </a:p>
                  </a:txBody>
                  <a:tcPr/>
                </a:tc>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Segoe UI" panose="020B0502040204020203" pitchFamily="34" charset="0"/>
                          <a:cs typeface="Segoe UI" panose="020B0502040204020203" pitchFamily="34" charset="0"/>
                          <a:sym typeface="Wingdings" panose="05000000000000000000" pitchFamily="2" charset="2"/>
                        </a:rPr>
                        <a:t></a:t>
                      </a: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751112455"/>
                  </a:ext>
                </a:extLst>
              </a:tr>
              <a:tr h="370840">
                <a:tc>
                  <a:txBody>
                    <a:bodyPr/>
                    <a:lstStyle/>
                    <a:p>
                      <a:r>
                        <a:rPr lang="en-GB" sz="1600" dirty="0">
                          <a:latin typeface="Segoe UI" panose="020B0502040204020203" pitchFamily="34" charset="0"/>
                          <a:cs typeface="Segoe UI" panose="020B0502040204020203" pitchFamily="34" charset="0"/>
                        </a:rPr>
                        <a:t>Colours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Segoe UI" panose="020B0502040204020203" pitchFamily="34" charset="0"/>
                          <a:cs typeface="Segoe UI" panose="020B0502040204020203" pitchFamily="34" charset="0"/>
                          <a:sym typeface="Wingdings" panose="05000000000000000000" pitchFamily="2" charset="2"/>
                        </a:rPr>
                        <a:t></a:t>
                      </a: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928739252"/>
                  </a:ext>
                </a:extLst>
              </a:tr>
              <a:tr h="370840">
                <a:tc>
                  <a:txBody>
                    <a:bodyPr/>
                    <a:lstStyle/>
                    <a:p>
                      <a:r>
                        <a:rPr lang="en-GB" sz="1600" dirty="0">
                          <a:latin typeface="Segoe UI" panose="020B0502040204020203" pitchFamily="34" charset="0"/>
                          <a:cs typeface="Segoe UI" panose="020B0502040204020203" pitchFamily="34" charset="0"/>
                        </a:rPr>
                        <a:t>Textures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Segoe UI" panose="020B0502040204020203" pitchFamily="34" charset="0"/>
                          <a:cs typeface="Segoe UI" panose="020B0502040204020203" pitchFamily="34" charset="0"/>
                          <a:sym typeface="Wingdings" panose="05000000000000000000" pitchFamily="2" charset="2"/>
                        </a:rPr>
                        <a:t></a:t>
                      </a:r>
                      <a:endParaRPr lang="en-GB" sz="1600" dirty="0">
                        <a:latin typeface="Segoe UI" panose="020B0502040204020203" pitchFamily="34" charset="0"/>
                        <a:cs typeface="Segoe UI" panose="020B0502040204020203" pitchFamily="34" charset="0"/>
                      </a:endParaRP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682720529"/>
                  </a:ext>
                </a:extLst>
              </a:tr>
              <a:tr h="370840">
                <a:tc>
                  <a:txBody>
                    <a:bodyPr/>
                    <a:lstStyle/>
                    <a:p>
                      <a:r>
                        <a:rPr lang="en-GB" sz="1600" dirty="0">
                          <a:latin typeface="Segoe UI" panose="020B0502040204020203" pitchFamily="34" charset="0"/>
                          <a:cs typeface="Segoe UI" panose="020B0502040204020203" pitchFamily="34" charset="0"/>
                        </a:rPr>
                        <a:t>Fabrics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Segoe UI" panose="020B0502040204020203" pitchFamily="34" charset="0"/>
                          <a:cs typeface="Segoe UI" panose="020B0502040204020203" pitchFamily="34" charset="0"/>
                          <a:sym typeface="Wingdings" panose="05000000000000000000" pitchFamily="2" charset="2"/>
                        </a:rPr>
                        <a:t></a:t>
                      </a: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204645074"/>
                  </a:ext>
                </a:extLst>
              </a:tr>
            </a:tbl>
          </a:graphicData>
        </a:graphic>
      </p:graphicFrame>
    </p:spTree>
    <p:extLst>
      <p:ext uri="{BB962C8B-B14F-4D97-AF65-F5344CB8AC3E}">
        <p14:creationId xmlns:p14="http://schemas.microsoft.com/office/powerpoint/2010/main" val="4257493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3.2 Documents used to support ideas generation</a:t>
            </a:r>
          </a:p>
          <a:p>
            <a:r>
              <a:rPr lang="en-GB" b="1" dirty="0">
                <a:latin typeface="Segoe UI Black" panose="020B0A02040204020203" pitchFamily="34" charset="0"/>
                <a:ea typeface="Segoe UI Black" panose="020B0A02040204020203" pitchFamily="34" charset="0"/>
                <a:cs typeface="Segoe UI" panose="020B0502040204020203" pitchFamily="34" charset="0"/>
              </a:rPr>
              <a:t>Moodboard</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3.2e</a:t>
            </a:r>
          </a:p>
        </p:txBody>
      </p:sp>
      <p:sp>
        <p:nvSpPr>
          <p:cNvPr id="28" name="TextBox 27">
            <a:extLst>
              <a:ext uri="{FF2B5EF4-FFF2-40B4-BE49-F238E27FC236}">
                <a16:creationId xmlns:a16="http://schemas.microsoft.com/office/drawing/2014/main" id="{3A754331-5690-04CB-1BEE-A810DB587CFD}"/>
              </a:ext>
            </a:extLst>
          </p:cNvPr>
          <p:cNvSpPr txBox="1"/>
          <p:nvPr/>
        </p:nvSpPr>
        <p:spPr>
          <a:xfrm>
            <a:off x="6995159" y="1740167"/>
            <a:ext cx="4799605"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types of hardware that could be used to </a:t>
            </a:r>
            <a:r>
              <a:rPr lang="en-GB" sz="1600" b="1" dirty="0">
                <a:latin typeface="Segoe UI" panose="020B0502040204020203" pitchFamily="34" charset="0"/>
                <a:cs typeface="Segoe UI" panose="020B0502040204020203" pitchFamily="34" charset="0"/>
              </a:rPr>
              <a:t>view/create </a:t>
            </a:r>
            <a:r>
              <a:rPr lang="en-GB" sz="1600" dirty="0">
                <a:latin typeface="Segoe UI" panose="020B0502040204020203" pitchFamily="34" charset="0"/>
                <a:cs typeface="Segoe UI" panose="020B0502040204020203" pitchFamily="34" charset="0"/>
              </a:rPr>
              <a:t>a moodboard.</a:t>
            </a:r>
          </a:p>
        </p:txBody>
      </p:sp>
      <p:sp>
        <p:nvSpPr>
          <p:cNvPr id="14" name="TextBox 13">
            <a:extLst>
              <a:ext uri="{FF2B5EF4-FFF2-40B4-BE49-F238E27FC236}">
                <a16:creationId xmlns:a16="http://schemas.microsoft.com/office/drawing/2014/main" id="{F84B4709-7521-CA85-AAC3-EEE8B06CD3C6}"/>
              </a:ext>
            </a:extLst>
          </p:cNvPr>
          <p:cNvSpPr txBox="1"/>
          <p:nvPr/>
        </p:nvSpPr>
        <p:spPr>
          <a:xfrm>
            <a:off x="7052944" y="4059264"/>
            <a:ext cx="4741821"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B</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types of software that could be used to </a:t>
            </a:r>
            <a:r>
              <a:rPr lang="en-GB" sz="1600" b="1" dirty="0">
                <a:latin typeface="Segoe UI" panose="020B0502040204020203" pitchFamily="34" charset="0"/>
                <a:cs typeface="Segoe UI" panose="020B0502040204020203" pitchFamily="34" charset="0"/>
              </a:rPr>
              <a:t>create </a:t>
            </a:r>
            <a:r>
              <a:rPr lang="en-GB" sz="1600" dirty="0">
                <a:latin typeface="Segoe UI" panose="020B0502040204020203" pitchFamily="34" charset="0"/>
                <a:cs typeface="Segoe UI" panose="020B0502040204020203" pitchFamily="34" charset="0"/>
              </a:rPr>
              <a:t>a moodboard.</a:t>
            </a:r>
          </a:p>
        </p:txBody>
      </p:sp>
      <p:sp>
        <p:nvSpPr>
          <p:cNvPr id="16" name="Rectangle 15">
            <a:extLst>
              <a:ext uri="{FF2B5EF4-FFF2-40B4-BE49-F238E27FC236}">
                <a16:creationId xmlns:a16="http://schemas.microsoft.com/office/drawing/2014/main" id="{CEDECF1D-411E-44C3-AC4C-754E1AEA55F5}"/>
              </a:ext>
            </a:extLst>
          </p:cNvPr>
          <p:cNvSpPr/>
          <p:nvPr/>
        </p:nvSpPr>
        <p:spPr>
          <a:xfrm>
            <a:off x="7091670" y="2625613"/>
            <a:ext cx="4703098" cy="136016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GB" sz="1600" dirty="0">
              <a:solidFill>
                <a:schemeClr val="tx1"/>
              </a:solidFill>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804FCC87-4A43-9E79-E150-B556517CA3CD}"/>
              </a:ext>
            </a:extLst>
          </p:cNvPr>
          <p:cNvSpPr/>
          <p:nvPr/>
        </p:nvSpPr>
        <p:spPr>
          <a:xfrm>
            <a:off x="7091669" y="4924125"/>
            <a:ext cx="4703097" cy="136016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GB" sz="1600" dirty="0">
              <a:solidFill>
                <a:schemeClr val="tx1"/>
              </a:solidFill>
              <a:latin typeface="Segoe UI" panose="020B0502040204020203" pitchFamily="34" charset="0"/>
              <a:cs typeface="Segoe UI" panose="020B0502040204020203" pitchFamily="34" charset="0"/>
            </a:endParaRPr>
          </a:p>
        </p:txBody>
      </p:sp>
      <p:pic>
        <p:nvPicPr>
          <p:cNvPr id="8" name="Picture 7" descr="A picture containing text, different, screenshot, several&#10;&#10;Description automatically generated">
            <a:extLst>
              <a:ext uri="{FF2B5EF4-FFF2-40B4-BE49-F238E27FC236}">
                <a16:creationId xmlns:a16="http://schemas.microsoft.com/office/drawing/2014/main" id="{91806C51-DD92-22B2-B496-5DA2756E3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26" y="1851742"/>
            <a:ext cx="6689724" cy="3748143"/>
          </a:xfrm>
          <a:prstGeom prst="rect">
            <a:avLst/>
          </a:prstGeom>
          <a:ln>
            <a:solidFill>
              <a:schemeClr val="tx1"/>
            </a:solidFill>
          </a:ln>
        </p:spPr>
      </p:pic>
    </p:spTree>
    <p:extLst>
      <p:ext uri="{BB962C8B-B14F-4D97-AF65-F5344CB8AC3E}">
        <p14:creationId xmlns:p14="http://schemas.microsoft.com/office/powerpoint/2010/main" val="957498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3.3 Documents used to design and plan media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Asset log</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3.3a</a:t>
            </a:r>
          </a:p>
        </p:txBody>
      </p:sp>
      <p:sp>
        <p:nvSpPr>
          <p:cNvPr id="28" name="TextBox 27">
            <a:extLst>
              <a:ext uri="{FF2B5EF4-FFF2-40B4-BE49-F238E27FC236}">
                <a16:creationId xmlns:a16="http://schemas.microsoft.com/office/drawing/2014/main" id="{3A754331-5690-04CB-1BEE-A810DB587CFD}"/>
              </a:ext>
            </a:extLst>
          </p:cNvPr>
          <p:cNvSpPr txBox="1"/>
          <p:nvPr/>
        </p:nvSpPr>
        <p:spPr>
          <a:xfrm>
            <a:off x="7498369" y="3033033"/>
            <a:ext cx="4113804"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conventions of an asset log.</a:t>
            </a:r>
          </a:p>
        </p:txBody>
      </p:sp>
      <p:sp>
        <p:nvSpPr>
          <p:cNvPr id="14" name="TextBox 13">
            <a:extLst>
              <a:ext uri="{FF2B5EF4-FFF2-40B4-BE49-F238E27FC236}">
                <a16:creationId xmlns:a16="http://schemas.microsoft.com/office/drawing/2014/main" id="{F84B4709-7521-CA85-AAC3-EEE8B06CD3C6}"/>
              </a:ext>
            </a:extLst>
          </p:cNvPr>
          <p:cNvSpPr txBox="1"/>
          <p:nvPr/>
        </p:nvSpPr>
        <p:spPr>
          <a:xfrm>
            <a:off x="164293" y="4923032"/>
            <a:ext cx="3024677" cy="1077218"/>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B</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types of software that could be used to </a:t>
            </a:r>
            <a:r>
              <a:rPr lang="en-GB" sz="1600" b="1" dirty="0">
                <a:latin typeface="Segoe UI" panose="020B0502040204020203" pitchFamily="34" charset="0"/>
                <a:cs typeface="Segoe UI" panose="020B0502040204020203" pitchFamily="34" charset="0"/>
              </a:rPr>
              <a:t>create </a:t>
            </a:r>
            <a:r>
              <a:rPr lang="en-GB" sz="1600" dirty="0">
                <a:latin typeface="Segoe UI" panose="020B0502040204020203" pitchFamily="34" charset="0"/>
                <a:cs typeface="Segoe UI" panose="020B0502040204020203" pitchFamily="34" charset="0"/>
              </a:rPr>
              <a:t>an asset log.</a:t>
            </a:r>
          </a:p>
        </p:txBody>
      </p:sp>
      <p:sp>
        <p:nvSpPr>
          <p:cNvPr id="16" name="Rectangle 15">
            <a:extLst>
              <a:ext uri="{FF2B5EF4-FFF2-40B4-BE49-F238E27FC236}">
                <a16:creationId xmlns:a16="http://schemas.microsoft.com/office/drawing/2014/main" id="{CEDECF1D-411E-44C3-AC4C-754E1AEA55F5}"/>
              </a:ext>
            </a:extLst>
          </p:cNvPr>
          <p:cNvSpPr/>
          <p:nvPr/>
        </p:nvSpPr>
        <p:spPr>
          <a:xfrm>
            <a:off x="7581086" y="3716112"/>
            <a:ext cx="4031087" cy="157624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804FCC87-4A43-9E79-E150-B556517CA3CD}"/>
              </a:ext>
            </a:extLst>
          </p:cNvPr>
          <p:cNvSpPr/>
          <p:nvPr/>
        </p:nvSpPr>
        <p:spPr>
          <a:xfrm>
            <a:off x="3361344" y="4923032"/>
            <a:ext cx="4031086" cy="133254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GB" sz="1600" dirty="0">
              <a:solidFill>
                <a:schemeClr val="tx1"/>
              </a:solidFill>
              <a:latin typeface="Segoe UI" panose="020B05020402040202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94C43D40-ED61-E1E9-C959-8B724A165F2D}"/>
              </a:ext>
            </a:extLst>
          </p:cNvPr>
          <p:cNvPicPr>
            <a:picLocks noChangeAspect="1"/>
          </p:cNvPicPr>
          <p:nvPr/>
        </p:nvPicPr>
        <p:blipFill>
          <a:blip r:embed="rId3"/>
          <a:stretch>
            <a:fillRect/>
          </a:stretch>
        </p:blipFill>
        <p:spPr>
          <a:xfrm>
            <a:off x="164293" y="1793438"/>
            <a:ext cx="7228137" cy="3019174"/>
          </a:xfrm>
          <a:prstGeom prst="rect">
            <a:avLst/>
          </a:prstGeom>
        </p:spPr>
      </p:pic>
      <p:sp>
        <p:nvSpPr>
          <p:cNvPr id="12" name="TextBox 11">
            <a:extLst>
              <a:ext uri="{FF2B5EF4-FFF2-40B4-BE49-F238E27FC236}">
                <a16:creationId xmlns:a16="http://schemas.microsoft.com/office/drawing/2014/main" id="{48DB16C4-BE36-B5E2-750D-7048E178C7CD}"/>
              </a:ext>
            </a:extLst>
          </p:cNvPr>
          <p:cNvSpPr txBox="1"/>
          <p:nvPr/>
        </p:nvSpPr>
        <p:spPr>
          <a:xfrm>
            <a:off x="7498369" y="1785982"/>
            <a:ext cx="4296399" cy="1077218"/>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Purpose</a:t>
            </a:r>
          </a:p>
          <a:p>
            <a:r>
              <a:rPr lang="en-GB" sz="1600" dirty="0">
                <a:latin typeface="Segoe UI" panose="020B0502040204020203" pitchFamily="34" charset="0"/>
                <a:cs typeface="Segoe UI" panose="020B0502040204020203" pitchFamily="34" charset="0"/>
              </a:rPr>
              <a:t>The purpose of an asset log is to store all the assets sourced in preparation for the creation of a media product.</a:t>
            </a:r>
          </a:p>
        </p:txBody>
      </p:sp>
    </p:spTree>
    <p:extLst>
      <p:ext uri="{BB962C8B-B14F-4D97-AF65-F5344CB8AC3E}">
        <p14:creationId xmlns:p14="http://schemas.microsoft.com/office/powerpoint/2010/main" val="3188045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3.3 Documents used to design and plan media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Flow charts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3.3b</a:t>
            </a:r>
          </a:p>
        </p:txBody>
      </p:sp>
      <p:sp>
        <p:nvSpPr>
          <p:cNvPr id="28" name="TextBox 27">
            <a:extLst>
              <a:ext uri="{FF2B5EF4-FFF2-40B4-BE49-F238E27FC236}">
                <a16:creationId xmlns:a16="http://schemas.microsoft.com/office/drawing/2014/main" id="{3A754331-5690-04CB-1BEE-A810DB587CFD}"/>
              </a:ext>
            </a:extLst>
          </p:cNvPr>
          <p:cNvSpPr txBox="1"/>
          <p:nvPr/>
        </p:nvSpPr>
        <p:spPr>
          <a:xfrm>
            <a:off x="0" y="1494650"/>
            <a:ext cx="830961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Using the options on the right, identify different what each flow chart symbol represents.</a:t>
            </a:r>
          </a:p>
        </p:txBody>
      </p:sp>
      <p:sp>
        <p:nvSpPr>
          <p:cNvPr id="14" name="TextBox 13">
            <a:extLst>
              <a:ext uri="{FF2B5EF4-FFF2-40B4-BE49-F238E27FC236}">
                <a16:creationId xmlns:a16="http://schemas.microsoft.com/office/drawing/2014/main" id="{F84B4709-7521-CA85-AAC3-EEE8B06CD3C6}"/>
              </a:ext>
            </a:extLst>
          </p:cNvPr>
          <p:cNvSpPr txBox="1"/>
          <p:nvPr/>
        </p:nvSpPr>
        <p:spPr>
          <a:xfrm>
            <a:off x="8485333" y="3441285"/>
            <a:ext cx="3468924" cy="1077218"/>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B</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types of software that could be used to </a:t>
            </a:r>
            <a:r>
              <a:rPr lang="en-GB" sz="1600" b="1" dirty="0">
                <a:latin typeface="Segoe UI" panose="020B0502040204020203" pitchFamily="34" charset="0"/>
                <a:cs typeface="Segoe UI" panose="020B0502040204020203" pitchFamily="34" charset="0"/>
              </a:rPr>
              <a:t>create </a:t>
            </a:r>
            <a:r>
              <a:rPr lang="en-GB" sz="1600" dirty="0">
                <a:latin typeface="Segoe UI" panose="020B0502040204020203" pitchFamily="34" charset="0"/>
                <a:cs typeface="Segoe UI" panose="020B0502040204020203" pitchFamily="34" charset="0"/>
              </a:rPr>
              <a:t>a flow chart.</a:t>
            </a:r>
          </a:p>
        </p:txBody>
      </p:sp>
      <p:sp>
        <p:nvSpPr>
          <p:cNvPr id="5" name="Rectangle 4">
            <a:extLst>
              <a:ext uri="{FF2B5EF4-FFF2-40B4-BE49-F238E27FC236}">
                <a16:creationId xmlns:a16="http://schemas.microsoft.com/office/drawing/2014/main" id="{804FCC87-4A43-9E79-E150-B556517CA3CD}"/>
              </a:ext>
            </a:extLst>
          </p:cNvPr>
          <p:cNvSpPr/>
          <p:nvPr/>
        </p:nvSpPr>
        <p:spPr>
          <a:xfrm>
            <a:off x="8626318" y="4758505"/>
            <a:ext cx="3327939" cy="133254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latin typeface="Segoe UI" panose="020B0502040204020203" pitchFamily="34" charset="0"/>
              <a:cs typeface="Segoe UI" panose="020B0502040204020203" pitchFamily="34" charset="0"/>
            </a:endParaRPr>
          </a:p>
        </p:txBody>
      </p:sp>
      <p:graphicFrame>
        <p:nvGraphicFramePr>
          <p:cNvPr id="8" name="Table 7">
            <a:extLst>
              <a:ext uri="{FF2B5EF4-FFF2-40B4-BE49-F238E27FC236}">
                <a16:creationId xmlns:a16="http://schemas.microsoft.com/office/drawing/2014/main" id="{537E4A40-E2CC-6919-3621-AA0F7C4E87F8}"/>
              </a:ext>
            </a:extLst>
          </p:cNvPr>
          <p:cNvGraphicFramePr>
            <a:graphicFrameLocks noGrp="1"/>
          </p:cNvGraphicFramePr>
          <p:nvPr>
            <p:extLst>
              <p:ext uri="{D42A27DB-BD31-4B8C-83A1-F6EECF244321}">
                <p14:modId xmlns:p14="http://schemas.microsoft.com/office/powerpoint/2010/main" val="3746132913"/>
              </p:ext>
            </p:extLst>
          </p:nvPr>
        </p:nvGraphicFramePr>
        <p:xfrm>
          <a:off x="8618220" y="1787037"/>
          <a:ext cx="2284730" cy="1483360"/>
        </p:xfrm>
        <a:graphic>
          <a:graphicData uri="http://schemas.openxmlformats.org/drawingml/2006/table">
            <a:tbl>
              <a:tblPr firstRow="1" bandRow="1">
                <a:tableStyleId>{5940675A-B579-460E-94D1-54222C63F5DA}</a:tableStyleId>
              </a:tblPr>
              <a:tblGrid>
                <a:gridCol w="2284730">
                  <a:extLst>
                    <a:ext uri="{9D8B030D-6E8A-4147-A177-3AD203B41FA5}">
                      <a16:colId xmlns:a16="http://schemas.microsoft.com/office/drawing/2014/main" val="2263956500"/>
                    </a:ext>
                  </a:extLst>
                </a:gridCol>
              </a:tblGrid>
              <a:tr h="370840">
                <a:tc>
                  <a:txBody>
                    <a:bodyPr/>
                    <a:lstStyle/>
                    <a:p>
                      <a:pPr algn="ctr"/>
                      <a:r>
                        <a:rPr lang="en-GB" sz="1600" dirty="0">
                          <a:latin typeface="Segoe UI" panose="020B0502040204020203" pitchFamily="34" charset="0"/>
                          <a:cs typeface="Segoe UI" panose="020B0502040204020203" pitchFamily="34" charset="0"/>
                        </a:rPr>
                        <a:t>Decision</a:t>
                      </a:r>
                    </a:p>
                  </a:txBody>
                  <a:tcPr/>
                </a:tc>
                <a:extLst>
                  <a:ext uri="{0D108BD9-81ED-4DB2-BD59-A6C34878D82A}">
                    <a16:rowId xmlns:a16="http://schemas.microsoft.com/office/drawing/2014/main" val="3534564428"/>
                  </a:ext>
                </a:extLst>
              </a:tr>
              <a:tr h="370840">
                <a:tc>
                  <a:txBody>
                    <a:bodyPr/>
                    <a:lstStyle/>
                    <a:p>
                      <a:pPr algn="ctr"/>
                      <a:r>
                        <a:rPr lang="en-GB" sz="1600" dirty="0">
                          <a:latin typeface="Segoe UI" panose="020B0502040204020203" pitchFamily="34" charset="0"/>
                          <a:cs typeface="Segoe UI" panose="020B0502040204020203" pitchFamily="34" charset="0"/>
                        </a:rPr>
                        <a:t>Input/Output</a:t>
                      </a:r>
                    </a:p>
                  </a:txBody>
                  <a:tcPr/>
                </a:tc>
                <a:extLst>
                  <a:ext uri="{0D108BD9-81ED-4DB2-BD59-A6C34878D82A}">
                    <a16:rowId xmlns:a16="http://schemas.microsoft.com/office/drawing/2014/main" val="2131378387"/>
                  </a:ext>
                </a:extLst>
              </a:tr>
              <a:tr h="370840">
                <a:tc>
                  <a:txBody>
                    <a:bodyPr/>
                    <a:lstStyle/>
                    <a:p>
                      <a:pPr algn="ctr"/>
                      <a:r>
                        <a:rPr lang="en-GB" sz="1600" dirty="0">
                          <a:latin typeface="Segoe UI" panose="020B0502040204020203" pitchFamily="34" charset="0"/>
                          <a:cs typeface="Segoe UI" panose="020B0502040204020203" pitchFamily="34" charset="0"/>
                        </a:rPr>
                        <a:t>Process</a:t>
                      </a:r>
                    </a:p>
                  </a:txBody>
                  <a:tcPr/>
                </a:tc>
                <a:extLst>
                  <a:ext uri="{0D108BD9-81ED-4DB2-BD59-A6C34878D82A}">
                    <a16:rowId xmlns:a16="http://schemas.microsoft.com/office/drawing/2014/main" val="2603628614"/>
                  </a:ext>
                </a:extLst>
              </a:tr>
              <a:tr h="370840">
                <a:tc>
                  <a:txBody>
                    <a:bodyPr/>
                    <a:lstStyle/>
                    <a:p>
                      <a:pPr algn="ctr"/>
                      <a:r>
                        <a:rPr lang="en-GB" sz="1600" dirty="0">
                          <a:latin typeface="Segoe UI" panose="020B0502040204020203" pitchFamily="34" charset="0"/>
                          <a:cs typeface="Segoe UI" panose="020B0502040204020203" pitchFamily="34" charset="0"/>
                        </a:rPr>
                        <a:t>Start/Stop</a:t>
                      </a:r>
                    </a:p>
                  </a:txBody>
                  <a:tcPr/>
                </a:tc>
                <a:extLst>
                  <a:ext uri="{0D108BD9-81ED-4DB2-BD59-A6C34878D82A}">
                    <a16:rowId xmlns:a16="http://schemas.microsoft.com/office/drawing/2014/main" val="285360822"/>
                  </a:ext>
                </a:extLst>
              </a:tr>
            </a:tbl>
          </a:graphicData>
        </a:graphic>
      </p:graphicFrame>
      <p:sp>
        <p:nvSpPr>
          <p:cNvPr id="9" name="Rectangle 8">
            <a:extLst>
              <a:ext uri="{FF2B5EF4-FFF2-40B4-BE49-F238E27FC236}">
                <a16:creationId xmlns:a16="http://schemas.microsoft.com/office/drawing/2014/main" id="{1BBDE6FA-84E9-218F-5EB1-83FF8164973E}"/>
              </a:ext>
            </a:extLst>
          </p:cNvPr>
          <p:cNvSpPr/>
          <p:nvPr/>
        </p:nvSpPr>
        <p:spPr>
          <a:xfrm>
            <a:off x="1245870" y="2354580"/>
            <a:ext cx="2284730" cy="10867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arallelogram 14">
            <a:extLst>
              <a:ext uri="{FF2B5EF4-FFF2-40B4-BE49-F238E27FC236}">
                <a16:creationId xmlns:a16="http://schemas.microsoft.com/office/drawing/2014/main" id="{CD865A82-FA06-EAA5-65E6-8E82DCE23687}"/>
              </a:ext>
            </a:extLst>
          </p:cNvPr>
          <p:cNvSpPr/>
          <p:nvPr/>
        </p:nvSpPr>
        <p:spPr>
          <a:xfrm>
            <a:off x="4994910" y="2354580"/>
            <a:ext cx="2514600" cy="1086705"/>
          </a:xfrm>
          <a:prstGeom prst="parallelogram">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iamond 16">
            <a:extLst>
              <a:ext uri="{FF2B5EF4-FFF2-40B4-BE49-F238E27FC236}">
                <a16:creationId xmlns:a16="http://schemas.microsoft.com/office/drawing/2014/main" id="{C703C240-D92D-F8DF-B2F6-B644E28F914A}"/>
              </a:ext>
            </a:extLst>
          </p:cNvPr>
          <p:cNvSpPr/>
          <p:nvPr/>
        </p:nvSpPr>
        <p:spPr>
          <a:xfrm>
            <a:off x="1245870" y="4109555"/>
            <a:ext cx="2284730" cy="1776283"/>
          </a:xfrm>
          <a:prstGeom prst="diamond">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FD7C2A04-D7BD-FC7D-FF4A-FD00618855C7}"/>
              </a:ext>
            </a:extLst>
          </p:cNvPr>
          <p:cNvSpPr/>
          <p:nvPr/>
        </p:nvSpPr>
        <p:spPr>
          <a:xfrm>
            <a:off x="4994910" y="4518503"/>
            <a:ext cx="2434590" cy="1077218"/>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891D54C-60E0-CB98-8932-EC1BD59CBBAD}"/>
              </a:ext>
            </a:extLst>
          </p:cNvPr>
          <p:cNvSpPr/>
          <p:nvPr/>
        </p:nvSpPr>
        <p:spPr>
          <a:xfrm>
            <a:off x="1245870" y="3578359"/>
            <a:ext cx="2284730" cy="46972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2A3F6173-62DF-01C4-9698-E23DEC77262B}"/>
              </a:ext>
            </a:extLst>
          </p:cNvPr>
          <p:cNvSpPr/>
          <p:nvPr/>
        </p:nvSpPr>
        <p:spPr>
          <a:xfrm>
            <a:off x="5069840" y="3576587"/>
            <a:ext cx="2284730" cy="46972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82D2CD82-8C44-74A3-40EA-D71B1D1D9C78}"/>
              </a:ext>
            </a:extLst>
          </p:cNvPr>
          <p:cNvSpPr/>
          <p:nvPr/>
        </p:nvSpPr>
        <p:spPr>
          <a:xfrm>
            <a:off x="1245870" y="5947310"/>
            <a:ext cx="2284730" cy="46972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1E5C3491-1545-42DA-8C23-51578A13E3F8}"/>
              </a:ext>
            </a:extLst>
          </p:cNvPr>
          <p:cNvSpPr/>
          <p:nvPr/>
        </p:nvSpPr>
        <p:spPr>
          <a:xfrm>
            <a:off x="5069840" y="5962181"/>
            <a:ext cx="2284730" cy="46972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3920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3.3 Documents used to design and plan media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Script</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3.3c</a:t>
            </a:r>
          </a:p>
        </p:txBody>
      </p:sp>
      <p:pic>
        <p:nvPicPr>
          <p:cNvPr id="10" name="Picture 9">
            <a:extLst>
              <a:ext uri="{FF2B5EF4-FFF2-40B4-BE49-F238E27FC236}">
                <a16:creationId xmlns:a16="http://schemas.microsoft.com/office/drawing/2014/main" id="{26BA4F76-1C6D-E68D-048C-B27814FFC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73" y="1633530"/>
            <a:ext cx="4002902" cy="4601761"/>
          </a:xfrm>
          <a:prstGeom prst="rect">
            <a:avLst/>
          </a:prstGeom>
          <a:ln>
            <a:solidFill>
              <a:schemeClr val="tx1"/>
            </a:solidFill>
          </a:ln>
        </p:spPr>
      </p:pic>
      <p:sp>
        <p:nvSpPr>
          <p:cNvPr id="12" name="TextBox 11">
            <a:extLst>
              <a:ext uri="{FF2B5EF4-FFF2-40B4-BE49-F238E27FC236}">
                <a16:creationId xmlns:a16="http://schemas.microsoft.com/office/drawing/2014/main" id="{36626B7C-CEA4-CBC0-3409-8D0C26282B8B}"/>
              </a:ext>
            </a:extLst>
          </p:cNvPr>
          <p:cNvSpPr txBox="1"/>
          <p:nvPr/>
        </p:nvSpPr>
        <p:spPr>
          <a:xfrm>
            <a:off x="5161026" y="1593263"/>
            <a:ext cx="6015991"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Identify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components that could be included in a script.</a:t>
            </a:r>
          </a:p>
        </p:txBody>
      </p:sp>
      <p:sp>
        <p:nvSpPr>
          <p:cNvPr id="16" name="Rectangle 15">
            <a:extLst>
              <a:ext uri="{FF2B5EF4-FFF2-40B4-BE49-F238E27FC236}">
                <a16:creationId xmlns:a16="http://schemas.microsoft.com/office/drawing/2014/main" id="{87968CEE-7977-8E10-CA61-802545FDFE70}"/>
              </a:ext>
            </a:extLst>
          </p:cNvPr>
          <p:cNvSpPr/>
          <p:nvPr/>
        </p:nvSpPr>
        <p:spPr>
          <a:xfrm>
            <a:off x="5234968" y="2325874"/>
            <a:ext cx="5543522" cy="157880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A685EDD0-3530-DBEC-EFFC-8395A1D60265}"/>
              </a:ext>
            </a:extLst>
          </p:cNvPr>
          <p:cNvSpPr txBox="1"/>
          <p:nvPr/>
        </p:nvSpPr>
        <p:spPr>
          <a:xfrm>
            <a:off x="5179662" y="4052517"/>
            <a:ext cx="5598827"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B</a:t>
            </a:r>
          </a:p>
          <a:p>
            <a:r>
              <a:rPr lang="en-GB" sz="1600" dirty="0">
                <a:latin typeface="Segoe UI" panose="020B0502040204020203" pitchFamily="34" charset="0"/>
                <a:cs typeface="Segoe UI" panose="020B0502040204020203" pitchFamily="34" charset="0"/>
              </a:rPr>
              <a:t>Identify the most appropriate type of software to use when creating a script.</a:t>
            </a:r>
          </a:p>
        </p:txBody>
      </p:sp>
      <p:sp>
        <p:nvSpPr>
          <p:cNvPr id="24" name="Rectangle 23">
            <a:extLst>
              <a:ext uri="{FF2B5EF4-FFF2-40B4-BE49-F238E27FC236}">
                <a16:creationId xmlns:a16="http://schemas.microsoft.com/office/drawing/2014/main" id="{84BCF5E1-F2A1-0CB4-AA30-DD0778DE3B5E}"/>
              </a:ext>
            </a:extLst>
          </p:cNvPr>
          <p:cNvSpPr/>
          <p:nvPr/>
        </p:nvSpPr>
        <p:spPr>
          <a:xfrm>
            <a:off x="5234968" y="4937951"/>
            <a:ext cx="5598827" cy="52735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13583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3.3 Documents used to design and plan media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Script</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3.3d</a:t>
            </a:r>
          </a:p>
        </p:txBody>
      </p:sp>
      <p:sp>
        <p:nvSpPr>
          <p:cNvPr id="12" name="TextBox 11">
            <a:extLst>
              <a:ext uri="{FF2B5EF4-FFF2-40B4-BE49-F238E27FC236}">
                <a16:creationId xmlns:a16="http://schemas.microsoft.com/office/drawing/2014/main" id="{36626B7C-CEA4-CBC0-3409-8D0C26282B8B}"/>
              </a:ext>
            </a:extLst>
          </p:cNvPr>
          <p:cNvSpPr txBox="1"/>
          <p:nvPr/>
        </p:nvSpPr>
        <p:spPr>
          <a:xfrm>
            <a:off x="80009" y="1570129"/>
            <a:ext cx="11714759"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Below are snippets of the script from the Black Panther movie. Using the list provided on the right, identify the different components. The first one has been done for you.</a:t>
            </a:r>
          </a:p>
        </p:txBody>
      </p:sp>
      <p:sp>
        <p:nvSpPr>
          <p:cNvPr id="20" name="TextBox 19">
            <a:extLst>
              <a:ext uri="{FF2B5EF4-FFF2-40B4-BE49-F238E27FC236}">
                <a16:creationId xmlns:a16="http://schemas.microsoft.com/office/drawing/2014/main" id="{1B60C6E0-29EA-E850-0ED9-F766EDF85C81}"/>
              </a:ext>
            </a:extLst>
          </p:cNvPr>
          <p:cNvSpPr txBox="1"/>
          <p:nvPr/>
        </p:nvSpPr>
        <p:spPr>
          <a:xfrm>
            <a:off x="199100" y="2969785"/>
            <a:ext cx="3623055" cy="830997"/>
          </a:xfrm>
          <a:prstGeom prst="rect">
            <a:avLst/>
          </a:prstGeom>
          <a:solidFill>
            <a:schemeClr val="bg1"/>
          </a:solidFill>
          <a:ln>
            <a:solidFill>
              <a:schemeClr val="tx1"/>
            </a:solidFill>
          </a:ln>
        </p:spPr>
        <p:txBody>
          <a:bodyPr wrap="square" rtlCol="0">
            <a:spAutoFit/>
          </a:bodyPr>
          <a:lstStyle/>
          <a:p>
            <a:r>
              <a:rPr lang="en-GB" sz="1600" dirty="0">
                <a:latin typeface="Segoe UI" panose="020B0502040204020203" pitchFamily="34" charset="0"/>
                <a:cs typeface="Segoe UI" panose="020B0502040204020203" pitchFamily="34" charset="0"/>
              </a:rPr>
              <a:t>EXT DEEP SPACE</a:t>
            </a:r>
          </a:p>
          <a:p>
            <a:r>
              <a:rPr lang="en-GB" sz="1600" dirty="0">
                <a:latin typeface="Segoe UI" panose="020B0502040204020203" pitchFamily="34" charset="0"/>
                <a:cs typeface="Segoe UI" panose="020B0502040204020203" pitchFamily="34" charset="0"/>
              </a:rPr>
              <a:t>EXT. LAKE MERRITT APARTMENT</a:t>
            </a:r>
          </a:p>
          <a:p>
            <a:r>
              <a:rPr lang="en-GB" sz="1600" dirty="0">
                <a:latin typeface="Segoe UI" panose="020B0502040204020203" pitchFamily="34" charset="0"/>
                <a:cs typeface="Segoe UI" panose="020B0502040204020203" pitchFamily="34" charset="0"/>
              </a:rPr>
              <a:t>INT. COMMAND</a:t>
            </a:r>
          </a:p>
        </p:txBody>
      </p:sp>
      <p:sp>
        <p:nvSpPr>
          <p:cNvPr id="21" name="TextBox 20">
            <a:extLst>
              <a:ext uri="{FF2B5EF4-FFF2-40B4-BE49-F238E27FC236}">
                <a16:creationId xmlns:a16="http://schemas.microsoft.com/office/drawing/2014/main" id="{A565FC34-72BF-1F79-DE17-4EDB27D539BC}"/>
              </a:ext>
            </a:extLst>
          </p:cNvPr>
          <p:cNvSpPr txBox="1"/>
          <p:nvPr/>
        </p:nvSpPr>
        <p:spPr>
          <a:xfrm>
            <a:off x="4252214" y="2969785"/>
            <a:ext cx="3623056" cy="830997"/>
          </a:xfrm>
          <a:prstGeom prst="rect">
            <a:avLst/>
          </a:prstGeom>
          <a:solidFill>
            <a:schemeClr val="bg1"/>
          </a:solidFill>
          <a:ln>
            <a:solidFill>
              <a:schemeClr val="tx1"/>
            </a:solidFill>
          </a:ln>
        </p:spPr>
        <p:txBody>
          <a:bodyPr wrap="square" rtlCol="0">
            <a:spAutoFit/>
          </a:bodyPr>
          <a:lstStyle/>
          <a:p>
            <a:r>
              <a:rPr lang="en-GB" sz="1600" dirty="0">
                <a:latin typeface="Segoe UI" panose="020B0502040204020203" pitchFamily="34" charset="0"/>
                <a:cs typeface="Segoe UI" panose="020B0502040204020203" pitchFamily="34" charset="0"/>
              </a:rPr>
              <a:t>The meteorite hits Africa and we see plant life and animals affected by vibranium.</a:t>
            </a:r>
          </a:p>
        </p:txBody>
      </p:sp>
      <p:sp>
        <p:nvSpPr>
          <p:cNvPr id="22" name="TextBox 21">
            <a:extLst>
              <a:ext uri="{FF2B5EF4-FFF2-40B4-BE49-F238E27FC236}">
                <a16:creationId xmlns:a16="http://schemas.microsoft.com/office/drawing/2014/main" id="{6ACBC193-DD7C-4358-FE52-40E30F4E08F8}"/>
              </a:ext>
            </a:extLst>
          </p:cNvPr>
          <p:cNvSpPr txBox="1"/>
          <p:nvPr/>
        </p:nvSpPr>
        <p:spPr>
          <a:xfrm>
            <a:off x="8305329" y="4848133"/>
            <a:ext cx="3476502" cy="830997"/>
          </a:xfrm>
          <a:prstGeom prst="rect">
            <a:avLst/>
          </a:prstGeom>
          <a:solidFill>
            <a:schemeClr val="bg1"/>
          </a:solidFill>
          <a:ln>
            <a:solidFill>
              <a:schemeClr val="tx1"/>
            </a:solidFill>
          </a:ln>
        </p:spPr>
        <p:txBody>
          <a:bodyPr wrap="square" rtlCol="0">
            <a:spAutoFit/>
          </a:bodyPr>
          <a:lstStyle/>
          <a:p>
            <a:r>
              <a:rPr lang="en-GB" sz="1600" dirty="0">
                <a:latin typeface="Segoe UI" panose="020B0502040204020203" pitchFamily="34" charset="0"/>
                <a:cs typeface="Segoe UI" panose="020B0502040204020203" pitchFamily="34" charset="0"/>
              </a:rPr>
              <a:t>T'Challa and Nakia sit close , silently . Nakia reaches out and touches his hand. He looks at her and smiles </a:t>
            </a:r>
          </a:p>
        </p:txBody>
      </p:sp>
      <p:sp>
        <p:nvSpPr>
          <p:cNvPr id="25" name="Rectangle 24">
            <a:extLst>
              <a:ext uri="{FF2B5EF4-FFF2-40B4-BE49-F238E27FC236}">
                <a16:creationId xmlns:a16="http://schemas.microsoft.com/office/drawing/2014/main" id="{D060E382-019D-6064-78E1-DA4178FBFC4B}"/>
              </a:ext>
            </a:extLst>
          </p:cNvPr>
          <p:cNvSpPr/>
          <p:nvPr/>
        </p:nvSpPr>
        <p:spPr>
          <a:xfrm>
            <a:off x="199100" y="3925894"/>
            <a:ext cx="3623055" cy="5273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Location</a:t>
            </a:r>
          </a:p>
        </p:txBody>
      </p:sp>
      <p:sp>
        <p:nvSpPr>
          <p:cNvPr id="26" name="Rectangle 25">
            <a:extLst>
              <a:ext uri="{FF2B5EF4-FFF2-40B4-BE49-F238E27FC236}">
                <a16:creationId xmlns:a16="http://schemas.microsoft.com/office/drawing/2014/main" id="{25EAB95B-E402-4BD1-E3BF-98C30CA85DA1}"/>
              </a:ext>
            </a:extLst>
          </p:cNvPr>
          <p:cNvSpPr/>
          <p:nvPr/>
        </p:nvSpPr>
        <p:spPr>
          <a:xfrm>
            <a:off x="4252214" y="3925894"/>
            <a:ext cx="3623055" cy="5273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45C2A279-A656-0102-7D09-87C5DBF54553}"/>
              </a:ext>
            </a:extLst>
          </p:cNvPr>
          <p:cNvSpPr/>
          <p:nvPr/>
        </p:nvSpPr>
        <p:spPr>
          <a:xfrm>
            <a:off x="8318264" y="5804242"/>
            <a:ext cx="3463566" cy="5273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34DDFD19-8BF6-8939-7B3A-7A5966FC5FF7}"/>
              </a:ext>
            </a:extLst>
          </p:cNvPr>
          <p:cNvSpPr txBox="1"/>
          <p:nvPr/>
        </p:nvSpPr>
        <p:spPr>
          <a:xfrm>
            <a:off x="212036" y="4848133"/>
            <a:ext cx="3623055" cy="830997"/>
          </a:xfrm>
          <a:prstGeom prst="rect">
            <a:avLst/>
          </a:prstGeom>
          <a:solidFill>
            <a:schemeClr val="bg1"/>
          </a:solidFill>
          <a:ln>
            <a:solidFill>
              <a:schemeClr val="tx1"/>
            </a:solidFill>
          </a:ln>
        </p:spPr>
        <p:txBody>
          <a:bodyPr wrap="square" rtlCol="0">
            <a:spAutoFit/>
          </a:bodyPr>
          <a:lstStyle/>
          <a:p>
            <a:r>
              <a:rPr lang="en-GB" sz="1600" dirty="0">
                <a:latin typeface="Segoe UI" panose="020B0502040204020203" pitchFamily="34" charset="0"/>
                <a:cs typeface="Segoe UI" panose="020B0502040204020203" pitchFamily="34" charset="0"/>
              </a:rPr>
              <a:t>The camera moves, startling the children who quickly flee the hut.</a:t>
            </a:r>
          </a:p>
          <a:p>
            <a:endParaRPr lang="en-GB" sz="1600" dirty="0">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8176742F-7A83-5ADB-EBCD-5A6021639647}"/>
              </a:ext>
            </a:extLst>
          </p:cNvPr>
          <p:cNvSpPr txBox="1"/>
          <p:nvPr/>
        </p:nvSpPr>
        <p:spPr>
          <a:xfrm>
            <a:off x="4265150" y="4848133"/>
            <a:ext cx="3623056" cy="830997"/>
          </a:xfrm>
          <a:prstGeom prst="rect">
            <a:avLst/>
          </a:prstGeom>
          <a:solidFill>
            <a:schemeClr val="bg1"/>
          </a:solidFill>
          <a:ln>
            <a:solidFill>
              <a:schemeClr val="tx1"/>
            </a:solidFill>
          </a:ln>
        </p:spPr>
        <p:txBody>
          <a:bodyPr wrap="square" rtlCol="0">
            <a:spAutoFit/>
          </a:bodyPr>
          <a:lstStyle/>
          <a:p>
            <a:r>
              <a:rPr lang="en-GB" sz="1600" dirty="0">
                <a:latin typeface="Segoe UI" panose="020B0502040204020203" pitchFamily="34" charset="0"/>
                <a:cs typeface="Segoe UI" panose="020B0502040204020203" pitchFamily="34" charset="0"/>
              </a:rPr>
              <a:t>NAKIA</a:t>
            </a:r>
          </a:p>
          <a:p>
            <a:r>
              <a:rPr lang="en-GB" sz="1600" dirty="0">
                <a:latin typeface="Segoe UI" panose="020B0502040204020203" pitchFamily="34" charset="0"/>
                <a:cs typeface="Segoe UI" panose="020B0502040204020203" pitchFamily="34" charset="0"/>
              </a:rPr>
              <a:t>T'CHALLA</a:t>
            </a:r>
          </a:p>
          <a:p>
            <a:r>
              <a:rPr lang="en-GB" sz="1600" dirty="0">
                <a:latin typeface="Segoe UI" panose="020B0502040204020203" pitchFamily="34" charset="0"/>
                <a:cs typeface="Segoe UI" panose="020B0502040204020203" pitchFamily="34" charset="0"/>
              </a:rPr>
              <a:t>OKOYE</a:t>
            </a:r>
          </a:p>
        </p:txBody>
      </p:sp>
      <p:sp>
        <p:nvSpPr>
          <p:cNvPr id="31" name="Rectangle 30">
            <a:extLst>
              <a:ext uri="{FF2B5EF4-FFF2-40B4-BE49-F238E27FC236}">
                <a16:creationId xmlns:a16="http://schemas.microsoft.com/office/drawing/2014/main" id="{F3AE75E9-9E59-FFFE-0E95-37D4E4417095}"/>
              </a:ext>
            </a:extLst>
          </p:cNvPr>
          <p:cNvSpPr/>
          <p:nvPr/>
        </p:nvSpPr>
        <p:spPr>
          <a:xfrm>
            <a:off x="212036" y="5804242"/>
            <a:ext cx="3623055" cy="5273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32" name="Rectangle 31">
            <a:extLst>
              <a:ext uri="{FF2B5EF4-FFF2-40B4-BE49-F238E27FC236}">
                <a16:creationId xmlns:a16="http://schemas.microsoft.com/office/drawing/2014/main" id="{CA1D6DB2-E3B7-B364-6B62-F936B49EBB58}"/>
              </a:ext>
            </a:extLst>
          </p:cNvPr>
          <p:cNvSpPr/>
          <p:nvPr/>
        </p:nvSpPr>
        <p:spPr>
          <a:xfrm>
            <a:off x="4265150" y="5804242"/>
            <a:ext cx="3623055" cy="5273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graphicFrame>
        <p:nvGraphicFramePr>
          <p:cNvPr id="34" name="Table 33">
            <a:extLst>
              <a:ext uri="{FF2B5EF4-FFF2-40B4-BE49-F238E27FC236}">
                <a16:creationId xmlns:a16="http://schemas.microsoft.com/office/drawing/2014/main" id="{69B934A1-568F-8277-3AD9-E4B9AC33C4C5}"/>
              </a:ext>
            </a:extLst>
          </p:cNvPr>
          <p:cNvGraphicFramePr>
            <a:graphicFrameLocks noGrp="1"/>
          </p:cNvGraphicFramePr>
          <p:nvPr>
            <p:extLst>
              <p:ext uri="{D42A27DB-BD31-4B8C-83A1-F6EECF244321}">
                <p14:modId xmlns:p14="http://schemas.microsoft.com/office/powerpoint/2010/main" val="1421228673"/>
              </p:ext>
            </p:extLst>
          </p:nvPr>
        </p:nvGraphicFramePr>
        <p:xfrm>
          <a:off x="9245640" y="2335369"/>
          <a:ext cx="2536190" cy="2225040"/>
        </p:xfrm>
        <a:graphic>
          <a:graphicData uri="http://schemas.openxmlformats.org/drawingml/2006/table">
            <a:tbl>
              <a:tblPr firstRow="1" bandRow="1">
                <a:tableStyleId>{5940675A-B579-460E-94D1-54222C63F5DA}</a:tableStyleId>
              </a:tblPr>
              <a:tblGrid>
                <a:gridCol w="2536190">
                  <a:extLst>
                    <a:ext uri="{9D8B030D-6E8A-4147-A177-3AD203B41FA5}">
                      <a16:colId xmlns:a16="http://schemas.microsoft.com/office/drawing/2014/main" val="930534961"/>
                    </a:ext>
                  </a:extLst>
                </a:gridCol>
              </a:tblGrid>
              <a:tr h="370840">
                <a:tc>
                  <a:txBody>
                    <a:bodyPr/>
                    <a:lstStyle/>
                    <a:p>
                      <a:pPr algn="ctr"/>
                      <a:r>
                        <a:rPr lang="en-GB" sz="1600" strike="noStrike" dirty="0">
                          <a:latin typeface="Segoe UI" panose="020B0502040204020203" pitchFamily="34" charset="0"/>
                          <a:cs typeface="Segoe UI" panose="020B0502040204020203" pitchFamily="34" charset="0"/>
                        </a:rPr>
                        <a:t>Direction</a:t>
                      </a:r>
                    </a:p>
                  </a:txBody>
                  <a:tcPr/>
                </a:tc>
                <a:extLst>
                  <a:ext uri="{0D108BD9-81ED-4DB2-BD59-A6C34878D82A}">
                    <a16:rowId xmlns:a16="http://schemas.microsoft.com/office/drawing/2014/main" val="1336103080"/>
                  </a:ext>
                </a:extLst>
              </a:tr>
              <a:tr h="370840">
                <a:tc>
                  <a:txBody>
                    <a:bodyPr/>
                    <a:lstStyle/>
                    <a:p>
                      <a:pPr algn="ctr"/>
                      <a:r>
                        <a:rPr lang="en-GB" sz="1600" strike="noStrike" dirty="0">
                          <a:latin typeface="Segoe UI" panose="020B0502040204020203" pitchFamily="34" charset="0"/>
                          <a:cs typeface="Segoe UI" panose="020B0502040204020203" pitchFamily="34" charset="0"/>
                        </a:rPr>
                        <a:t>Character names</a:t>
                      </a:r>
                    </a:p>
                  </a:txBody>
                  <a:tcPr/>
                </a:tc>
                <a:extLst>
                  <a:ext uri="{0D108BD9-81ED-4DB2-BD59-A6C34878D82A}">
                    <a16:rowId xmlns:a16="http://schemas.microsoft.com/office/drawing/2014/main" val="1885955883"/>
                  </a:ext>
                </a:extLst>
              </a:tr>
              <a:tr h="370840">
                <a:tc>
                  <a:txBody>
                    <a:bodyPr/>
                    <a:lstStyle/>
                    <a:p>
                      <a:pPr algn="ctr"/>
                      <a:r>
                        <a:rPr lang="en-GB" sz="1600" strike="noStrike" dirty="0">
                          <a:latin typeface="Segoe UI" panose="020B0502040204020203" pitchFamily="34" charset="0"/>
                          <a:cs typeface="Segoe UI" panose="020B0502040204020203" pitchFamily="34" charset="0"/>
                        </a:rPr>
                        <a:t>Timings</a:t>
                      </a:r>
                    </a:p>
                  </a:txBody>
                  <a:tcPr/>
                </a:tc>
                <a:extLst>
                  <a:ext uri="{0D108BD9-81ED-4DB2-BD59-A6C34878D82A}">
                    <a16:rowId xmlns:a16="http://schemas.microsoft.com/office/drawing/2014/main" val="3809637988"/>
                  </a:ext>
                </a:extLst>
              </a:tr>
              <a:tr h="370840">
                <a:tc>
                  <a:txBody>
                    <a:bodyPr/>
                    <a:lstStyle/>
                    <a:p>
                      <a:pPr algn="ctr"/>
                      <a:r>
                        <a:rPr lang="en-GB" sz="1600" strike="sngStrike" dirty="0">
                          <a:latin typeface="Segoe UI" panose="020B0502040204020203" pitchFamily="34" charset="0"/>
                          <a:cs typeface="Segoe UI" panose="020B0502040204020203" pitchFamily="34" charset="0"/>
                        </a:rPr>
                        <a:t>Location</a:t>
                      </a:r>
                    </a:p>
                  </a:txBody>
                  <a:tcPr/>
                </a:tc>
                <a:extLst>
                  <a:ext uri="{0D108BD9-81ED-4DB2-BD59-A6C34878D82A}">
                    <a16:rowId xmlns:a16="http://schemas.microsoft.com/office/drawing/2014/main" val="566033348"/>
                  </a:ext>
                </a:extLst>
              </a:tr>
              <a:tr h="370840">
                <a:tc>
                  <a:txBody>
                    <a:bodyPr/>
                    <a:lstStyle/>
                    <a:p>
                      <a:pPr algn="ctr"/>
                      <a:r>
                        <a:rPr lang="en-GB" sz="1600" strike="noStrike" dirty="0">
                          <a:latin typeface="Segoe UI" panose="020B0502040204020203" pitchFamily="34" charset="0"/>
                          <a:cs typeface="Segoe UI" panose="020B0502040204020203" pitchFamily="34" charset="0"/>
                        </a:rPr>
                        <a:t>Dialogue</a:t>
                      </a:r>
                    </a:p>
                  </a:txBody>
                  <a:tcPr/>
                </a:tc>
                <a:extLst>
                  <a:ext uri="{0D108BD9-81ED-4DB2-BD59-A6C34878D82A}">
                    <a16:rowId xmlns:a16="http://schemas.microsoft.com/office/drawing/2014/main" val="3998918154"/>
                  </a:ext>
                </a:extLst>
              </a:tr>
              <a:tr h="370840">
                <a:tc>
                  <a:txBody>
                    <a:bodyPr/>
                    <a:lstStyle/>
                    <a:p>
                      <a:pPr algn="ctr"/>
                      <a:r>
                        <a:rPr lang="en-GB" sz="1600" strike="noStrike" dirty="0">
                          <a:latin typeface="Segoe UI" panose="020B0502040204020203" pitchFamily="34" charset="0"/>
                          <a:cs typeface="Segoe UI" panose="020B0502040204020203" pitchFamily="34" charset="0"/>
                        </a:rPr>
                        <a:t>Shot types</a:t>
                      </a:r>
                    </a:p>
                  </a:txBody>
                  <a:tcPr/>
                </a:tc>
                <a:extLst>
                  <a:ext uri="{0D108BD9-81ED-4DB2-BD59-A6C34878D82A}">
                    <a16:rowId xmlns:a16="http://schemas.microsoft.com/office/drawing/2014/main" val="730748598"/>
                  </a:ext>
                </a:extLst>
              </a:tr>
            </a:tbl>
          </a:graphicData>
        </a:graphic>
      </p:graphicFrame>
    </p:spTree>
    <p:extLst>
      <p:ext uri="{BB962C8B-B14F-4D97-AF65-F5344CB8AC3E}">
        <p14:creationId xmlns:p14="http://schemas.microsoft.com/office/powerpoint/2010/main" val="3907094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612967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1.1 Media industry sectors and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Sectors in the media industry</a:t>
            </a:r>
          </a:p>
        </p:txBody>
      </p:sp>
      <p:sp>
        <p:nvSpPr>
          <p:cNvPr id="9" name="TextBox 8">
            <a:extLst>
              <a:ext uri="{FF2B5EF4-FFF2-40B4-BE49-F238E27FC236}">
                <a16:creationId xmlns:a16="http://schemas.microsoft.com/office/drawing/2014/main" id="{58C81DA0-A67A-55BC-BAAF-6207B8A6753B}"/>
              </a:ext>
            </a:extLst>
          </p:cNvPr>
          <p:cNvSpPr txBox="1"/>
          <p:nvPr/>
        </p:nvSpPr>
        <p:spPr>
          <a:xfrm>
            <a:off x="0" y="1451213"/>
            <a:ext cx="11794769" cy="584775"/>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Identify which media sector the following products are associated with.</a:t>
            </a:r>
          </a:p>
        </p:txBody>
      </p:sp>
      <p:sp>
        <p:nvSpPr>
          <p:cNvPr id="2" name="Rectangle 1">
            <a:extLst>
              <a:ext uri="{FF2B5EF4-FFF2-40B4-BE49-F238E27FC236}">
                <a16:creationId xmlns:a16="http://schemas.microsoft.com/office/drawing/2014/main" id="{8CEE649B-A35E-9F9C-E63B-0FAF9E93E635}"/>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1.1b</a:t>
            </a:r>
          </a:p>
        </p:txBody>
      </p:sp>
      <p:sp>
        <p:nvSpPr>
          <p:cNvPr id="13" name="Rectangle 12">
            <a:extLst>
              <a:ext uri="{FF2B5EF4-FFF2-40B4-BE49-F238E27FC236}">
                <a16:creationId xmlns:a16="http://schemas.microsoft.com/office/drawing/2014/main" id="{F72B170B-FFAD-D165-F720-31E870E0CC7E}"/>
              </a:ext>
            </a:extLst>
          </p:cNvPr>
          <p:cNvSpPr/>
          <p:nvPr/>
        </p:nvSpPr>
        <p:spPr>
          <a:xfrm>
            <a:off x="1036716" y="3633988"/>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DBFC3A48-75B7-489E-FE01-8BFE32AE3B90}"/>
              </a:ext>
            </a:extLst>
          </p:cNvPr>
          <p:cNvSpPr/>
          <p:nvPr/>
        </p:nvSpPr>
        <p:spPr>
          <a:xfrm>
            <a:off x="1036716" y="2254393"/>
            <a:ext cx="2040940" cy="10906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 series broken down into six episodes.</a:t>
            </a:r>
          </a:p>
        </p:txBody>
      </p:sp>
      <p:cxnSp>
        <p:nvCxnSpPr>
          <p:cNvPr id="16" name="Straight Arrow Connector 15">
            <a:extLst>
              <a:ext uri="{FF2B5EF4-FFF2-40B4-BE49-F238E27FC236}">
                <a16:creationId xmlns:a16="http://schemas.microsoft.com/office/drawing/2014/main" id="{13549442-0F87-E9AB-EAC4-F690AED49A9C}"/>
              </a:ext>
            </a:extLst>
          </p:cNvPr>
          <p:cNvCxnSpPr>
            <a:stCxn id="14" idx="2"/>
            <a:endCxn id="13" idx="0"/>
          </p:cNvCxnSpPr>
          <p:nvPr/>
        </p:nvCxnSpPr>
        <p:spPr>
          <a:xfrm>
            <a:off x="2057186" y="3345003"/>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E5C35AF-B31E-02C7-5083-77093997248E}"/>
              </a:ext>
            </a:extLst>
          </p:cNvPr>
          <p:cNvSpPr/>
          <p:nvPr/>
        </p:nvSpPr>
        <p:spPr>
          <a:xfrm>
            <a:off x="3762196" y="3633988"/>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53B6DE9C-3762-0E44-06B3-B0F259B19707}"/>
              </a:ext>
            </a:extLst>
          </p:cNvPr>
          <p:cNvSpPr/>
          <p:nvPr/>
        </p:nvSpPr>
        <p:spPr>
          <a:xfrm>
            <a:off x="3762196" y="2254393"/>
            <a:ext cx="2040940" cy="10906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 role-playing video game such as Final Fantasy.</a:t>
            </a:r>
          </a:p>
        </p:txBody>
      </p:sp>
      <p:cxnSp>
        <p:nvCxnSpPr>
          <p:cNvPr id="32" name="Straight Arrow Connector 31">
            <a:extLst>
              <a:ext uri="{FF2B5EF4-FFF2-40B4-BE49-F238E27FC236}">
                <a16:creationId xmlns:a16="http://schemas.microsoft.com/office/drawing/2014/main" id="{55FD0E83-F39E-51E7-E33E-44C09462B846}"/>
              </a:ext>
            </a:extLst>
          </p:cNvPr>
          <p:cNvCxnSpPr>
            <a:stCxn id="30" idx="2"/>
            <a:endCxn id="18" idx="0"/>
          </p:cNvCxnSpPr>
          <p:nvPr/>
        </p:nvCxnSpPr>
        <p:spPr>
          <a:xfrm>
            <a:off x="4782666" y="3345003"/>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D14151B-CC99-0B0E-A79F-446D8E3E1EF5}"/>
              </a:ext>
            </a:extLst>
          </p:cNvPr>
          <p:cNvSpPr/>
          <p:nvPr/>
        </p:nvSpPr>
        <p:spPr>
          <a:xfrm>
            <a:off x="6446875" y="3633988"/>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34" name="Rectangle 33">
            <a:extLst>
              <a:ext uri="{FF2B5EF4-FFF2-40B4-BE49-F238E27FC236}">
                <a16:creationId xmlns:a16="http://schemas.microsoft.com/office/drawing/2014/main" id="{2D19FE88-B7BB-FF51-82B6-578EEE49FCA7}"/>
              </a:ext>
            </a:extLst>
          </p:cNvPr>
          <p:cNvSpPr/>
          <p:nvPr/>
        </p:nvSpPr>
        <p:spPr>
          <a:xfrm>
            <a:off x="6446875" y="2254393"/>
            <a:ext cx="2040940" cy="10906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 kiosk style ordering system used in restaurants. </a:t>
            </a:r>
          </a:p>
        </p:txBody>
      </p:sp>
      <p:cxnSp>
        <p:nvCxnSpPr>
          <p:cNvPr id="35" name="Straight Arrow Connector 34">
            <a:extLst>
              <a:ext uri="{FF2B5EF4-FFF2-40B4-BE49-F238E27FC236}">
                <a16:creationId xmlns:a16="http://schemas.microsoft.com/office/drawing/2014/main" id="{3EF4EEE2-2D57-5F45-2205-5B7F3892C4C7}"/>
              </a:ext>
            </a:extLst>
          </p:cNvPr>
          <p:cNvCxnSpPr>
            <a:stCxn id="34" idx="2"/>
            <a:endCxn id="33" idx="0"/>
          </p:cNvCxnSpPr>
          <p:nvPr/>
        </p:nvCxnSpPr>
        <p:spPr>
          <a:xfrm>
            <a:off x="7467345" y="3345003"/>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1B558486-6B4B-7224-57C3-D6FFF4F817A1}"/>
              </a:ext>
            </a:extLst>
          </p:cNvPr>
          <p:cNvSpPr/>
          <p:nvPr/>
        </p:nvSpPr>
        <p:spPr>
          <a:xfrm>
            <a:off x="9093997" y="3633988"/>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37" name="Rectangle 36">
            <a:extLst>
              <a:ext uri="{FF2B5EF4-FFF2-40B4-BE49-F238E27FC236}">
                <a16:creationId xmlns:a16="http://schemas.microsoft.com/office/drawing/2014/main" id="{D8C5CE17-DF48-3BDE-F5BD-B66AE5D91509}"/>
              </a:ext>
            </a:extLst>
          </p:cNvPr>
          <p:cNvSpPr/>
          <p:nvPr/>
        </p:nvSpPr>
        <p:spPr>
          <a:xfrm>
            <a:off x="9093997" y="2254393"/>
            <a:ext cx="2040940" cy="10906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 video tutorial uploaded to YouTube</a:t>
            </a:r>
          </a:p>
        </p:txBody>
      </p:sp>
      <p:cxnSp>
        <p:nvCxnSpPr>
          <p:cNvPr id="38" name="Straight Arrow Connector 37">
            <a:extLst>
              <a:ext uri="{FF2B5EF4-FFF2-40B4-BE49-F238E27FC236}">
                <a16:creationId xmlns:a16="http://schemas.microsoft.com/office/drawing/2014/main" id="{CB1207A7-84AE-553B-9440-38C67DDCE15D}"/>
              </a:ext>
            </a:extLst>
          </p:cNvPr>
          <p:cNvCxnSpPr>
            <a:stCxn id="37" idx="2"/>
            <a:endCxn id="36" idx="0"/>
          </p:cNvCxnSpPr>
          <p:nvPr/>
        </p:nvCxnSpPr>
        <p:spPr>
          <a:xfrm>
            <a:off x="10114467" y="3345003"/>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D4E5FE3-1FDB-C2A3-3E12-DE65DCE4D3FF}"/>
              </a:ext>
            </a:extLst>
          </p:cNvPr>
          <p:cNvSpPr/>
          <p:nvPr/>
        </p:nvSpPr>
        <p:spPr>
          <a:xfrm>
            <a:off x="1036716" y="5774420"/>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40" name="Rectangle 39">
            <a:extLst>
              <a:ext uri="{FF2B5EF4-FFF2-40B4-BE49-F238E27FC236}">
                <a16:creationId xmlns:a16="http://schemas.microsoft.com/office/drawing/2014/main" id="{C6D317B1-F95B-E818-036A-311D04DAAE66}"/>
              </a:ext>
            </a:extLst>
          </p:cNvPr>
          <p:cNvSpPr/>
          <p:nvPr/>
        </p:nvSpPr>
        <p:spPr>
          <a:xfrm>
            <a:off x="1036716" y="4394825"/>
            <a:ext cx="2040940" cy="10906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Video-on-demand streaming services like Netflix.</a:t>
            </a:r>
          </a:p>
        </p:txBody>
      </p:sp>
      <p:cxnSp>
        <p:nvCxnSpPr>
          <p:cNvPr id="41" name="Straight Arrow Connector 40">
            <a:extLst>
              <a:ext uri="{FF2B5EF4-FFF2-40B4-BE49-F238E27FC236}">
                <a16:creationId xmlns:a16="http://schemas.microsoft.com/office/drawing/2014/main" id="{F49AE4FE-EBBD-8F91-749D-3A1F9C1EBFBE}"/>
              </a:ext>
            </a:extLst>
          </p:cNvPr>
          <p:cNvCxnSpPr>
            <a:stCxn id="40" idx="2"/>
            <a:endCxn id="39" idx="0"/>
          </p:cNvCxnSpPr>
          <p:nvPr/>
        </p:nvCxnSpPr>
        <p:spPr>
          <a:xfrm>
            <a:off x="2057186" y="5485435"/>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E2576DE6-FEB4-69DF-0034-F6C5A1C2D1C4}"/>
              </a:ext>
            </a:extLst>
          </p:cNvPr>
          <p:cNvSpPr/>
          <p:nvPr/>
        </p:nvSpPr>
        <p:spPr>
          <a:xfrm>
            <a:off x="3762196" y="5774420"/>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43" name="Rectangle 42">
            <a:extLst>
              <a:ext uri="{FF2B5EF4-FFF2-40B4-BE49-F238E27FC236}">
                <a16:creationId xmlns:a16="http://schemas.microsoft.com/office/drawing/2014/main" id="{78907544-8525-F7C2-7496-1C7E0E9323AC}"/>
              </a:ext>
            </a:extLst>
          </p:cNvPr>
          <p:cNvSpPr/>
          <p:nvPr/>
        </p:nvSpPr>
        <p:spPr>
          <a:xfrm>
            <a:off x="3762196" y="4394825"/>
            <a:ext cx="2040940" cy="10906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 new horror movie</a:t>
            </a:r>
          </a:p>
        </p:txBody>
      </p:sp>
      <p:cxnSp>
        <p:nvCxnSpPr>
          <p:cNvPr id="44" name="Straight Arrow Connector 43">
            <a:extLst>
              <a:ext uri="{FF2B5EF4-FFF2-40B4-BE49-F238E27FC236}">
                <a16:creationId xmlns:a16="http://schemas.microsoft.com/office/drawing/2014/main" id="{43CDD3F7-58A0-5323-2397-CB4D542E4C45}"/>
              </a:ext>
            </a:extLst>
          </p:cNvPr>
          <p:cNvCxnSpPr>
            <a:stCxn id="43" idx="2"/>
            <a:endCxn id="42" idx="0"/>
          </p:cNvCxnSpPr>
          <p:nvPr/>
        </p:nvCxnSpPr>
        <p:spPr>
          <a:xfrm>
            <a:off x="4782666" y="5485435"/>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1F90DBDE-A2D1-42D9-0282-784A0B58BF1D}"/>
              </a:ext>
            </a:extLst>
          </p:cNvPr>
          <p:cNvSpPr/>
          <p:nvPr/>
        </p:nvSpPr>
        <p:spPr>
          <a:xfrm>
            <a:off x="6446875" y="5774420"/>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46" name="Rectangle 45">
            <a:extLst>
              <a:ext uri="{FF2B5EF4-FFF2-40B4-BE49-F238E27FC236}">
                <a16:creationId xmlns:a16="http://schemas.microsoft.com/office/drawing/2014/main" id="{EB5F4B68-F4E4-2F17-2FB9-002EF71F52AC}"/>
              </a:ext>
            </a:extLst>
          </p:cNvPr>
          <p:cNvSpPr/>
          <p:nvPr/>
        </p:nvSpPr>
        <p:spPr>
          <a:xfrm>
            <a:off x="6446875" y="4394825"/>
            <a:ext cx="2040940" cy="10906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 new video games magazine sold in shops.</a:t>
            </a:r>
          </a:p>
        </p:txBody>
      </p:sp>
      <p:cxnSp>
        <p:nvCxnSpPr>
          <p:cNvPr id="47" name="Straight Arrow Connector 46">
            <a:extLst>
              <a:ext uri="{FF2B5EF4-FFF2-40B4-BE49-F238E27FC236}">
                <a16:creationId xmlns:a16="http://schemas.microsoft.com/office/drawing/2014/main" id="{7FFD8A41-8C26-F034-F4C9-6EDB4FAA0158}"/>
              </a:ext>
            </a:extLst>
          </p:cNvPr>
          <p:cNvCxnSpPr>
            <a:stCxn id="46" idx="2"/>
            <a:endCxn id="45" idx="0"/>
          </p:cNvCxnSpPr>
          <p:nvPr/>
        </p:nvCxnSpPr>
        <p:spPr>
          <a:xfrm>
            <a:off x="7467345" y="5485435"/>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D4A2B560-DD8A-9304-9030-7159DCDDBA57}"/>
              </a:ext>
            </a:extLst>
          </p:cNvPr>
          <p:cNvSpPr/>
          <p:nvPr/>
        </p:nvSpPr>
        <p:spPr>
          <a:xfrm>
            <a:off x="9093997" y="5774420"/>
            <a:ext cx="2040940"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49" name="Rectangle 48">
            <a:extLst>
              <a:ext uri="{FF2B5EF4-FFF2-40B4-BE49-F238E27FC236}">
                <a16:creationId xmlns:a16="http://schemas.microsoft.com/office/drawing/2014/main" id="{54482D4F-3891-6C2D-3319-268FD8B6399A}"/>
              </a:ext>
            </a:extLst>
          </p:cNvPr>
          <p:cNvSpPr/>
          <p:nvPr/>
        </p:nvSpPr>
        <p:spPr>
          <a:xfrm>
            <a:off x="9093997" y="4394825"/>
            <a:ext cx="2040940" cy="10906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An audio-only based product.</a:t>
            </a:r>
          </a:p>
        </p:txBody>
      </p:sp>
      <p:cxnSp>
        <p:nvCxnSpPr>
          <p:cNvPr id="50" name="Straight Arrow Connector 49">
            <a:extLst>
              <a:ext uri="{FF2B5EF4-FFF2-40B4-BE49-F238E27FC236}">
                <a16:creationId xmlns:a16="http://schemas.microsoft.com/office/drawing/2014/main" id="{E22AF540-7446-6210-D47D-C74405F6CCA3}"/>
              </a:ext>
            </a:extLst>
          </p:cNvPr>
          <p:cNvCxnSpPr>
            <a:stCxn id="49" idx="2"/>
            <a:endCxn id="48" idx="0"/>
          </p:cNvCxnSpPr>
          <p:nvPr/>
        </p:nvCxnSpPr>
        <p:spPr>
          <a:xfrm>
            <a:off x="10114467" y="5485435"/>
            <a:ext cx="0" cy="2889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966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3.3 Documents used to design and plan media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Storyboard</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3.3e</a:t>
            </a:r>
          </a:p>
        </p:txBody>
      </p:sp>
      <p:pic>
        <p:nvPicPr>
          <p:cNvPr id="5" name="Picture 4">
            <a:extLst>
              <a:ext uri="{FF2B5EF4-FFF2-40B4-BE49-F238E27FC236}">
                <a16:creationId xmlns:a16="http://schemas.microsoft.com/office/drawing/2014/main" id="{416A092A-B4EA-7CA5-E23A-2448E4543D45}"/>
              </a:ext>
            </a:extLst>
          </p:cNvPr>
          <p:cNvPicPr>
            <a:picLocks noChangeAspect="1"/>
          </p:cNvPicPr>
          <p:nvPr/>
        </p:nvPicPr>
        <p:blipFill>
          <a:blip r:embed="rId3"/>
          <a:stretch>
            <a:fillRect/>
          </a:stretch>
        </p:blipFill>
        <p:spPr>
          <a:xfrm>
            <a:off x="171315" y="1447569"/>
            <a:ext cx="6366645" cy="4926192"/>
          </a:xfrm>
          <a:prstGeom prst="rect">
            <a:avLst/>
          </a:prstGeom>
          <a:ln>
            <a:solidFill>
              <a:schemeClr val="tx1"/>
            </a:solidFill>
          </a:ln>
        </p:spPr>
      </p:pic>
      <p:sp>
        <p:nvSpPr>
          <p:cNvPr id="8" name="TextBox 7">
            <a:extLst>
              <a:ext uri="{FF2B5EF4-FFF2-40B4-BE49-F238E27FC236}">
                <a16:creationId xmlns:a16="http://schemas.microsoft.com/office/drawing/2014/main" id="{A6DFD58F-732C-4132-317A-21E49D3C7B23}"/>
              </a:ext>
            </a:extLst>
          </p:cNvPr>
          <p:cNvSpPr txBox="1"/>
          <p:nvPr/>
        </p:nvSpPr>
        <p:spPr>
          <a:xfrm>
            <a:off x="6692279" y="1660308"/>
            <a:ext cx="5102489"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Identify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components you could find in a storyboard.</a:t>
            </a:r>
          </a:p>
        </p:txBody>
      </p:sp>
      <p:sp>
        <p:nvSpPr>
          <p:cNvPr id="9" name="Rectangle 8">
            <a:extLst>
              <a:ext uri="{FF2B5EF4-FFF2-40B4-BE49-F238E27FC236}">
                <a16:creationId xmlns:a16="http://schemas.microsoft.com/office/drawing/2014/main" id="{C10B5647-1013-E185-4D5D-264D4CEAC3C5}"/>
              </a:ext>
            </a:extLst>
          </p:cNvPr>
          <p:cNvSpPr/>
          <p:nvPr/>
        </p:nvSpPr>
        <p:spPr>
          <a:xfrm>
            <a:off x="6729249" y="2537461"/>
            <a:ext cx="5028547" cy="157880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GB" sz="1600" dirty="0">
              <a:solidFill>
                <a:schemeClr val="tx1"/>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0E7F5C14-35F8-2914-D714-A571A727F89E}"/>
              </a:ext>
            </a:extLst>
          </p:cNvPr>
          <p:cNvSpPr txBox="1"/>
          <p:nvPr/>
        </p:nvSpPr>
        <p:spPr>
          <a:xfrm>
            <a:off x="6692279" y="4224496"/>
            <a:ext cx="5102489"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B</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types of software that could be used to </a:t>
            </a:r>
            <a:r>
              <a:rPr lang="en-GB" sz="1600" b="1" dirty="0">
                <a:latin typeface="Segoe UI" panose="020B0502040204020203" pitchFamily="34" charset="0"/>
                <a:cs typeface="Segoe UI" panose="020B0502040204020203" pitchFamily="34" charset="0"/>
              </a:rPr>
              <a:t>create </a:t>
            </a:r>
            <a:r>
              <a:rPr lang="en-GB" sz="1600" dirty="0">
                <a:latin typeface="Segoe UI" panose="020B0502040204020203" pitchFamily="34" charset="0"/>
                <a:cs typeface="Segoe UI" panose="020B0502040204020203" pitchFamily="34" charset="0"/>
              </a:rPr>
              <a:t>a storyboard.</a:t>
            </a:r>
          </a:p>
        </p:txBody>
      </p:sp>
      <p:sp>
        <p:nvSpPr>
          <p:cNvPr id="13" name="Rectangle 12">
            <a:extLst>
              <a:ext uri="{FF2B5EF4-FFF2-40B4-BE49-F238E27FC236}">
                <a16:creationId xmlns:a16="http://schemas.microsoft.com/office/drawing/2014/main" id="{C789C442-F501-8380-15CE-08F8AB2547BB}"/>
              </a:ext>
            </a:extLst>
          </p:cNvPr>
          <p:cNvSpPr/>
          <p:nvPr/>
        </p:nvSpPr>
        <p:spPr>
          <a:xfrm>
            <a:off x="6770264" y="5163721"/>
            <a:ext cx="4987532" cy="121004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GB" sz="16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45191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3.3 Documents used to design and plan media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Storyboard</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3.3f</a:t>
            </a:r>
          </a:p>
        </p:txBody>
      </p:sp>
      <p:sp>
        <p:nvSpPr>
          <p:cNvPr id="12" name="TextBox 11">
            <a:extLst>
              <a:ext uri="{FF2B5EF4-FFF2-40B4-BE49-F238E27FC236}">
                <a16:creationId xmlns:a16="http://schemas.microsoft.com/office/drawing/2014/main" id="{F33500AB-7C9A-44B1-28B5-5CEC04286493}"/>
              </a:ext>
            </a:extLst>
          </p:cNvPr>
          <p:cNvSpPr txBox="1"/>
          <p:nvPr/>
        </p:nvSpPr>
        <p:spPr>
          <a:xfrm>
            <a:off x="231358" y="2530160"/>
            <a:ext cx="3623055" cy="830997"/>
          </a:xfrm>
          <a:prstGeom prst="rect">
            <a:avLst/>
          </a:prstGeom>
          <a:solidFill>
            <a:schemeClr val="bg1"/>
          </a:solidFill>
          <a:ln>
            <a:solidFill>
              <a:schemeClr val="tx1"/>
            </a:solidFill>
          </a:ln>
        </p:spPr>
        <p:txBody>
          <a:bodyPr wrap="square" rtlCol="0">
            <a:spAutoFit/>
          </a:bodyPr>
          <a:lstStyle/>
          <a:p>
            <a:r>
              <a:rPr lang="en-GB" sz="1600" dirty="0">
                <a:latin typeface="Segoe UI" panose="020B0502040204020203" pitchFamily="34" charset="0"/>
                <a:cs typeface="Segoe UI" panose="020B0502040204020203" pitchFamily="34" charset="0"/>
              </a:rPr>
              <a:t>This is the actual scene, this could in the form of a drawing/image or a description of the scene.</a:t>
            </a:r>
          </a:p>
        </p:txBody>
      </p:sp>
      <p:sp>
        <p:nvSpPr>
          <p:cNvPr id="14" name="TextBox 13">
            <a:extLst>
              <a:ext uri="{FF2B5EF4-FFF2-40B4-BE49-F238E27FC236}">
                <a16:creationId xmlns:a16="http://schemas.microsoft.com/office/drawing/2014/main" id="{E3840DA7-F277-7391-AA5E-8D822B01BCEF}"/>
              </a:ext>
            </a:extLst>
          </p:cNvPr>
          <p:cNvSpPr txBox="1"/>
          <p:nvPr/>
        </p:nvSpPr>
        <p:spPr>
          <a:xfrm>
            <a:off x="4284472" y="2530160"/>
            <a:ext cx="3623056" cy="830997"/>
          </a:xfrm>
          <a:prstGeom prst="rect">
            <a:avLst/>
          </a:prstGeom>
          <a:solidFill>
            <a:schemeClr val="bg1"/>
          </a:solidFill>
          <a:ln>
            <a:solidFill>
              <a:schemeClr val="tx1"/>
            </a:solidFill>
          </a:ln>
        </p:spPr>
        <p:txBody>
          <a:bodyPr wrap="square" rtlCol="0">
            <a:spAutoFit/>
          </a:bodyPr>
          <a:lstStyle/>
          <a:p>
            <a:r>
              <a:rPr lang="en-GB" sz="1600" dirty="0">
                <a:latin typeface="Segoe UI" panose="020B0502040204020203" pitchFamily="34" charset="0"/>
                <a:cs typeface="Segoe UI" panose="020B0502040204020203" pitchFamily="34" charset="0"/>
              </a:rPr>
              <a:t>Denotes how long each scene will last, this helps to keep track of the duration of the recording.</a:t>
            </a:r>
          </a:p>
        </p:txBody>
      </p:sp>
      <p:sp>
        <p:nvSpPr>
          <p:cNvPr id="15" name="Rectangle 14">
            <a:extLst>
              <a:ext uri="{FF2B5EF4-FFF2-40B4-BE49-F238E27FC236}">
                <a16:creationId xmlns:a16="http://schemas.microsoft.com/office/drawing/2014/main" id="{33312D9F-2C94-672A-49AD-6DC5D253F9A4}"/>
              </a:ext>
            </a:extLst>
          </p:cNvPr>
          <p:cNvSpPr/>
          <p:nvPr/>
        </p:nvSpPr>
        <p:spPr>
          <a:xfrm>
            <a:off x="231358" y="3486269"/>
            <a:ext cx="3623055" cy="5273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Scene content</a:t>
            </a:r>
          </a:p>
        </p:txBody>
      </p:sp>
      <p:sp>
        <p:nvSpPr>
          <p:cNvPr id="16" name="Rectangle 15">
            <a:extLst>
              <a:ext uri="{FF2B5EF4-FFF2-40B4-BE49-F238E27FC236}">
                <a16:creationId xmlns:a16="http://schemas.microsoft.com/office/drawing/2014/main" id="{81109FE9-8BBF-FD3D-02AB-7AB06641CA53}"/>
              </a:ext>
            </a:extLst>
          </p:cNvPr>
          <p:cNvSpPr/>
          <p:nvPr/>
        </p:nvSpPr>
        <p:spPr>
          <a:xfrm>
            <a:off x="4284472" y="3486269"/>
            <a:ext cx="3623055" cy="5273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2DF5F2C0-851A-4192-8836-CA56EE43FEF9}"/>
              </a:ext>
            </a:extLst>
          </p:cNvPr>
          <p:cNvSpPr txBox="1"/>
          <p:nvPr/>
        </p:nvSpPr>
        <p:spPr>
          <a:xfrm>
            <a:off x="80008" y="1501695"/>
            <a:ext cx="11714759"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Below are descriptions of the different components used in a storyboard. Using the list provided on the right, identify the different components. The first one has been done for you.</a:t>
            </a:r>
          </a:p>
        </p:txBody>
      </p:sp>
      <p:sp>
        <p:nvSpPr>
          <p:cNvPr id="18" name="TextBox 17">
            <a:extLst>
              <a:ext uri="{FF2B5EF4-FFF2-40B4-BE49-F238E27FC236}">
                <a16:creationId xmlns:a16="http://schemas.microsoft.com/office/drawing/2014/main" id="{C15AF841-956A-4ECE-247A-020D6B30D043}"/>
              </a:ext>
            </a:extLst>
          </p:cNvPr>
          <p:cNvSpPr txBox="1"/>
          <p:nvPr/>
        </p:nvSpPr>
        <p:spPr>
          <a:xfrm>
            <a:off x="8318266" y="4722664"/>
            <a:ext cx="3476502" cy="830997"/>
          </a:xfrm>
          <a:prstGeom prst="rect">
            <a:avLst/>
          </a:prstGeom>
          <a:solidFill>
            <a:schemeClr val="bg1"/>
          </a:solidFill>
          <a:ln>
            <a:solidFill>
              <a:schemeClr val="tx1"/>
            </a:solidFill>
          </a:ln>
        </p:spPr>
        <p:txBody>
          <a:bodyPr wrap="square" rtlCol="0">
            <a:spAutoFit/>
          </a:bodyPr>
          <a:lstStyle/>
          <a:p>
            <a:r>
              <a:rPr lang="en-GB" sz="1600" dirty="0">
                <a:latin typeface="Segoe UI" panose="020B0502040204020203" pitchFamily="34" charset="0"/>
                <a:cs typeface="Segoe UI" panose="020B0502040204020203" pitchFamily="34" charset="0"/>
              </a:rPr>
              <a:t>This could be the use of certain camera shots, movements and angles.</a:t>
            </a:r>
          </a:p>
        </p:txBody>
      </p:sp>
      <p:sp>
        <p:nvSpPr>
          <p:cNvPr id="19" name="Rectangle 18">
            <a:extLst>
              <a:ext uri="{FF2B5EF4-FFF2-40B4-BE49-F238E27FC236}">
                <a16:creationId xmlns:a16="http://schemas.microsoft.com/office/drawing/2014/main" id="{573AEE9E-F4BC-7CDC-9EA8-3A8AEDA16E30}"/>
              </a:ext>
            </a:extLst>
          </p:cNvPr>
          <p:cNvSpPr/>
          <p:nvPr/>
        </p:nvSpPr>
        <p:spPr>
          <a:xfrm>
            <a:off x="8331201" y="5678773"/>
            <a:ext cx="3463566" cy="5273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A61B9734-0665-1D7B-04E8-E135B370BE00}"/>
              </a:ext>
            </a:extLst>
          </p:cNvPr>
          <p:cNvSpPr txBox="1"/>
          <p:nvPr/>
        </p:nvSpPr>
        <p:spPr>
          <a:xfrm>
            <a:off x="224973" y="4326653"/>
            <a:ext cx="3623055" cy="830997"/>
          </a:xfrm>
          <a:prstGeom prst="rect">
            <a:avLst/>
          </a:prstGeom>
          <a:solidFill>
            <a:schemeClr val="bg1"/>
          </a:solidFill>
          <a:ln>
            <a:solidFill>
              <a:schemeClr val="tx1"/>
            </a:solidFill>
          </a:ln>
        </p:spPr>
        <p:txBody>
          <a:bodyPr wrap="square" rtlCol="0">
            <a:spAutoFit/>
          </a:bodyPr>
          <a:lstStyle/>
          <a:p>
            <a:r>
              <a:rPr lang="en-GB" sz="1600" dirty="0">
                <a:latin typeface="Segoe UI" panose="020B0502040204020203" pitchFamily="34" charset="0"/>
                <a:cs typeface="Segoe UI" panose="020B0502040204020203" pitchFamily="34" charset="0"/>
              </a:rPr>
              <a:t>This could be a description of the location or the use of INT (Interior shots) or EXT (Exterior shots)</a:t>
            </a:r>
          </a:p>
        </p:txBody>
      </p:sp>
      <p:sp>
        <p:nvSpPr>
          <p:cNvPr id="21" name="TextBox 20">
            <a:extLst>
              <a:ext uri="{FF2B5EF4-FFF2-40B4-BE49-F238E27FC236}">
                <a16:creationId xmlns:a16="http://schemas.microsoft.com/office/drawing/2014/main" id="{D798C364-4661-70C3-93B0-E719331893E5}"/>
              </a:ext>
            </a:extLst>
          </p:cNvPr>
          <p:cNvSpPr txBox="1"/>
          <p:nvPr/>
        </p:nvSpPr>
        <p:spPr>
          <a:xfrm>
            <a:off x="4278087" y="4326653"/>
            <a:ext cx="3623056" cy="830997"/>
          </a:xfrm>
          <a:prstGeom prst="rect">
            <a:avLst/>
          </a:prstGeom>
          <a:solidFill>
            <a:schemeClr val="bg1"/>
          </a:solidFill>
          <a:ln>
            <a:solidFill>
              <a:schemeClr val="tx1"/>
            </a:solidFill>
          </a:ln>
        </p:spPr>
        <p:txBody>
          <a:bodyPr wrap="square" rtlCol="0">
            <a:spAutoFit/>
          </a:bodyPr>
          <a:lstStyle/>
          <a:p>
            <a:r>
              <a:rPr lang="en-GB" sz="1600" dirty="0">
                <a:latin typeface="Segoe UI" panose="020B0502040204020203" pitchFamily="34" charset="0"/>
                <a:cs typeface="Segoe UI" panose="020B0502040204020203" pitchFamily="34" charset="0"/>
              </a:rPr>
              <a:t>Whether it’s the use of a standard video camera or a virtual camera for 3D animation.</a:t>
            </a:r>
          </a:p>
        </p:txBody>
      </p:sp>
      <p:sp>
        <p:nvSpPr>
          <p:cNvPr id="22" name="Rectangle 21">
            <a:extLst>
              <a:ext uri="{FF2B5EF4-FFF2-40B4-BE49-F238E27FC236}">
                <a16:creationId xmlns:a16="http://schemas.microsoft.com/office/drawing/2014/main" id="{FACC366F-A213-6311-F7F9-9D25CCBB97BB}"/>
              </a:ext>
            </a:extLst>
          </p:cNvPr>
          <p:cNvSpPr/>
          <p:nvPr/>
        </p:nvSpPr>
        <p:spPr>
          <a:xfrm>
            <a:off x="224973" y="5282762"/>
            <a:ext cx="3623055" cy="5273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6CCFD8E8-C56F-44EB-CD72-A870479ED638}"/>
              </a:ext>
            </a:extLst>
          </p:cNvPr>
          <p:cNvSpPr/>
          <p:nvPr/>
        </p:nvSpPr>
        <p:spPr>
          <a:xfrm>
            <a:off x="4278087" y="5282762"/>
            <a:ext cx="3623055" cy="52735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graphicFrame>
        <p:nvGraphicFramePr>
          <p:cNvPr id="24" name="Table 23">
            <a:extLst>
              <a:ext uri="{FF2B5EF4-FFF2-40B4-BE49-F238E27FC236}">
                <a16:creationId xmlns:a16="http://schemas.microsoft.com/office/drawing/2014/main" id="{EF4FE4AA-D42D-FAA8-9995-DBDE62484359}"/>
              </a:ext>
            </a:extLst>
          </p:cNvPr>
          <p:cNvGraphicFramePr>
            <a:graphicFrameLocks noGrp="1"/>
          </p:cNvGraphicFramePr>
          <p:nvPr>
            <p:extLst>
              <p:ext uri="{D42A27DB-BD31-4B8C-83A1-F6EECF244321}">
                <p14:modId xmlns:p14="http://schemas.microsoft.com/office/powerpoint/2010/main" val="1885292623"/>
              </p:ext>
            </p:extLst>
          </p:nvPr>
        </p:nvGraphicFramePr>
        <p:xfrm>
          <a:off x="9245640" y="2335369"/>
          <a:ext cx="2536190" cy="2225040"/>
        </p:xfrm>
        <a:graphic>
          <a:graphicData uri="http://schemas.openxmlformats.org/drawingml/2006/table">
            <a:tbl>
              <a:tblPr firstRow="1" bandRow="1">
                <a:tableStyleId>{5940675A-B579-460E-94D1-54222C63F5DA}</a:tableStyleId>
              </a:tblPr>
              <a:tblGrid>
                <a:gridCol w="2536190">
                  <a:extLst>
                    <a:ext uri="{9D8B030D-6E8A-4147-A177-3AD203B41FA5}">
                      <a16:colId xmlns:a16="http://schemas.microsoft.com/office/drawing/2014/main" val="930534961"/>
                    </a:ext>
                  </a:extLst>
                </a:gridCol>
              </a:tblGrid>
              <a:tr h="370840">
                <a:tc>
                  <a:txBody>
                    <a:bodyPr/>
                    <a:lstStyle/>
                    <a:p>
                      <a:pPr algn="ctr"/>
                      <a:r>
                        <a:rPr lang="en-GB" sz="1600" strike="noStrike" dirty="0">
                          <a:latin typeface="Segoe UI" panose="020B0502040204020203" pitchFamily="34" charset="0"/>
                          <a:cs typeface="Segoe UI" panose="020B0502040204020203" pitchFamily="34" charset="0"/>
                        </a:rPr>
                        <a:t>Camerawork</a:t>
                      </a:r>
                    </a:p>
                  </a:txBody>
                  <a:tcPr/>
                </a:tc>
                <a:extLst>
                  <a:ext uri="{0D108BD9-81ED-4DB2-BD59-A6C34878D82A}">
                    <a16:rowId xmlns:a16="http://schemas.microsoft.com/office/drawing/2014/main" val="1336103080"/>
                  </a:ext>
                </a:extLst>
              </a:tr>
              <a:tr h="370840">
                <a:tc>
                  <a:txBody>
                    <a:bodyPr/>
                    <a:lstStyle/>
                    <a:p>
                      <a:pPr algn="ctr"/>
                      <a:r>
                        <a:rPr lang="en-GB" sz="1600" strike="sngStrike" dirty="0">
                          <a:latin typeface="Segoe UI" panose="020B0502040204020203" pitchFamily="34" charset="0"/>
                          <a:cs typeface="Segoe UI" panose="020B0502040204020203" pitchFamily="34" charset="0"/>
                        </a:rPr>
                        <a:t>Scene content</a:t>
                      </a:r>
                    </a:p>
                  </a:txBody>
                  <a:tcPr/>
                </a:tc>
                <a:extLst>
                  <a:ext uri="{0D108BD9-81ED-4DB2-BD59-A6C34878D82A}">
                    <a16:rowId xmlns:a16="http://schemas.microsoft.com/office/drawing/2014/main" val="1885955883"/>
                  </a:ext>
                </a:extLst>
              </a:tr>
              <a:tr h="370840">
                <a:tc>
                  <a:txBody>
                    <a:bodyPr/>
                    <a:lstStyle/>
                    <a:p>
                      <a:pPr algn="ctr"/>
                      <a:r>
                        <a:rPr lang="en-GB" sz="1600" strike="noStrike" dirty="0">
                          <a:latin typeface="Segoe UI" panose="020B0502040204020203" pitchFamily="34" charset="0"/>
                          <a:cs typeface="Segoe UI" panose="020B0502040204020203" pitchFamily="34" charset="0"/>
                        </a:rPr>
                        <a:t>Timings</a:t>
                      </a:r>
                    </a:p>
                  </a:txBody>
                  <a:tcPr/>
                </a:tc>
                <a:extLst>
                  <a:ext uri="{0D108BD9-81ED-4DB2-BD59-A6C34878D82A}">
                    <a16:rowId xmlns:a16="http://schemas.microsoft.com/office/drawing/2014/main" val="3809637988"/>
                  </a:ext>
                </a:extLst>
              </a:tr>
              <a:tr h="370840">
                <a:tc>
                  <a:txBody>
                    <a:bodyPr/>
                    <a:lstStyle/>
                    <a:p>
                      <a:pPr algn="ctr"/>
                      <a:r>
                        <a:rPr lang="en-GB" sz="1600" strike="noStrike" dirty="0">
                          <a:latin typeface="Segoe UI" panose="020B0502040204020203" pitchFamily="34" charset="0"/>
                          <a:cs typeface="Segoe UI" panose="020B0502040204020203" pitchFamily="34" charset="0"/>
                        </a:rPr>
                        <a:t>Camera type</a:t>
                      </a:r>
                    </a:p>
                  </a:txBody>
                  <a:tcPr/>
                </a:tc>
                <a:extLst>
                  <a:ext uri="{0D108BD9-81ED-4DB2-BD59-A6C34878D82A}">
                    <a16:rowId xmlns:a16="http://schemas.microsoft.com/office/drawing/2014/main" val="566033348"/>
                  </a:ext>
                </a:extLst>
              </a:tr>
              <a:tr h="370840">
                <a:tc>
                  <a:txBody>
                    <a:bodyPr/>
                    <a:lstStyle/>
                    <a:p>
                      <a:pPr algn="ctr"/>
                      <a:r>
                        <a:rPr lang="en-GB" sz="1600" strike="noStrike" dirty="0">
                          <a:latin typeface="Segoe UI" panose="020B0502040204020203" pitchFamily="34" charset="0"/>
                          <a:cs typeface="Segoe UI" panose="020B0502040204020203" pitchFamily="34" charset="0"/>
                        </a:rPr>
                        <a:t>Lighting</a:t>
                      </a:r>
                    </a:p>
                  </a:txBody>
                  <a:tcPr/>
                </a:tc>
                <a:extLst>
                  <a:ext uri="{0D108BD9-81ED-4DB2-BD59-A6C34878D82A}">
                    <a16:rowId xmlns:a16="http://schemas.microsoft.com/office/drawing/2014/main" val="3998918154"/>
                  </a:ext>
                </a:extLst>
              </a:tr>
              <a:tr h="370840">
                <a:tc>
                  <a:txBody>
                    <a:bodyPr/>
                    <a:lstStyle/>
                    <a:p>
                      <a:pPr algn="ctr"/>
                      <a:r>
                        <a:rPr lang="en-GB" sz="1600" strike="noStrike" dirty="0">
                          <a:latin typeface="Segoe UI" panose="020B0502040204020203" pitchFamily="34" charset="0"/>
                          <a:cs typeface="Segoe UI" panose="020B0502040204020203" pitchFamily="34" charset="0"/>
                        </a:rPr>
                        <a:t>Location</a:t>
                      </a:r>
                    </a:p>
                  </a:txBody>
                  <a:tcPr/>
                </a:tc>
                <a:extLst>
                  <a:ext uri="{0D108BD9-81ED-4DB2-BD59-A6C34878D82A}">
                    <a16:rowId xmlns:a16="http://schemas.microsoft.com/office/drawing/2014/main" val="730748598"/>
                  </a:ext>
                </a:extLst>
              </a:tr>
            </a:tbl>
          </a:graphicData>
        </a:graphic>
      </p:graphicFrame>
    </p:spTree>
    <p:extLst>
      <p:ext uri="{BB962C8B-B14F-4D97-AF65-F5344CB8AC3E}">
        <p14:creationId xmlns:p14="http://schemas.microsoft.com/office/powerpoint/2010/main" val="1569649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3.3 Documents used to design and plan media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Visualisation diagram</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3.3g</a:t>
            </a:r>
          </a:p>
        </p:txBody>
      </p:sp>
      <p:sp>
        <p:nvSpPr>
          <p:cNvPr id="8" name="TextBox 7">
            <a:extLst>
              <a:ext uri="{FF2B5EF4-FFF2-40B4-BE49-F238E27FC236}">
                <a16:creationId xmlns:a16="http://schemas.microsoft.com/office/drawing/2014/main" id="{A6DFD58F-732C-4132-317A-21E49D3C7B23}"/>
              </a:ext>
            </a:extLst>
          </p:cNvPr>
          <p:cNvSpPr txBox="1"/>
          <p:nvPr/>
        </p:nvSpPr>
        <p:spPr>
          <a:xfrm>
            <a:off x="4992228" y="1536321"/>
            <a:ext cx="6765568"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Identify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components you could find in a visualisation diagram.</a:t>
            </a:r>
          </a:p>
        </p:txBody>
      </p:sp>
      <p:sp>
        <p:nvSpPr>
          <p:cNvPr id="9" name="Rectangle 8">
            <a:extLst>
              <a:ext uri="{FF2B5EF4-FFF2-40B4-BE49-F238E27FC236}">
                <a16:creationId xmlns:a16="http://schemas.microsoft.com/office/drawing/2014/main" id="{C10B5647-1013-E185-4D5D-264D4CEAC3C5}"/>
              </a:ext>
            </a:extLst>
          </p:cNvPr>
          <p:cNvSpPr/>
          <p:nvPr/>
        </p:nvSpPr>
        <p:spPr>
          <a:xfrm>
            <a:off x="5113931" y="2191286"/>
            <a:ext cx="6643865" cy="157880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GB" sz="1600" dirty="0">
              <a:solidFill>
                <a:schemeClr val="tx1"/>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0E7F5C14-35F8-2914-D714-A571A727F89E}"/>
              </a:ext>
            </a:extLst>
          </p:cNvPr>
          <p:cNvSpPr txBox="1"/>
          <p:nvPr/>
        </p:nvSpPr>
        <p:spPr>
          <a:xfrm>
            <a:off x="5113931" y="4051735"/>
            <a:ext cx="6680837"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B</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types of software that could be used to </a:t>
            </a:r>
            <a:r>
              <a:rPr lang="en-GB" sz="1600" b="1" dirty="0">
                <a:latin typeface="Segoe UI" panose="020B0502040204020203" pitchFamily="34" charset="0"/>
                <a:cs typeface="Segoe UI" panose="020B0502040204020203" pitchFamily="34" charset="0"/>
              </a:rPr>
              <a:t>create </a:t>
            </a:r>
            <a:r>
              <a:rPr lang="en-GB" sz="1600" dirty="0">
                <a:latin typeface="Segoe UI" panose="020B0502040204020203" pitchFamily="34" charset="0"/>
                <a:cs typeface="Segoe UI" panose="020B0502040204020203" pitchFamily="34" charset="0"/>
              </a:rPr>
              <a:t>a visualisation diagram.</a:t>
            </a:r>
          </a:p>
        </p:txBody>
      </p:sp>
      <p:sp>
        <p:nvSpPr>
          <p:cNvPr id="13" name="Rectangle 12">
            <a:extLst>
              <a:ext uri="{FF2B5EF4-FFF2-40B4-BE49-F238E27FC236}">
                <a16:creationId xmlns:a16="http://schemas.microsoft.com/office/drawing/2014/main" id="{C789C442-F501-8380-15CE-08F8AB2547BB}"/>
              </a:ext>
            </a:extLst>
          </p:cNvPr>
          <p:cNvSpPr/>
          <p:nvPr/>
        </p:nvSpPr>
        <p:spPr>
          <a:xfrm>
            <a:off x="5134438" y="5015860"/>
            <a:ext cx="6623358" cy="121004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GB" sz="1600" dirty="0">
              <a:solidFill>
                <a:schemeClr val="tx1"/>
              </a:solidFill>
              <a:latin typeface="Segoe UI" panose="020B0502040204020203" pitchFamily="34" charset="0"/>
              <a:cs typeface="Segoe UI" panose="020B0502040204020203" pitchFamily="34" charset="0"/>
            </a:endParaRPr>
          </a:p>
        </p:txBody>
      </p:sp>
      <p:pic>
        <p:nvPicPr>
          <p:cNvPr id="12" name="Picture 11">
            <a:extLst>
              <a:ext uri="{FF2B5EF4-FFF2-40B4-BE49-F238E27FC236}">
                <a16:creationId xmlns:a16="http://schemas.microsoft.com/office/drawing/2014/main" id="{09CA7460-F6B0-0D46-D792-5ACF6AF1E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926" y="1486485"/>
            <a:ext cx="3473622" cy="4927469"/>
          </a:xfrm>
          <a:prstGeom prst="rect">
            <a:avLst/>
          </a:prstGeom>
        </p:spPr>
      </p:pic>
    </p:spTree>
    <p:extLst>
      <p:ext uri="{BB962C8B-B14F-4D97-AF65-F5344CB8AC3E}">
        <p14:creationId xmlns:p14="http://schemas.microsoft.com/office/powerpoint/2010/main" val="3537766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3.3 Documents used to design and plan media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Wireframe layout</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3.3h</a:t>
            </a:r>
          </a:p>
        </p:txBody>
      </p:sp>
      <p:sp>
        <p:nvSpPr>
          <p:cNvPr id="8" name="TextBox 7">
            <a:extLst>
              <a:ext uri="{FF2B5EF4-FFF2-40B4-BE49-F238E27FC236}">
                <a16:creationId xmlns:a16="http://schemas.microsoft.com/office/drawing/2014/main" id="{A6DFD58F-732C-4132-317A-21E49D3C7B23}"/>
              </a:ext>
            </a:extLst>
          </p:cNvPr>
          <p:cNvSpPr txBox="1"/>
          <p:nvPr/>
        </p:nvSpPr>
        <p:spPr>
          <a:xfrm>
            <a:off x="4992228" y="1536321"/>
            <a:ext cx="6765568"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Identify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components you could find in a wireframe layout.</a:t>
            </a:r>
          </a:p>
        </p:txBody>
      </p:sp>
      <p:sp>
        <p:nvSpPr>
          <p:cNvPr id="9" name="Rectangle 8">
            <a:extLst>
              <a:ext uri="{FF2B5EF4-FFF2-40B4-BE49-F238E27FC236}">
                <a16:creationId xmlns:a16="http://schemas.microsoft.com/office/drawing/2014/main" id="{C10B5647-1013-E185-4D5D-264D4CEAC3C5}"/>
              </a:ext>
            </a:extLst>
          </p:cNvPr>
          <p:cNvSpPr/>
          <p:nvPr/>
        </p:nvSpPr>
        <p:spPr>
          <a:xfrm>
            <a:off x="5113931" y="2191286"/>
            <a:ext cx="6643865" cy="157880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GB" sz="1600" dirty="0">
              <a:solidFill>
                <a:schemeClr val="tx1"/>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0E7F5C14-35F8-2914-D714-A571A727F89E}"/>
              </a:ext>
            </a:extLst>
          </p:cNvPr>
          <p:cNvSpPr txBox="1"/>
          <p:nvPr/>
        </p:nvSpPr>
        <p:spPr>
          <a:xfrm>
            <a:off x="5113931" y="4051735"/>
            <a:ext cx="6680837"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B</a:t>
            </a:r>
          </a:p>
          <a:p>
            <a:r>
              <a:rPr lang="en-GB" sz="1600" dirty="0">
                <a:latin typeface="Segoe UI" panose="020B0502040204020203" pitchFamily="34" charset="0"/>
                <a:cs typeface="Segoe UI" panose="020B0502040204020203" pitchFamily="34" charset="0"/>
              </a:rPr>
              <a:t>Name </a:t>
            </a:r>
            <a:r>
              <a:rPr lang="en-GB" sz="1600" b="1" dirty="0">
                <a:latin typeface="Segoe UI" panose="020B0502040204020203" pitchFamily="34" charset="0"/>
                <a:cs typeface="Segoe UI" panose="020B0502040204020203" pitchFamily="34" charset="0"/>
              </a:rPr>
              <a:t>three</a:t>
            </a:r>
            <a:r>
              <a:rPr lang="en-GB" sz="1600" dirty="0">
                <a:latin typeface="Segoe UI" panose="020B0502040204020203" pitchFamily="34" charset="0"/>
                <a:cs typeface="Segoe UI" panose="020B0502040204020203" pitchFamily="34" charset="0"/>
              </a:rPr>
              <a:t> types of software that could be used to </a:t>
            </a:r>
            <a:r>
              <a:rPr lang="en-GB" sz="1600" b="1" dirty="0">
                <a:latin typeface="Segoe UI" panose="020B0502040204020203" pitchFamily="34" charset="0"/>
                <a:cs typeface="Segoe UI" panose="020B0502040204020203" pitchFamily="34" charset="0"/>
              </a:rPr>
              <a:t>create </a:t>
            </a:r>
            <a:r>
              <a:rPr lang="en-GB" sz="1600" dirty="0">
                <a:latin typeface="Segoe UI" panose="020B0502040204020203" pitchFamily="34" charset="0"/>
                <a:cs typeface="Segoe UI" panose="020B0502040204020203" pitchFamily="34" charset="0"/>
              </a:rPr>
              <a:t>a wireframe.</a:t>
            </a:r>
          </a:p>
        </p:txBody>
      </p:sp>
      <p:sp>
        <p:nvSpPr>
          <p:cNvPr id="13" name="Rectangle 12">
            <a:extLst>
              <a:ext uri="{FF2B5EF4-FFF2-40B4-BE49-F238E27FC236}">
                <a16:creationId xmlns:a16="http://schemas.microsoft.com/office/drawing/2014/main" id="{C789C442-F501-8380-15CE-08F8AB2547BB}"/>
              </a:ext>
            </a:extLst>
          </p:cNvPr>
          <p:cNvSpPr/>
          <p:nvPr/>
        </p:nvSpPr>
        <p:spPr>
          <a:xfrm>
            <a:off x="5134438" y="4735973"/>
            <a:ext cx="6623358" cy="121004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latin typeface="Segoe UI" panose="020B0502040204020203" pitchFamily="34" charset="0"/>
              <a:cs typeface="Segoe UI" panose="020B0502040204020203" pitchFamily="34" charset="0"/>
            </a:endParaRPr>
          </a:p>
        </p:txBody>
      </p:sp>
      <p:pic>
        <p:nvPicPr>
          <p:cNvPr id="1026" name="Picture 2">
            <a:extLst>
              <a:ext uri="{FF2B5EF4-FFF2-40B4-BE49-F238E27FC236}">
                <a16:creationId xmlns:a16="http://schemas.microsoft.com/office/drawing/2014/main" id="{8E05C9D8-6613-A64E-6B99-FB3B9C46C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584497"/>
            <a:ext cx="3314700" cy="46026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795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3.3 Documents used to design and plan media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Pre-production planning</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3.3i</a:t>
            </a:r>
          </a:p>
        </p:txBody>
      </p:sp>
      <p:graphicFrame>
        <p:nvGraphicFramePr>
          <p:cNvPr id="5" name="Table 4">
            <a:extLst>
              <a:ext uri="{FF2B5EF4-FFF2-40B4-BE49-F238E27FC236}">
                <a16:creationId xmlns:a16="http://schemas.microsoft.com/office/drawing/2014/main" id="{DDAE7BD9-3E82-6D78-4C07-58AE444E4FEF}"/>
              </a:ext>
            </a:extLst>
          </p:cNvPr>
          <p:cNvGraphicFramePr>
            <a:graphicFrameLocks noGrp="1"/>
          </p:cNvGraphicFramePr>
          <p:nvPr>
            <p:extLst>
              <p:ext uri="{D42A27DB-BD31-4B8C-83A1-F6EECF244321}">
                <p14:modId xmlns:p14="http://schemas.microsoft.com/office/powerpoint/2010/main" val="4188478831"/>
              </p:ext>
            </p:extLst>
          </p:nvPr>
        </p:nvGraphicFramePr>
        <p:xfrm>
          <a:off x="980070" y="2322599"/>
          <a:ext cx="10814697" cy="3474720"/>
        </p:xfrm>
        <a:graphic>
          <a:graphicData uri="http://schemas.openxmlformats.org/drawingml/2006/table">
            <a:tbl>
              <a:tblPr firstRow="1" bandRow="1">
                <a:tableStyleId>{5940675A-B579-460E-94D1-54222C63F5DA}</a:tableStyleId>
              </a:tblPr>
              <a:tblGrid>
                <a:gridCol w="4018336">
                  <a:extLst>
                    <a:ext uri="{9D8B030D-6E8A-4147-A177-3AD203B41FA5}">
                      <a16:colId xmlns:a16="http://schemas.microsoft.com/office/drawing/2014/main" val="497676509"/>
                    </a:ext>
                  </a:extLst>
                </a:gridCol>
                <a:gridCol w="1596858">
                  <a:extLst>
                    <a:ext uri="{9D8B030D-6E8A-4147-A177-3AD203B41FA5}">
                      <a16:colId xmlns:a16="http://schemas.microsoft.com/office/drawing/2014/main" val="2714370909"/>
                    </a:ext>
                  </a:extLst>
                </a:gridCol>
                <a:gridCol w="5199503">
                  <a:extLst>
                    <a:ext uri="{9D8B030D-6E8A-4147-A177-3AD203B41FA5}">
                      <a16:colId xmlns:a16="http://schemas.microsoft.com/office/drawing/2014/main" val="1096710648"/>
                    </a:ext>
                  </a:extLst>
                </a:gridCol>
              </a:tblGrid>
              <a:tr h="370840">
                <a:tc>
                  <a:txBody>
                    <a:bodyPr/>
                    <a:lstStyle/>
                    <a:p>
                      <a:r>
                        <a:rPr lang="en-GB" sz="1600" dirty="0">
                          <a:latin typeface="Segoe UI" panose="020B0502040204020203" pitchFamily="34" charset="0"/>
                          <a:cs typeface="Segoe UI" panose="020B0502040204020203" pitchFamily="34" charset="0"/>
                        </a:rPr>
                        <a:t>1) Asset log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A) A timeline that is designed to illustrate a sequence of events for content that requires movement.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9058570"/>
                  </a:ext>
                </a:extLst>
              </a:tr>
              <a:tr h="370840">
                <a:tc>
                  <a:txBody>
                    <a:bodyPr/>
                    <a:lstStyle/>
                    <a:p>
                      <a:r>
                        <a:rPr lang="en-GB" sz="1600" dirty="0">
                          <a:latin typeface="Segoe UI" panose="020B0502040204020203" pitchFamily="34" charset="0"/>
                          <a:cs typeface="Segoe UI" panose="020B0502040204020203" pitchFamily="34" charset="0"/>
                        </a:rPr>
                        <a:t>2) Flow chart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B) A planning document that will show how pages/screens are linked together.​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071379"/>
                  </a:ext>
                </a:extLst>
              </a:tr>
              <a:tr h="370840">
                <a:tc>
                  <a:txBody>
                    <a:bodyPr/>
                    <a:lstStyle/>
                    <a:p>
                      <a:r>
                        <a:rPr lang="en-GB" sz="1600" dirty="0">
                          <a:latin typeface="Segoe UI" panose="020B0502040204020203" pitchFamily="34" charset="0"/>
                          <a:cs typeface="Segoe UI" panose="020B0502040204020203" pitchFamily="34" charset="0"/>
                        </a:rPr>
                        <a:t>3) Script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C) To provide a visual representation of the sequence of events that may occur in a media product.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9108084"/>
                  </a:ext>
                </a:extLst>
              </a:tr>
              <a:tr h="370840">
                <a:tc>
                  <a:txBody>
                    <a:bodyPr/>
                    <a:lstStyle/>
                    <a:p>
                      <a:r>
                        <a:rPr lang="en-GB" sz="1600" dirty="0">
                          <a:latin typeface="Segoe UI" panose="020B0502040204020203" pitchFamily="34" charset="0"/>
                          <a:cs typeface="Segoe UI" panose="020B0502040204020203" pitchFamily="34" charset="0"/>
                        </a:rPr>
                        <a:t>4) Storyboard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D) To provide the lines for the characters so they know what to say and to provide direction for the crew.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768119"/>
                  </a:ext>
                </a:extLst>
              </a:tr>
              <a:tr h="370840">
                <a:tc>
                  <a:txBody>
                    <a:bodyPr/>
                    <a:lstStyle/>
                    <a:p>
                      <a:r>
                        <a:rPr lang="en-GB" sz="1600" dirty="0">
                          <a:latin typeface="Segoe UI" panose="020B0502040204020203" pitchFamily="34" charset="0"/>
                          <a:cs typeface="Segoe UI" panose="020B0502040204020203" pitchFamily="34" charset="0"/>
                        </a:rPr>
                        <a:t>5) Visualisation diagram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E) To plan the layout of a media product and to show how the final product might look.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1852038"/>
                  </a:ext>
                </a:extLst>
              </a:tr>
              <a:tr h="370840">
                <a:tc>
                  <a:txBody>
                    <a:bodyPr/>
                    <a:lstStyle/>
                    <a:p>
                      <a:r>
                        <a:rPr lang="en-GB" sz="1600" dirty="0">
                          <a:latin typeface="Segoe UI" panose="020B0502040204020203" pitchFamily="34" charset="0"/>
                          <a:cs typeface="Segoe UI" panose="020B0502040204020203" pitchFamily="34" charset="0"/>
                        </a:rPr>
                        <a:t>6) Wireframe layout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F) A document used to store all the assets sourced in preparation for the creation of a media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9362563"/>
                  </a:ext>
                </a:extLst>
              </a:tr>
            </a:tbl>
          </a:graphicData>
        </a:graphic>
      </p:graphicFrame>
      <p:sp>
        <p:nvSpPr>
          <p:cNvPr id="12" name="TextBox 11">
            <a:extLst>
              <a:ext uri="{FF2B5EF4-FFF2-40B4-BE49-F238E27FC236}">
                <a16:creationId xmlns:a16="http://schemas.microsoft.com/office/drawing/2014/main" id="{7B67F707-37FA-983A-9D1E-E65556C46640}"/>
              </a:ext>
            </a:extLst>
          </p:cNvPr>
          <p:cNvSpPr txBox="1"/>
          <p:nvPr/>
        </p:nvSpPr>
        <p:spPr>
          <a:xfrm>
            <a:off x="0" y="1460798"/>
            <a:ext cx="870966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Match up each pre-production planning document with the correct description.</a:t>
            </a:r>
          </a:p>
        </p:txBody>
      </p:sp>
    </p:spTree>
    <p:extLst>
      <p:ext uri="{BB962C8B-B14F-4D97-AF65-F5344CB8AC3E}">
        <p14:creationId xmlns:p14="http://schemas.microsoft.com/office/powerpoint/2010/main" val="2816197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3.3 Documents used to design and plan media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Pre-production planning</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3.3j</a:t>
            </a:r>
          </a:p>
        </p:txBody>
      </p:sp>
      <p:sp>
        <p:nvSpPr>
          <p:cNvPr id="12" name="TextBox 11">
            <a:extLst>
              <a:ext uri="{FF2B5EF4-FFF2-40B4-BE49-F238E27FC236}">
                <a16:creationId xmlns:a16="http://schemas.microsoft.com/office/drawing/2014/main" id="{7B67F707-37FA-983A-9D1E-E65556C46640}"/>
              </a:ext>
            </a:extLst>
          </p:cNvPr>
          <p:cNvSpPr txBox="1"/>
          <p:nvPr/>
        </p:nvSpPr>
        <p:spPr>
          <a:xfrm>
            <a:off x="0" y="1460798"/>
            <a:ext cx="1016127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media product examples, identify which pre-production documents they would use. You can use an answer more than once.</a:t>
            </a:r>
          </a:p>
        </p:txBody>
      </p:sp>
      <p:graphicFrame>
        <p:nvGraphicFramePr>
          <p:cNvPr id="8" name="Table 7">
            <a:extLst>
              <a:ext uri="{FF2B5EF4-FFF2-40B4-BE49-F238E27FC236}">
                <a16:creationId xmlns:a16="http://schemas.microsoft.com/office/drawing/2014/main" id="{10C53B27-E4E6-F291-B882-5B111D12C2C2}"/>
              </a:ext>
            </a:extLst>
          </p:cNvPr>
          <p:cNvGraphicFramePr>
            <a:graphicFrameLocks noGrp="1"/>
          </p:cNvGraphicFramePr>
          <p:nvPr>
            <p:extLst>
              <p:ext uri="{D42A27DB-BD31-4B8C-83A1-F6EECF244321}">
                <p14:modId xmlns:p14="http://schemas.microsoft.com/office/powerpoint/2010/main" val="2303302936"/>
              </p:ext>
            </p:extLst>
          </p:nvPr>
        </p:nvGraphicFramePr>
        <p:xfrm>
          <a:off x="180340" y="2522359"/>
          <a:ext cx="9112252" cy="3632200"/>
        </p:xfrm>
        <a:graphic>
          <a:graphicData uri="http://schemas.openxmlformats.org/drawingml/2006/table">
            <a:tbl>
              <a:tblPr firstRow="1" bandRow="1">
                <a:tableStyleId>{5940675A-B579-460E-94D1-54222C63F5DA}</a:tableStyleId>
              </a:tblPr>
              <a:tblGrid>
                <a:gridCol w="2278063">
                  <a:extLst>
                    <a:ext uri="{9D8B030D-6E8A-4147-A177-3AD203B41FA5}">
                      <a16:colId xmlns:a16="http://schemas.microsoft.com/office/drawing/2014/main" val="2869666679"/>
                    </a:ext>
                  </a:extLst>
                </a:gridCol>
                <a:gridCol w="2278063">
                  <a:extLst>
                    <a:ext uri="{9D8B030D-6E8A-4147-A177-3AD203B41FA5}">
                      <a16:colId xmlns:a16="http://schemas.microsoft.com/office/drawing/2014/main" val="2489286589"/>
                    </a:ext>
                  </a:extLst>
                </a:gridCol>
                <a:gridCol w="2278063">
                  <a:extLst>
                    <a:ext uri="{9D8B030D-6E8A-4147-A177-3AD203B41FA5}">
                      <a16:colId xmlns:a16="http://schemas.microsoft.com/office/drawing/2014/main" val="1527499188"/>
                    </a:ext>
                  </a:extLst>
                </a:gridCol>
                <a:gridCol w="2278063">
                  <a:extLst>
                    <a:ext uri="{9D8B030D-6E8A-4147-A177-3AD203B41FA5}">
                      <a16:colId xmlns:a16="http://schemas.microsoft.com/office/drawing/2014/main" val="4053122703"/>
                    </a:ext>
                  </a:extLst>
                </a:gridCol>
              </a:tblGrid>
              <a:tr h="370840">
                <a:tc>
                  <a:txBody>
                    <a:bodyPr/>
                    <a:lstStyle/>
                    <a:p>
                      <a:pPr algn="ctr"/>
                      <a:r>
                        <a:rPr lang="en-GB" sz="1600" b="1" dirty="0">
                          <a:latin typeface="Segoe UI" panose="020B0502040204020203" pitchFamily="34" charset="0"/>
                          <a:cs typeface="Segoe UI" panose="020B0502040204020203" pitchFamily="34" charset="0"/>
                        </a:rPr>
                        <a:t>Script</a:t>
                      </a:r>
                    </a:p>
                  </a:txBody>
                  <a:tcPr>
                    <a:solidFill>
                      <a:schemeClr val="bg1">
                        <a:lumMod val="95000"/>
                      </a:schemeClr>
                    </a:solidFill>
                  </a:tcPr>
                </a:tc>
                <a:tc>
                  <a:txBody>
                    <a:bodyPr/>
                    <a:lstStyle/>
                    <a:p>
                      <a:pPr algn="ctr"/>
                      <a:r>
                        <a:rPr lang="en-GB" sz="1600" b="1" dirty="0">
                          <a:latin typeface="Segoe UI" panose="020B0502040204020203" pitchFamily="34" charset="0"/>
                          <a:cs typeface="Segoe UI" panose="020B0502040204020203" pitchFamily="34" charset="0"/>
                        </a:rPr>
                        <a:t>Storyboard</a:t>
                      </a:r>
                    </a:p>
                  </a:txBody>
                  <a:tcPr>
                    <a:solidFill>
                      <a:schemeClr val="bg1">
                        <a:lumMod val="95000"/>
                      </a:schemeClr>
                    </a:solidFill>
                  </a:tcPr>
                </a:tc>
                <a:tc>
                  <a:txBody>
                    <a:bodyPr/>
                    <a:lstStyle/>
                    <a:p>
                      <a:pPr algn="ctr"/>
                      <a:r>
                        <a:rPr lang="en-GB" sz="1600" b="1" dirty="0">
                          <a:latin typeface="Segoe UI" panose="020B0502040204020203" pitchFamily="34" charset="0"/>
                          <a:cs typeface="Segoe UI" panose="020B0502040204020203" pitchFamily="34" charset="0"/>
                        </a:rPr>
                        <a:t>Visualisation diagram</a:t>
                      </a:r>
                    </a:p>
                  </a:txBody>
                  <a:tcPr>
                    <a:solidFill>
                      <a:schemeClr val="bg1">
                        <a:lumMod val="95000"/>
                      </a:schemeClr>
                    </a:solidFill>
                  </a:tcPr>
                </a:tc>
                <a:tc>
                  <a:txBody>
                    <a:bodyPr/>
                    <a:lstStyle/>
                    <a:p>
                      <a:pPr algn="ctr"/>
                      <a:r>
                        <a:rPr lang="en-GB" sz="1600" b="1" dirty="0">
                          <a:latin typeface="Segoe UI" panose="020B0502040204020203" pitchFamily="34" charset="0"/>
                          <a:cs typeface="Segoe UI" panose="020B0502040204020203" pitchFamily="34" charset="0"/>
                        </a:rPr>
                        <a:t>Wireframe layout</a:t>
                      </a:r>
                    </a:p>
                  </a:txBody>
                  <a:tcPr>
                    <a:solidFill>
                      <a:schemeClr val="bg1">
                        <a:lumMod val="95000"/>
                      </a:schemeClr>
                    </a:solidFill>
                  </a:tcPr>
                </a:tc>
                <a:extLst>
                  <a:ext uri="{0D108BD9-81ED-4DB2-BD59-A6C34878D82A}">
                    <a16:rowId xmlns:a16="http://schemas.microsoft.com/office/drawing/2014/main" val="841285072"/>
                  </a:ext>
                </a:extLst>
              </a:tr>
              <a:tr h="370840">
                <a:tc>
                  <a:txBody>
                    <a:bodyPr/>
                    <a:lstStyle/>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p>
                      <a:pPr algn="ctr"/>
                      <a:endParaRPr lang="en-GB" sz="1600" b="0" dirty="0">
                        <a:latin typeface="Segoe UI" panose="020B0502040204020203" pitchFamily="34" charset="0"/>
                        <a:cs typeface="Segoe UI" panose="020B0502040204020203" pitchFamily="34" charset="0"/>
                      </a:endParaRPr>
                    </a:p>
                  </a:txBody>
                  <a:tcPr/>
                </a:tc>
                <a:tc>
                  <a:txBody>
                    <a:bodyPr/>
                    <a:lstStyle/>
                    <a:p>
                      <a:pPr algn="ctr"/>
                      <a:endParaRPr lang="en-GB" sz="1600" b="0" dirty="0">
                        <a:latin typeface="Segoe UI" panose="020B0502040204020203" pitchFamily="34" charset="0"/>
                        <a:cs typeface="Segoe UI" panose="020B0502040204020203" pitchFamily="34" charset="0"/>
                      </a:endParaRPr>
                    </a:p>
                  </a:txBody>
                  <a:tcPr/>
                </a:tc>
                <a:tc>
                  <a:txBody>
                    <a:bodyPr/>
                    <a:lstStyle/>
                    <a:p>
                      <a:pPr algn="ctr"/>
                      <a:endParaRPr lang="en-GB" sz="1600" b="0" dirty="0">
                        <a:latin typeface="Segoe UI" panose="020B0502040204020203" pitchFamily="34" charset="0"/>
                        <a:cs typeface="Segoe UI" panose="020B0502040204020203" pitchFamily="34" charset="0"/>
                      </a:endParaRPr>
                    </a:p>
                  </a:txBody>
                  <a:tcPr/>
                </a:tc>
                <a:tc>
                  <a:txBody>
                    <a:bodyPr/>
                    <a:lstStyle/>
                    <a:p>
                      <a:pPr algn="ctr"/>
                      <a:endParaRPr lang="en-GB" sz="1600" b="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101751348"/>
                  </a:ext>
                </a:extLst>
              </a:tr>
            </a:tbl>
          </a:graphicData>
        </a:graphic>
      </p:graphicFrame>
      <p:graphicFrame>
        <p:nvGraphicFramePr>
          <p:cNvPr id="9" name="Table 8">
            <a:extLst>
              <a:ext uri="{FF2B5EF4-FFF2-40B4-BE49-F238E27FC236}">
                <a16:creationId xmlns:a16="http://schemas.microsoft.com/office/drawing/2014/main" id="{DF79D9B6-54AD-3630-05B6-52A86B66655F}"/>
              </a:ext>
            </a:extLst>
          </p:cNvPr>
          <p:cNvGraphicFramePr>
            <a:graphicFrameLocks noGrp="1"/>
          </p:cNvGraphicFramePr>
          <p:nvPr>
            <p:extLst>
              <p:ext uri="{D42A27DB-BD31-4B8C-83A1-F6EECF244321}">
                <p14:modId xmlns:p14="http://schemas.microsoft.com/office/powerpoint/2010/main" val="103417781"/>
              </p:ext>
            </p:extLst>
          </p:nvPr>
        </p:nvGraphicFramePr>
        <p:xfrm>
          <a:off x="9658348" y="2522359"/>
          <a:ext cx="2286003" cy="3708400"/>
        </p:xfrm>
        <a:graphic>
          <a:graphicData uri="http://schemas.openxmlformats.org/drawingml/2006/table">
            <a:tbl>
              <a:tblPr firstRow="1" bandRow="1">
                <a:tableStyleId>{5940675A-B579-460E-94D1-54222C63F5DA}</a:tableStyleId>
              </a:tblPr>
              <a:tblGrid>
                <a:gridCol w="2286003">
                  <a:extLst>
                    <a:ext uri="{9D8B030D-6E8A-4147-A177-3AD203B41FA5}">
                      <a16:colId xmlns:a16="http://schemas.microsoft.com/office/drawing/2014/main" val="1543842981"/>
                    </a:ext>
                  </a:extLst>
                </a:gridCol>
              </a:tblGrid>
              <a:tr h="370840">
                <a:tc>
                  <a:txBody>
                    <a:bodyPr/>
                    <a:lstStyle/>
                    <a:p>
                      <a:pPr marL="0" indent="0">
                        <a:buNone/>
                      </a:pPr>
                      <a:r>
                        <a:rPr lang="en-GB" sz="1600" dirty="0">
                          <a:latin typeface="Segoe UI" panose="020B0502040204020203" pitchFamily="34" charset="0"/>
                          <a:cs typeface="Segoe UI" panose="020B0502040204020203" pitchFamily="34" charset="0"/>
                        </a:rPr>
                        <a:t>Audio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36515"/>
                  </a:ext>
                </a:extLst>
              </a:tr>
              <a:tr h="370840">
                <a:tc>
                  <a:txBody>
                    <a:bodyPr/>
                    <a:lstStyle/>
                    <a:p>
                      <a:pPr marL="0" indent="0">
                        <a:buNone/>
                      </a:pPr>
                      <a:r>
                        <a:rPr lang="en-GB" sz="1600" dirty="0">
                          <a:latin typeface="Segoe UI" panose="020B0502040204020203" pitchFamily="34" charset="0"/>
                          <a:cs typeface="Segoe UI" panose="020B0502040204020203" pitchFamily="34" charset="0"/>
                        </a:rPr>
                        <a:t>Video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17573"/>
                  </a:ext>
                </a:extLst>
              </a:tr>
              <a:tr h="370840">
                <a:tc>
                  <a:txBody>
                    <a:bodyPr/>
                    <a:lstStyle/>
                    <a:p>
                      <a:pPr marL="0" indent="0">
                        <a:buNone/>
                      </a:pPr>
                      <a:r>
                        <a:rPr lang="en-GB" sz="1600" dirty="0">
                          <a:latin typeface="Segoe UI" panose="020B0502040204020203" pitchFamily="34" charset="0"/>
                          <a:cs typeface="Segoe UI" panose="020B0502040204020203" pitchFamily="34" charset="0"/>
                        </a:rPr>
                        <a:t>Digital games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7778675"/>
                  </a:ext>
                </a:extLst>
              </a:tr>
              <a:tr h="370840">
                <a:tc>
                  <a:txBody>
                    <a:bodyPr/>
                    <a:lstStyle/>
                    <a:p>
                      <a:pPr marL="0" indent="0">
                        <a:buNone/>
                      </a:pPr>
                      <a:r>
                        <a:rPr lang="en-GB" sz="1600" dirty="0">
                          <a:latin typeface="Segoe UI" panose="020B0502040204020203" pitchFamily="34" charset="0"/>
                          <a:cs typeface="Segoe UI" panose="020B0502040204020203" pitchFamily="34" charset="0"/>
                        </a:rPr>
                        <a:t>Animation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851559"/>
                  </a:ext>
                </a:extLst>
              </a:tr>
              <a:tr h="370840">
                <a:tc>
                  <a:txBody>
                    <a:bodyPr/>
                    <a:lstStyle/>
                    <a:p>
                      <a:r>
                        <a:rPr lang="en-GB" sz="1600" dirty="0">
                          <a:latin typeface="Segoe UI" panose="020B0502040204020203" pitchFamily="34" charset="0"/>
                          <a:cs typeface="Segoe UI" panose="020B0502040204020203" pitchFamily="34" charset="0"/>
                        </a:rPr>
                        <a:t>e-books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5838482"/>
                  </a:ext>
                </a:extLst>
              </a:tr>
              <a:tr h="370840">
                <a:tc>
                  <a:txBody>
                    <a:bodyPr/>
                    <a:lstStyle/>
                    <a:p>
                      <a:r>
                        <a:rPr lang="en-GB" sz="1600" dirty="0">
                          <a:latin typeface="Segoe UI" panose="020B0502040204020203" pitchFamily="34" charset="0"/>
                          <a:cs typeface="Segoe UI" panose="020B0502040204020203" pitchFamily="34" charset="0"/>
                        </a:rPr>
                        <a:t>Websites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4042792"/>
                  </a:ext>
                </a:extLst>
              </a:tr>
              <a:tr h="370840">
                <a:tc>
                  <a:txBody>
                    <a:bodyPr/>
                    <a:lstStyle/>
                    <a:p>
                      <a:r>
                        <a:rPr lang="en-GB" sz="1600" dirty="0">
                          <a:latin typeface="Segoe UI" panose="020B0502040204020203" pitchFamily="34" charset="0"/>
                          <a:cs typeface="Segoe UI" panose="020B0502040204020203" pitchFamily="34" charset="0"/>
                        </a:rPr>
                        <a:t>Apps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907073"/>
                  </a:ext>
                </a:extLst>
              </a:tr>
              <a:tr h="370840">
                <a:tc>
                  <a:txBody>
                    <a:bodyPr/>
                    <a:lstStyle/>
                    <a:p>
                      <a:r>
                        <a:rPr lang="en-GB" sz="1600" dirty="0">
                          <a:latin typeface="Segoe UI" panose="020B0502040204020203" pitchFamily="34" charset="0"/>
                          <a:cs typeface="Segoe UI" panose="020B0502040204020203" pitchFamily="34" charset="0"/>
                        </a:rPr>
                        <a:t>Comic book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6347600"/>
                  </a:ext>
                </a:extLst>
              </a:tr>
              <a:tr h="370840">
                <a:tc>
                  <a:txBody>
                    <a:bodyPr/>
                    <a:lstStyle/>
                    <a:p>
                      <a:r>
                        <a:rPr lang="en-GB" sz="1600" dirty="0">
                          <a:latin typeface="Segoe UI" panose="020B0502040204020203" pitchFamily="34" charset="0"/>
                          <a:cs typeface="Segoe UI" panose="020B0502040204020203" pitchFamily="34" charset="0"/>
                        </a:rPr>
                        <a:t>Graphic novel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171851"/>
                  </a:ext>
                </a:extLst>
              </a:tr>
              <a:tr h="370840">
                <a:tc>
                  <a:txBody>
                    <a:bodyPr/>
                    <a:lstStyle/>
                    <a:p>
                      <a:r>
                        <a:rPr lang="en-GB" sz="1600" dirty="0">
                          <a:latin typeface="Segoe UI" panose="020B0502040204020203" pitchFamily="34" charset="0"/>
                          <a:cs typeface="Segoe UI" panose="020B0502040204020203" pitchFamily="34" charset="0"/>
                        </a:rPr>
                        <a:t>Multimedia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7996904"/>
                  </a:ext>
                </a:extLst>
              </a:tr>
            </a:tbl>
          </a:graphicData>
        </a:graphic>
      </p:graphicFrame>
    </p:spTree>
    <p:extLst>
      <p:ext uri="{BB962C8B-B14F-4D97-AF65-F5344CB8AC3E}">
        <p14:creationId xmlns:p14="http://schemas.microsoft.com/office/powerpoint/2010/main" val="135849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3.4 The legal issues that affect media</a:t>
            </a:r>
          </a:p>
          <a:p>
            <a:r>
              <a:rPr lang="en-GB" b="1" dirty="0">
                <a:latin typeface="Segoe UI Black" panose="020B0A02040204020203" pitchFamily="34" charset="0"/>
                <a:ea typeface="Segoe UI Black" panose="020B0A02040204020203" pitchFamily="34" charset="0"/>
                <a:cs typeface="Segoe UI" panose="020B0502040204020203" pitchFamily="34" charset="0"/>
              </a:rPr>
              <a:t>Legal considerations to protect individual</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3.4a</a:t>
            </a:r>
          </a:p>
        </p:txBody>
      </p:sp>
      <p:sp>
        <p:nvSpPr>
          <p:cNvPr id="12" name="TextBox 11">
            <a:extLst>
              <a:ext uri="{FF2B5EF4-FFF2-40B4-BE49-F238E27FC236}">
                <a16:creationId xmlns:a16="http://schemas.microsoft.com/office/drawing/2014/main" id="{7B67F707-37FA-983A-9D1E-E65556C46640}"/>
              </a:ext>
            </a:extLst>
          </p:cNvPr>
          <p:cNvSpPr txBox="1"/>
          <p:nvPr/>
        </p:nvSpPr>
        <p:spPr>
          <a:xfrm>
            <a:off x="0" y="1359460"/>
            <a:ext cx="1049274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list on the right, identify the legal issues/considerations for each scenario. Write your answer using the numbers provided for each option. </a:t>
            </a:r>
          </a:p>
        </p:txBody>
      </p:sp>
      <p:graphicFrame>
        <p:nvGraphicFramePr>
          <p:cNvPr id="5" name="Table 4">
            <a:extLst>
              <a:ext uri="{FF2B5EF4-FFF2-40B4-BE49-F238E27FC236}">
                <a16:creationId xmlns:a16="http://schemas.microsoft.com/office/drawing/2014/main" id="{4A4C9BA7-4A1A-2E27-47D9-E7D66C8EE537}"/>
              </a:ext>
            </a:extLst>
          </p:cNvPr>
          <p:cNvGraphicFramePr>
            <a:graphicFrameLocks noGrp="1"/>
          </p:cNvGraphicFramePr>
          <p:nvPr>
            <p:extLst>
              <p:ext uri="{D42A27DB-BD31-4B8C-83A1-F6EECF244321}">
                <p14:modId xmlns:p14="http://schemas.microsoft.com/office/powerpoint/2010/main" val="516337542"/>
              </p:ext>
            </p:extLst>
          </p:nvPr>
        </p:nvGraphicFramePr>
        <p:xfrm>
          <a:off x="90170" y="2260586"/>
          <a:ext cx="7237730" cy="4216400"/>
        </p:xfrm>
        <a:graphic>
          <a:graphicData uri="http://schemas.openxmlformats.org/drawingml/2006/table">
            <a:tbl>
              <a:tblPr firstRow="1" bandRow="1">
                <a:tableStyleId>{5940675A-B579-460E-94D1-54222C63F5DA}</a:tableStyleId>
              </a:tblPr>
              <a:tblGrid>
                <a:gridCol w="4940300">
                  <a:extLst>
                    <a:ext uri="{9D8B030D-6E8A-4147-A177-3AD203B41FA5}">
                      <a16:colId xmlns:a16="http://schemas.microsoft.com/office/drawing/2014/main" val="77808676"/>
                    </a:ext>
                  </a:extLst>
                </a:gridCol>
                <a:gridCol w="2297430">
                  <a:extLst>
                    <a:ext uri="{9D8B030D-6E8A-4147-A177-3AD203B41FA5}">
                      <a16:colId xmlns:a16="http://schemas.microsoft.com/office/drawing/2014/main" val="3321558629"/>
                    </a:ext>
                  </a:extLst>
                </a:gridCol>
              </a:tblGrid>
              <a:tr h="370840">
                <a:tc>
                  <a:txBody>
                    <a:bodyPr/>
                    <a:lstStyle/>
                    <a:p>
                      <a:r>
                        <a:rPr lang="en-GB" sz="1600" b="1" dirty="0">
                          <a:latin typeface="Segoe UI" panose="020B0502040204020203" pitchFamily="34" charset="0"/>
                          <a:cs typeface="Segoe UI" panose="020B0502040204020203" pitchFamily="34" charset="0"/>
                        </a:rPr>
                        <a:t>Scenario</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Legal issue/consideration</a:t>
                      </a:r>
                    </a:p>
                  </a:txBody>
                  <a:tcPr>
                    <a:solidFill>
                      <a:schemeClr val="bg1">
                        <a:lumMod val="95000"/>
                      </a:schemeClr>
                    </a:solidFill>
                  </a:tcPr>
                </a:tc>
                <a:extLst>
                  <a:ext uri="{0D108BD9-81ED-4DB2-BD59-A6C34878D82A}">
                    <a16:rowId xmlns:a16="http://schemas.microsoft.com/office/drawing/2014/main" val="2884950569"/>
                  </a:ext>
                </a:extLst>
              </a:tr>
              <a:tr h="370840">
                <a:tc>
                  <a:txBody>
                    <a:bodyPr/>
                    <a:lstStyle/>
                    <a:p>
                      <a:r>
                        <a:rPr lang="en-GB" sz="1600" dirty="0">
                          <a:latin typeface="Segoe UI" panose="020B0502040204020203" pitchFamily="34" charset="0"/>
                          <a:cs typeface="Segoe UI" panose="020B0502040204020203" pitchFamily="34" charset="0"/>
                        </a:rPr>
                        <a:t>To ensure users data is kept secure, up-to-date and fit for purpose.</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766988554"/>
                  </a:ext>
                </a:extLst>
              </a:tr>
              <a:tr h="370840">
                <a:tc>
                  <a:txBody>
                    <a:bodyPr/>
                    <a:lstStyle/>
                    <a:p>
                      <a:r>
                        <a:rPr lang="en-GB" sz="1600" dirty="0">
                          <a:latin typeface="Segoe UI" panose="020B0502040204020203" pitchFamily="34" charset="0"/>
                          <a:cs typeface="Segoe UI" panose="020B0502040204020203" pitchFamily="34" charset="0"/>
                        </a:rPr>
                        <a:t>Filming a new movie in a public car park.</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458298619"/>
                  </a:ext>
                </a:extLst>
              </a:tr>
              <a:tr h="370840">
                <a:tc>
                  <a:txBody>
                    <a:bodyPr/>
                    <a:lstStyle/>
                    <a:p>
                      <a:r>
                        <a:rPr lang="en-GB" sz="1600" dirty="0">
                          <a:latin typeface="Segoe UI" panose="020B0502040204020203" pitchFamily="34" charset="0"/>
                          <a:cs typeface="Segoe UI" panose="020B0502040204020203" pitchFamily="34" charset="0"/>
                        </a:rPr>
                        <a:t>Filming a scene inside someone's house.</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67970701"/>
                  </a:ext>
                </a:extLst>
              </a:tr>
              <a:tr h="370840">
                <a:tc>
                  <a:txBody>
                    <a:bodyPr/>
                    <a:lstStyle/>
                    <a:p>
                      <a:r>
                        <a:rPr lang="en-GB" sz="1600" dirty="0">
                          <a:latin typeface="Segoe UI" panose="020B0502040204020203" pitchFamily="34" charset="0"/>
                          <a:cs typeface="Segoe UI" panose="020B0502040204020203" pitchFamily="34" charset="0"/>
                        </a:rPr>
                        <a:t>A false spoken (defamatory) statement with the intention of damaging a person’s reputation.</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924611662"/>
                  </a:ext>
                </a:extLst>
              </a:tr>
              <a:tr h="370840">
                <a:tc>
                  <a:txBody>
                    <a:bodyPr/>
                    <a:lstStyle/>
                    <a:p>
                      <a:r>
                        <a:rPr lang="en-GB" sz="1600" dirty="0">
                          <a:latin typeface="Segoe UI" panose="020B0502040204020203" pitchFamily="34" charset="0"/>
                          <a:cs typeface="Segoe UI" panose="020B0502040204020203" pitchFamily="34" charset="0"/>
                        </a:rPr>
                        <a:t>A false written (defamatory) statement with the intention of damaging a person’s reputation.</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947502219"/>
                  </a:ext>
                </a:extLst>
              </a:tr>
              <a:tr h="370840">
                <a:tc>
                  <a:txBody>
                    <a:bodyPr/>
                    <a:lstStyle/>
                    <a:p>
                      <a:r>
                        <a:rPr lang="en-GB" sz="1600" dirty="0">
                          <a:latin typeface="Segoe UI" panose="020B0502040204020203" pitchFamily="34" charset="0"/>
                          <a:cs typeface="Segoe UI" panose="020B0502040204020203" pitchFamily="34" charset="0"/>
                        </a:rPr>
                        <a:t>The use of employee images so they can be published on the company website.</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873851369"/>
                  </a:ext>
                </a:extLst>
              </a:tr>
              <a:tr h="370840">
                <a:tc>
                  <a:txBody>
                    <a:bodyPr/>
                    <a:lstStyle/>
                    <a:p>
                      <a:r>
                        <a:rPr lang="en-GB" sz="1600" dirty="0">
                          <a:latin typeface="Segoe UI" panose="020B0502040204020203" pitchFamily="34" charset="0"/>
                          <a:cs typeface="Segoe UI" panose="020B0502040204020203" pitchFamily="34" charset="0"/>
                        </a:rPr>
                        <a:t>People making unkind comments on a gaming forum.</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84679562"/>
                  </a:ext>
                </a:extLst>
              </a:tr>
            </a:tbl>
          </a:graphicData>
        </a:graphic>
      </p:graphicFrame>
      <p:graphicFrame>
        <p:nvGraphicFramePr>
          <p:cNvPr id="13" name="Table 12">
            <a:extLst>
              <a:ext uri="{FF2B5EF4-FFF2-40B4-BE49-F238E27FC236}">
                <a16:creationId xmlns:a16="http://schemas.microsoft.com/office/drawing/2014/main" id="{1F3402C9-90DD-3D90-FC7F-2884C8604AC7}"/>
              </a:ext>
            </a:extLst>
          </p:cNvPr>
          <p:cNvGraphicFramePr>
            <a:graphicFrameLocks noGrp="1"/>
          </p:cNvGraphicFramePr>
          <p:nvPr>
            <p:extLst>
              <p:ext uri="{D42A27DB-BD31-4B8C-83A1-F6EECF244321}">
                <p14:modId xmlns:p14="http://schemas.microsoft.com/office/powerpoint/2010/main" val="1109950570"/>
              </p:ext>
            </p:extLst>
          </p:nvPr>
        </p:nvGraphicFramePr>
        <p:xfrm>
          <a:off x="7808491" y="2334801"/>
          <a:ext cx="3986277" cy="3429000"/>
        </p:xfrm>
        <a:graphic>
          <a:graphicData uri="http://schemas.openxmlformats.org/drawingml/2006/table">
            <a:tbl>
              <a:tblPr firstRow="1" bandRow="1">
                <a:tableStyleId>{5940675A-B579-460E-94D1-54222C63F5DA}</a:tableStyleId>
              </a:tblPr>
              <a:tblGrid>
                <a:gridCol w="534464">
                  <a:extLst>
                    <a:ext uri="{9D8B030D-6E8A-4147-A177-3AD203B41FA5}">
                      <a16:colId xmlns:a16="http://schemas.microsoft.com/office/drawing/2014/main" val="319868176"/>
                    </a:ext>
                  </a:extLst>
                </a:gridCol>
                <a:gridCol w="3451813">
                  <a:extLst>
                    <a:ext uri="{9D8B030D-6E8A-4147-A177-3AD203B41FA5}">
                      <a16:colId xmlns:a16="http://schemas.microsoft.com/office/drawing/2014/main" val="572331027"/>
                    </a:ext>
                  </a:extLst>
                </a:gridCol>
              </a:tblGrid>
              <a:tr h="370840">
                <a:tc>
                  <a:txBody>
                    <a:bodyPr/>
                    <a:lstStyle/>
                    <a:p>
                      <a:r>
                        <a:rPr lang="en-GB" sz="1600" b="1" dirty="0">
                          <a:latin typeface="Segoe UI" panose="020B0502040204020203" pitchFamily="34" charset="0"/>
                          <a:cs typeface="Segoe UI" panose="020B0502040204020203" pitchFamily="34" charset="0"/>
                        </a:rPr>
                        <a:t>1</a:t>
                      </a:r>
                    </a:p>
                  </a:txBody>
                  <a:tcPr/>
                </a:tc>
                <a:tc>
                  <a:txBody>
                    <a:bodyPr/>
                    <a:lstStyle/>
                    <a:p>
                      <a:r>
                        <a:rPr lang="en-GB" sz="1600" dirty="0">
                          <a:latin typeface="Segoe UI" panose="020B0502040204020203" pitchFamily="34" charset="0"/>
                          <a:cs typeface="Segoe UI" panose="020B0502040204020203" pitchFamily="34" charset="0"/>
                        </a:rPr>
                        <a:t>Slander</a:t>
                      </a:r>
                    </a:p>
                  </a:txBody>
                  <a:tcPr/>
                </a:tc>
                <a:extLst>
                  <a:ext uri="{0D108BD9-81ED-4DB2-BD59-A6C34878D82A}">
                    <a16:rowId xmlns:a16="http://schemas.microsoft.com/office/drawing/2014/main" val="3826363597"/>
                  </a:ext>
                </a:extLst>
              </a:tr>
              <a:tr h="370840">
                <a:tc>
                  <a:txBody>
                    <a:bodyPr/>
                    <a:lstStyle/>
                    <a:p>
                      <a:r>
                        <a:rPr lang="en-GB" sz="1600" b="1" dirty="0">
                          <a:latin typeface="Segoe UI" panose="020B0502040204020203" pitchFamily="34" charset="0"/>
                          <a:cs typeface="Segoe UI" panose="020B0502040204020203" pitchFamily="34" charset="0"/>
                        </a:rPr>
                        <a:t>2</a:t>
                      </a:r>
                    </a:p>
                  </a:txBody>
                  <a:tcPr/>
                </a:tc>
                <a:tc>
                  <a:txBody>
                    <a:bodyPr/>
                    <a:lstStyle/>
                    <a:p>
                      <a:r>
                        <a:rPr lang="en-GB" sz="1600" dirty="0">
                          <a:latin typeface="Segoe UI" panose="020B0502040204020203" pitchFamily="34" charset="0"/>
                          <a:cs typeface="Segoe UI" panose="020B0502040204020203" pitchFamily="34" charset="0"/>
                        </a:rPr>
                        <a:t>Recording images/taking photographs in public places</a:t>
                      </a:r>
                    </a:p>
                  </a:txBody>
                  <a:tcPr/>
                </a:tc>
                <a:extLst>
                  <a:ext uri="{0D108BD9-81ED-4DB2-BD59-A6C34878D82A}">
                    <a16:rowId xmlns:a16="http://schemas.microsoft.com/office/drawing/2014/main" val="1244953261"/>
                  </a:ext>
                </a:extLst>
              </a:tr>
              <a:tr h="370840">
                <a:tc>
                  <a:txBody>
                    <a:bodyPr/>
                    <a:lstStyle/>
                    <a:p>
                      <a:r>
                        <a:rPr lang="en-GB" sz="1600" b="1" dirty="0">
                          <a:latin typeface="Segoe UI" panose="020B0502040204020203" pitchFamily="34" charset="0"/>
                          <a:cs typeface="Segoe UI" panose="020B0502040204020203" pitchFamily="34" charset="0"/>
                        </a:rPr>
                        <a:t>3</a:t>
                      </a:r>
                    </a:p>
                  </a:txBody>
                  <a:tcPr/>
                </a:tc>
                <a:tc>
                  <a:txBody>
                    <a:bodyPr/>
                    <a:lstStyle/>
                    <a:p>
                      <a:r>
                        <a:rPr lang="en-GB" sz="1600" dirty="0">
                          <a:latin typeface="Segoe UI" panose="020B0502040204020203" pitchFamily="34" charset="0"/>
                          <a:cs typeface="Segoe UI" panose="020B0502040204020203" pitchFamily="34" charset="0"/>
                        </a:rPr>
                        <a:t>Publishing and commercial use </a:t>
                      </a:r>
                    </a:p>
                    <a:p>
                      <a:r>
                        <a:rPr lang="en-GB" sz="1600" dirty="0">
                          <a:latin typeface="Segoe UI" panose="020B0502040204020203" pitchFamily="34" charset="0"/>
                          <a:cs typeface="Segoe UI" panose="020B0502040204020203" pitchFamily="34" charset="0"/>
                        </a:rPr>
                        <a:t>of images and photographs taken.</a:t>
                      </a:r>
                    </a:p>
                  </a:txBody>
                  <a:tcPr/>
                </a:tc>
                <a:extLst>
                  <a:ext uri="{0D108BD9-81ED-4DB2-BD59-A6C34878D82A}">
                    <a16:rowId xmlns:a16="http://schemas.microsoft.com/office/drawing/2014/main" val="3949775351"/>
                  </a:ext>
                </a:extLst>
              </a:tr>
              <a:tr h="370840">
                <a:tc>
                  <a:txBody>
                    <a:bodyPr/>
                    <a:lstStyle/>
                    <a:p>
                      <a:r>
                        <a:rPr lang="en-GB" sz="1600" b="1" dirty="0">
                          <a:latin typeface="Segoe UI" panose="020B0502040204020203" pitchFamily="34" charset="0"/>
                          <a:cs typeface="Segoe UI" panose="020B0502040204020203" pitchFamily="34" charset="0"/>
                        </a:rPr>
                        <a:t>4</a:t>
                      </a:r>
                    </a:p>
                  </a:txBody>
                  <a:tcPr/>
                </a:tc>
                <a:tc>
                  <a:txBody>
                    <a:bodyPr/>
                    <a:lstStyle/>
                    <a:p>
                      <a:r>
                        <a:rPr lang="en-GB" sz="1600" dirty="0">
                          <a:latin typeface="Segoe UI" panose="020B0502040204020203" pitchFamily="34" charset="0"/>
                          <a:cs typeface="Segoe UI" panose="020B0502040204020203" pitchFamily="34" charset="0"/>
                        </a:rPr>
                        <a:t>Data Protection Act</a:t>
                      </a:r>
                    </a:p>
                  </a:txBody>
                  <a:tcPr/>
                </a:tc>
                <a:extLst>
                  <a:ext uri="{0D108BD9-81ED-4DB2-BD59-A6C34878D82A}">
                    <a16:rowId xmlns:a16="http://schemas.microsoft.com/office/drawing/2014/main" val="2932665592"/>
                  </a:ext>
                </a:extLst>
              </a:tr>
              <a:tr h="370840">
                <a:tc>
                  <a:txBody>
                    <a:bodyPr/>
                    <a:lstStyle/>
                    <a:p>
                      <a:r>
                        <a:rPr lang="en-GB" sz="1600" b="1" dirty="0">
                          <a:latin typeface="Segoe UI" panose="020B0502040204020203" pitchFamily="34" charset="0"/>
                          <a:cs typeface="Segoe UI" panose="020B0502040204020203" pitchFamily="34" charset="0"/>
                        </a:rPr>
                        <a:t>5</a:t>
                      </a:r>
                    </a:p>
                  </a:txBody>
                  <a:tcPr/>
                </a:tc>
                <a:tc>
                  <a:txBody>
                    <a:bodyPr/>
                    <a:lstStyle/>
                    <a:p>
                      <a:r>
                        <a:rPr lang="en-GB" sz="1600" dirty="0">
                          <a:latin typeface="Segoe UI" panose="020B0502040204020203" pitchFamily="34" charset="0"/>
                          <a:cs typeface="Segoe UI" panose="020B0502040204020203" pitchFamily="34" charset="0"/>
                        </a:rPr>
                        <a:t>Libel</a:t>
                      </a:r>
                    </a:p>
                  </a:txBody>
                  <a:tcPr/>
                </a:tc>
                <a:extLst>
                  <a:ext uri="{0D108BD9-81ED-4DB2-BD59-A6C34878D82A}">
                    <a16:rowId xmlns:a16="http://schemas.microsoft.com/office/drawing/2014/main" val="2301520285"/>
                  </a:ext>
                </a:extLst>
              </a:tr>
              <a:tr h="370840">
                <a:tc>
                  <a:txBody>
                    <a:bodyPr/>
                    <a:lstStyle/>
                    <a:p>
                      <a:r>
                        <a:rPr lang="en-GB" sz="1600" b="1" dirty="0">
                          <a:latin typeface="Segoe UI" panose="020B0502040204020203" pitchFamily="34" charset="0"/>
                          <a:cs typeface="Segoe UI" panose="020B0502040204020203" pitchFamily="34" charset="0"/>
                        </a:rPr>
                        <a:t>6</a:t>
                      </a:r>
                    </a:p>
                  </a:txBody>
                  <a:tcPr/>
                </a:tc>
                <a:tc>
                  <a:txBody>
                    <a:bodyPr/>
                    <a:lstStyle/>
                    <a:p>
                      <a:r>
                        <a:rPr lang="en-GB" sz="1600" dirty="0">
                          <a:latin typeface="Segoe UI" panose="020B0502040204020203" pitchFamily="34" charset="0"/>
                          <a:cs typeface="Segoe UI" panose="020B0502040204020203" pitchFamily="34" charset="0"/>
                        </a:rPr>
                        <a:t>Recording images/taking </a:t>
                      </a:r>
                    </a:p>
                    <a:p>
                      <a:r>
                        <a:rPr lang="en-GB" sz="1600" dirty="0">
                          <a:latin typeface="Segoe UI" panose="020B0502040204020203" pitchFamily="34" charset="0"/>
                          <a:cs typeface="Segoe UI" panose="020B0502040204020203" pitchFamily="34" charset="0"/>
                        </a:rPr>
                        <a:t>photographs on private property</a:t>
                      </a:r>
                    </a:p>
                  </a:txBody>
                  <a:tcPr/>
                </a:tc>
                <a:extLst>
                  <a:ext uri="{0D108BD9-81ED-4DB2-BD59-A6C34878D82A}">
                    <a16:rowId xmlns:a16="http://schemas.microsoft.com/office/drawing/2014/main" val="1897647917"/>
                  </a:ext>
                </a:extLst>
              </a:tr>
              <a:tr h="370840">
                <a:tc>
                  <a:txBody>
                    <a:bodyPr/>
                    <a:lstStyle/>
                    <a:p>
                      <a:r>
                        <a:rPr lang="en-GB" sz="1600" b="1" dirty="0">
                          <a:latin typeface="Segoe UI" panose="020B0502040204020203" pitchFamily="34" charset="0"/>
                          <a:cs typeface="Segoe UI" panose="020B0502040204020203" pitchFamily="34" charset="0"/>
                        </a:rPr>
                        <a:t>7</a:t>
                      </a:r>
                    </a:p>
                  </a:txBody>
                  <a:tcPr/>
                </a:tc>
                <a:tc>
                  <a:txBody>
                    <a:bodyPr/>
                    <a:lstStyle/>
                    <a:p>
                      <a:r>
                        <a:rPr lang="en-GB" sz="1600" dirty="0">
                          <a:latin typeface="Segoe UI" panose="020B0502040204020203" pitchFamily="34" charset="0"/>
                          <a:cs typeface="Segoe UI" panose="020B0502040204020203" pitchFamily="34" charset="0"/>
                        </a:rPr>
                        <a:t>Harassment and/or invasion of privacy</a:t>
                      </a:r>
                    </a:p>
                  </a:txBody>
                  <a:tcPr/>
                </a:tc>
                <a:extLst>
                  <a:ext uri="{0D108BD9-81ED-4DB2-BD59-A6C34878D82A}">
                    <a16:rowId xmlns:a16="http://schemas.microsoft.com/office/drawing/2014/main" val="1672719280"/>
                  </a:ext>
                </a:extLst>
              </a:tr>
            </a:tbl>
          </a:graphicData>
        </a:graphic>
      </p:graphicFrame>
    </p:spTree>
    <p:extLst>
      <p:ext uri="{BB962C8B-B14F-4D97-AF65-F5344CB8AC3E}">
        <p14:creationId xmlns:p14="http://schemas.microsoft.com/office/powerpoint/2010/main" val="2189106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3.4 The legal issues that affect media</a:t>
            </a:r>
          </a:p>
          <a:p>
            <a:r>
              <a:rPr lang="en-GB" b="1" dirty="0">
                <a:latin typeface="Segoe UI Black" panose="020B0A02040204020203" pitchFamily="34" charset="0"/>
                <a:ea typeface="Segoe UI Black" panose="020B0A02040204020203" pitchFamily="34" charset="0"/>
                <a:cs typeface="Segoe UI" panose="020B0502040204020203" pitchFamily="34" charset="0"/>
              </a:rPr>
              <a:t>Intellectual property rights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3.4b</a:t>
            </a:r>
          </a:p>
        </p:txBody>
      </p:sp>
      <p:sp>
        <p:nvSpPr>
          <p:cNvPr id="12" name="TextBox 11">
            <a:extLst>
              <a:ext uri="{FF2B5EF4-FFF2-40B4-BE49-F238E27FC236}">
                <a16:creationId xmlns:a16="http://schemas.microsoft.com/office/drawing/2014/main" id="{7B67F707-37FA-983A-9D1E-E65556C46640}"/>
              </a:ext>
            </a:extLst>
          </p:cNvPr>
          <p:cNvSpPr txBox="1"/>
          <p:nvPr/>
        </p:nvSpPr>
        <p:spPr>
          <a:xfrm>
            <a:off x="0" y="1460798"/>
            <a:ext cx="1016127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descriptions provided, identify the different types of intellectual property.</a:t>
            </a:r>
          </a:p>
        </p:txBody>
      </p:sp>
      <p:sp>
        <p:nvSpPr>
          <p:cNvPr id="8" name="Rectangle 7">
            <a:extLst>
              <a:ext uri="{FF2B5EF4-FFF2-40B4-BE49-F238E27FC236}">
                <a16:creationId xmlns:a16="http://schemas.microsoft.com/office/drawing/2014/main" id="{15DD9392-9100-B894-61BF-C140E9200A0E}"/>
              </a:ext>
            </a:extLst>
          </p:cNvPr>
          <p:cNvSpPr/>
          <p:nvPr/>
        </p:nvSpPr>
        <p:spPr>
          <a:xfrm>
            <a:off x="2391238" y="2565657"/>
            <a:ext cx="3415202" cy="86334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99448130-6C4C-B76A-1E21-D0E9714A0060}"/>
              </a:ext>
            </a:extLst>
          </p:cNvPr>
          <p:cNvSpPr/>
          <p:nvPr/>
        </p:nvSpPr>
        <p:spPr>
          <a:xfrm>
            <a:off x="6475558" y="2565657"/>
            <a:ext cx="3415202" cy="863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chemeClr val="tx1"/>
                </a:solidFill>
                <a:latin typeface="Segoe UI" panose="020B0502040204020203" pitchFamily="34" charset="0"/>
                <a:cs typeface="Segoe UI" panose="020B0502040204020203" pitchFamily="34" charset="0"/>
              </a:rPr>
              <a:t>Protects the creators original work and allows them control how it can be used.</a:t>
            </a:r>
          </a:p>
        </p:txBody>
      </p:sp>
      <p:sp>
        <p:nvSpPr>
          <p:cNvPr id="10" name="Rectangle 9">
            <a:extLst>
              <a:ext uri="{FF2B5EF4-FFF2-40B4-BE49-F238E27FC236}">
                <a16:creationId xmlns:a16="http://schemas.microsoft.com/office/drawing/2014/main" id="{13970008-0894-99A7-4155-BE64874D897D}"/>
              </a:ext>
            </a:extLst>
          </p:cNvPr>
          <p:cNvSpPr/>
          <p:nvPr/>
        </p:nvSpPr>
        <p:spPr>
          <a:xfrm>
            <a:off x="2391238" y="3685342"/>
            <a:ext cx="3415202" cy="86931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55C65B1A-1631-E043-BF43-F90E8BCB71BB}"/>
              </a:ext>
            </a:extLst>
          </p:cNvPr>
          <p:cNvSpPr/>
          <p:nvPr/>
        </p:nvSpPr>
        <p:spPr>
          <a:xfrm>
            <a:off x="6475558" y="3685343"/>
            <a:ext cx="3415202" cy="869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chemeClr val="tx1"/>
                </a:solidFill>
                <a:latin typeface="Segoe UI" panose="020B0502040204020203" pitchFamily="34" charset="0"/>
                <a:cs typeface="Segoe UI" panose="020B0502040204020203" pitchFamily="34" charset="0"/>
              </a:rPr>
              <a:t>Allows the creator to protect their invention for a period of time and prevent it from being imitated. </a:t>
            </a:r>
          </a:p>
        </p:txBody>
      </p:sp>
      <p:cxnSp>
        <p:nvCxnSpPr>
          <p:cNvPr id="21" name="Straight Connector 20">
            <a:extLst>
              <a:ext uri="{FF2B5EF4-FFF2-40B4-BE49-F238E27FC236}">
                <a16:creationId xmlns:a16="http://schemas.microsoft.com/office/drawing/2014/main" id="{A5724B25-89E0-5158-D1FB-9F6A6ADA4EF2}"/>
              </a:ext>
            </a:extLst>
          </p:cNvPr>
          <p:cNvCxnSpPr>
            <a:cxnSpLocks/>
            <a:stCxn id="8" idx="3"/>
            <a:endCxn id="9" idx="1"/>
          </p:cNvCxnSpPr>
          <p:nvPr/>
        </p:nvCxnSpPr>
        <p:spPr>
          <a:xfrm>
            <a:off x="5806440" y="2997329"/>
            <a:ext cx="66911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C11692-31D5-72FE-51E6-0E846ECCD238}"/>
              </a:ext>
            </a:extLst>
          </p:cNvPr>
          <p:cNvCxnSpPr>
            <a:cxnSpLocks/>
            <a:stCxn id="10" idx="3"/>
            <a:endCxn id="14" idx="1"/>
          </p:cNvCxnSpPr>
          <p:nvPr/>
        </p:nvCxnSpPr>
        <p:spPr>
          <a:xfrm>
            <a:off x="5806440" y="4120000"/>
            <a:ext cx="66911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A55130C-56C3-C148-DCF0-3B74193821FE}"/>
              </a:ext>
            </a:extLst>
          </p:cNvPr>
          <p:cNvSpPr/>
          <p:nvPr/>
        </p:nvSpPr>
        <p:spPr>
          <a:xfrm>
            <a:off x="2391238" y="4790254"/>
            <a:ext cx="3415202" cy="86801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5CDB16A5-A348-C8B3-E073-FD6F3D0D4246}"/>
              </a:ext>
            </a:extLst>
          </p:cNvPr>
          <p:cNvSpPr/>
          <p:nvPr/>
        </p:nvSpPr>
        <p:spPr>
          <a:xfrm>
            <a:off x="6475558" y="4788958"/>
            <a:ext cx="3415202" cy="869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chemeClr val="tx1"/>
                </a:solidFill>
                <a:latin typeface="Segoe UI" panose="020B0502040204020203" pitchFamily="34" charset="0"/>
                <a:cs typeface="Segoe UI" panose="020B0502040204020203" pitchFamily="34" charset="0"/>
              </a:rPr>
              <a:t>Allows the creator to have full ownership of the brand and anything that is associated with it. </a:t>
            </a:r>
          </a:p>
        </p:txBody>
      </p:sp>
      <p:cxnSp>
        <p:nvCxnSpPr>
          <p:cNvPr id="39" name="Straight Connector 38">
            <a:extLst>
              <a:ext uri="{FF2B5EF4-FFF2-40B4-BE49-F238E27FC236}">
                <a16:creationId xmlns:a16="http://schemas.microsoft.com/office/drawing/2014/main" id="{0D001EE5-79ED-231D-7EB4-80F9AE8AFED1}"/>
              </a:ext>
            </a:extLst>
          </p:cNvPr>
          <p:cNvCxnSpPr>
            <a:cxnSpLocks/>
            <a:stCxn id="37" idx="3"/>
            <a:endCxn id="38" idx="1"/>
          </p:cNvCxnSpPr>
          <p:nvPr/>
        </p:nvCxnSpPr>
        <p:spPr>
          <a:xfrm flipV="1">
            <a:off x="5806440" y="5223616"/>
            <a:ext cx="669118" cy="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04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3.4 The legal issues that affect media</a:t>
            </a:r>
          </a:p>
          <a:p>
            <a:r>
              <a:rPr lang="en-GB" b="1" dirty="0">
                <a:latin typeface="Segoe UI Black" panose="020B0A02040204020203" pitchFamily="34" charset="0"/>
                <a:ea typeface="Segoe UI Black" panose="020B0A02040204020203" pitchFamily="34" charset="0"/>
                <a:cs typeface="Segoe UI" panose="020B0502040204020203" pitchFamily="34" charset="0"/>
              </a:rPr>
              <a:t>Using copyrighted materials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3.4c</a:t>
            </a:r>
          </a:p>
        </p:txBody>
      </p:sp>
      <p:sp>
        <p:nvSpPr>
          <p:cNvPr id="5" name="TextBox 4">
            <a:extLst>
              <a:ext uri="{FF2B5EF4-FFF2-40B4-BE49-F238E27FC236}">
                <a16:creationId xmlns:a16="http://schemas.microsoft.com/office/drawing/2014/main" id="{C8135172-6EBB-AD8A-A3A4-349C169B7895}"/>
              </a:ext>
            </a:extLst>
          </p:cNvPr>
          <p:cNvSpPr txBox="1"/>
          <p:nvPr/>
        </p:nvSpPr>
        <p:spPr>
          <a:xfrm>
            <a:off x="0" y="1460798"/>
            <a:ext cx="1016127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There are four different types of creative commons license – can you identify them? The first one has been done for you.</a:t>
            </a:r>
          </a:p>
        </p:txBody>
      </p:sp>
      <p:graphicFrame>
        <p:nvGraphicFramePr>
          <p:cNvPr id="18" name="Table 17">
            <a:extLst>
              <a:ext uri="{FF2B5EF4-FFF2-40B4-BE49-F238E27FC236}">
                <a16:creationId xmlns:a16="http://schemas.microsoft.com/office/drawing/2014/main" id="{5715675B-C4DC-2A38-E453-B9799FA75A81}"/>
              </a:ext>
            </a:extLst>
          </p:cNvPr>
          <p:cNvGraphicFramePr>
            <a:graphicFrameLocks noGrp="1"/>
          </p:cNvGraphicFramePr>
          <p:nvPr>
            <p:extLst>
              <p:ext uri="{D42A27DB-BD31-4B8C-83A1-F6EECF244321}">
                <p14:modId xmlns:p14="http://schemas.microsoft.com/office/powerpoint/2010/main" val="1476155337"/>
              </p:ext>
            </p:extLst>
          </p:nvPr>
        </p:nvGraphicFramePr>
        <p:xfrm>
          <a:off x="3218654" y="2466849"/>
          <a:ext cx="8127999" cy="329184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469018214"/>
                    </a:ext>
                  </a:extLst>
                </a:gridCol>
                <a:gridCol w="847100">
                  <a:extLst>
                    <a:ext uri="{9D8B030D-6E8A-4147-A177-3AD203B41FA5}">
                      <a16:colId xmlns:a16="http://schemas.microsoft.com/office/drawing/2014/main" val="4118607758"/>
                    </a:ext>
                  </a:extLst>
                </a:gridCol>
                <a:gridCol w="4571566">
                  <a:extLst>
                    <a:ext uri="{9D8B030D-6E8A-4147-A177-3AD203B41FA5}">
                      <a16:colId xmlns:a16="http://schemas.microsoft.com/office/drawing/2014/main" val="3943541479"/>
                    </a:ext>
                  </a:extLst>
                </a:gridCol>
              </a:tblGrid>
              <a:tr h="370840">
                <a:tc>
                  <a:txBody>
                    <a:bodyPr/>
                    <a:lstStyle/>
                    <a:p>
                      <a:endParaRPr lang="en-GB" sz="1600" dirty="0">
                        <a:latin typeface="Segoe UI" panose="020B0502040204020203" pitchFamily="34" charset="0"/>
                        <a:cs typeface="Segoe UI" panose="020B0502040204020203" pitchFamily="34" charset="0"/>
                      </a:endParaRPr>
                    </a:p>
                    <a:p>
                      <a:r>
                        <a:rPr lang="en-GB" sz="1600" dirty="0">
                          <a:latin typeface="Segoe UI" panose="020B0502040204020203" pitchFamily="34" charset="0"/>
                          <a:cs typeface="Segoe UI" panose="020B0502040204020203" pitchFamily="34" charset="0"/>
                        </a:rPr>
                        <a:t>1. No</a:t>
                      </a:r>
                      <a:r>
                        <a:rPr lang="en-GB" sz="1600" baseline="0" dirty="0">
                          <a:latin typeface="Segoe UI" panose="020B0502040204020203" pitchFamily="34" charset="0"/>
                          <a:cs typeface="Segoe UI" panose="020B0502040204020203" pitchFamily="34" charset="0"/>
                        </a:rPr>
                        <a:t> derivative works</a:t>
                      </a:r>
                      <a:endParaRPr lang="en-GB" sz="1600" dirty="0">
                        <a:latin typeface="Segoe UI" panose="020B0502040204020203" pitchFamily="34" charset="0"/>
                        <a:cs typeface="Segoe UI" panose="020B0502040204020203" pitchFamily="34" charset="0"/>
                      </a:endParaRPr>
                    </a:p>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A) Material</a:t>
                      </a:r>
                      <a:r>
                        <a:rPr lang="en-GB" sz="1600" baseline="0" dirty="0">
                          <a:latin typeface="Segoe UI" panose="020B0502040204020203" pitchFamily="34" charset="0"/>
                          <a:cs typeface="Segoe UI" panose="020B0502040204020203" pitchFamily="34" charset="0"/>
                        </a:rPr>
                        <a:t> can be copied and use but it cannot be modified. </a:t>
                      </a:r>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437805"/>
                  </a:ext>
                </a:extLst>
              </a:tr>
              <a:tr h="370840">
                <a:tc>
                  <a:txBody>
                    <a:bodyPr/>
                    <a:lstStyle/>
                    <a:p>
                      <a:endParaRPr lang="en-GB" sz="1600" dirty="0">
                        <a:latin typeface="Segoe UI" panose="020B0502040204020203" pitchFamily="34" charset="0"/>
                        <a:cs typeface="Segoe UI" panose="020B0502040204020203" pitchFamily="34" charset="0"/>
                      </a:endParaRPr>
                    </a:p>
                    <a:p>
                      <a:r>
                        <a:rPr lang="en-GB" sz="1600" dirty="0">
                          <a:latin typeface="Segoe UI" panose="020B0502040204020203" pitchFamily="34" charset="0"/>
                          <a:cs typeface="Segoe UI" panose="020B0502040204020203" pitchFamily="34" charset="0"/>
                        </a:rPr>
                        <a:t>2. Share-alike </a:t>
                      </a:r>
                    </a:p>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B) Material</a:t>
                      </a:r>
                      <a:r>
                        <a:rPr lang="en-GB" sz="1600" baseline="0" dirty="0">
                          <a:latin typeface="Segoe UI" panose="020B0502040204020203" pitchFamily="34" charset="0"/>
                          <a:cs typeface="Segoe UI" panose="020B0502040204020203" pitchFamily="34" charset="0"/>
                        </a:rPr>
                        <a:t> can be copied, modified and used as long as there is no intention to make money from it.</a:t>
                      </a:r>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123778"/>
                  </a:ext>
                </a:extLst>
              </a:tr>
              <a:tr h="370840">
                <a:tc>
                  <a:txBody>
                    <a:bodyPr/>
                    <a:lstStyle/>
                    <a:p>
                      <a:endParaRPr lang="en-GB" sz="1600" dirty="0">
                        <a:latin typeface="Segoe UI" panose="020B0502040204020203" pitchFamily="34" charset="0"/>
                        <a:cs typeface="Segoe UI" panose="020B0502040204020203" pitchFamily="34" charset="0"/>
                      </a:endParaRPr>
                    </a:p>
                    <a:p>
                      <a:r>
                        <a:rPr lang="en-GB" sz="1600" dirty="0">
                          <a:latin typeface="Segoe UI" panose="020B0502040204020203" pitchFamily="34" charset="0"/>
                          <a:cs typeface="Segoe UI" panose="020B0502040204020203" pitchFamily="34" charset="0"/>
                        </a:rPr>
                        <a:t>3.</a:t>
                      </a:r>
                      <a:r>
                        <a:rPr lang="en-GB" sz="1600" baseline="0" dirty="0">
                          <a:latin typeface="Segoe UI" panose="020B0502040204020203" pitchFamily="34" charset="0"/>
                          <a:cs typeface="Segoe UI" panose="020B0502040204020203" pitchFamily="34" charset="0"/>
                        </a:rPr>
                        <a:t> Non-commercial</a:t>
                      </a:r>
                      <a:endParaRPr lang="en-GB" sz="1600" dirty="0">
                        <a:latin typeface="Segoe UI" panose="020B0502040204020203" pitchFamily="34" charset="0"/>
                        <a:cs typeface="Segoe UI" panose="020B0502040204020203" pitchFamily="34" charset="0"/>
                      </a:endParaRPr>
                    </a:p>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C) Material can be copied, modified and used.</a:t>
                      </a:r>
                      <a:r>
                        <a:rPr lang="en-GB" sz="1600" baseline="0" dirty="0">
                          <a:latin typeface="Segoe UI" panose="020B0502040204020203" pitchFamily="34" charset="0"/>
                          <a:cs typeface="Segoe UI" panose="020B0502040204020203" pitchFamily="34" charset="0"/>
                        </a:rPr>
                        <a:t> However, the original creator must be given credit.</a:t>
                      </a:r>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5973937"/>
                  </a:ext>
                </a:extLst>
              </a:tr>
              <a:tr h="370840">
                <a:tc>
                  <a:txBody>
                    <a:bodyPr/>
                    <a:lstStyle/>
                    <a:p>
                      <a:endParaRPr lang="en-GB" sz="1600" dirty="0">
                        <a:latin typeface="Segoe UI" panose="020B0502040204020203" pitchFamily="34" charset="0"/>
                        <a:cs typeface="Segoe UI" panose="020B0502040204020203" pitchFamily="34" charset="0"/>
                      </a:endParaRPr>
                    </a:p>
                    <a:p>
                      <a:r>
                        <a:rPr lang="en-GB" sz="1600" dirty="0">
                          <a:latin typeface="Segoe UI" panose="020B0502040204020203" pitchFamily="34" charset="0"/>
                          <a:cs typeface="Segoe UI" panose="020B0502040204020203" pitchFamily="34" charset="0"/>
                        </a:rPr>
                        <a:t>4. Attribution</a:t>
                      </a:r>
                    </a:p>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D) Material</a:t>
                      </a:r>
                      <a:r>
                        <a:rPr lang="en-GB" sz="1600" baseline="0" dirty="0">
                          <a:latin typeface="Segoe UI" panose="020B0502040204020203" pitchFamily="34" charset="0"/>
                          <a:cs typeface="Segoe UI" panose="020B0502040204020203" pitchFamily="34" charset="0"/>
                        </a:rPr>
                        <a:t> can be modified and used but must be covered by a similar license.</a:t>
                      </a:r>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5077678"/>
                  </a:ext>
                </a:extLst>
              </a:tr>
            </a:tbl>
          </a:graphicData>
        </a:graphic>
      </p:graphicFrame>
      <p:pic>
        <p:nvPicPr>
          <p:cNvPr id="19" name="Picture 18" descr="Screen Clipping">
            <a:extLst>
              <a:ext uri="{FF2B5EF4-FFF2-40B4-BE49-F238E27FC236}">
                <a16:creationId xmlns:a16="http://schemas.microsoft.com/office/drawing/2014/main" id="{51A7B73F-8E64-3F1C-0208-55C7D0FB1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76" y="2498948"/>
            <a:ext cx="914528" cy="3343742"/>
          </a:xfrm>
          <a:prstGeom prst="rect">
            <a:avLst/>
          </a:prstGeom>
        </p:spPr>
      </p:pic>
      <p:cxnSp>
        <p:nvCxnSpPr>
          <p:cNvPr id="20" name="Straight Arrow Connector 19">
            <a:extLst>
              <a:ext uri="{FF2B5EF4-FFF2-40B4-BE49-F238E27FC236}">
                <a16:creationId xmlns:a16="http://schemas.microsoft.com/office/drawing/2014/main" id="{737685B3-826C-2CE6-C9E8-B0300719DED9}"/>
              </a:ext>
            </a:extLst>
          </p:cNvPr>
          <p:cNvCxnSpPr/>
          <p:nvPr/>
        </p:nvCxnSpPr>
        <p:spPr>
          <a:xfrm>
            <a:off x="1760464" y="2817392"/>
            <a:ext cx="1458189" cy="26575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0433BC2-6DB9-BD75-D504-457AD962C7B6}"/>
              </a:ext>
            </a:extLst>
          </p:cNvPr>
          <p:cNvCxnSpPr/>
          <p:nvPr/>
        </p:nvCxnSpPr>
        <p:spPr>
          <a:xfrm flipV="1">
            <a:off x="5885722" y="4629034"/>
            <a:ext cx="928914" cy="9303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81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3.4 The legal issues that affect media</a:t>
            </a:r>
          </a:p>
          <a:p>
            <a:r>
              <a:rPr lang="en-GB" b="1" dirty="0">
                <a:latin typeface="Segoe UI Black" panose="020B0A02040204020203" pitchFamily="34" charset="0"/>
                <a:ea typeface="Segoe UI Black" panose="020B0A02040204020203" pitchFamily="34" charset="0"/>
                <a:cs typeface="Segoe UI" panose="020B0502040204020203" pitchFamily="34" charset="0"/>
              </a:rPr>
              <a:t>Using copyrighted materials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3.4d</a:t>
            </a:r>
          </a:p>
        </p:txBody>
      </p:sp>
      <p:sp>
        <p:nvSpPr>
          <p:cNvPr id="5" name="TextBox 4">
            <a:extLst>
              <a:ext uri="{FF2B5EF4-FFF2-40B4-BE49-F238E27FC236}">
                <a16:creationId xmlns:a16="http://schemas.microsoft.com/office/drawing/2014/main" id="{C8135172-6EBB-AD8A-A3A4-349C169B7895}"/>
              </a:ext>
            </a:extLst>
          </p:cNvPr>
          <p:cNvSpPr txBox="1"/>
          <p:nvPr/>
        </p:nvSpPr>
        <p:spPr>
          <a:xfrm>
            <a:off x="0" y="1460798"/>
            <a:ext cx="1016127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Answer the following questions below to identify other ways of using copyrighted material. </a:t>
            </a:r>
          </a:p>
        </p:txBody>
      </p:sp>
      <p:graphicFrame>
        <p:nvGraphicFramePr>
          <p:cNvPr id="8" name="Table 7">
            <a:extLst>
              <a:ext uri="{FF2B5EF4-FFF2-40B4-BE49-F238E27FC236}">
                <a16:creationId xmlns:a16="http://schemas.microsoft.com/office/drawing/2014/main" id="{5A971EE4-47CC-1E52-DF1B-606632CBEB2A}"/>
              </a:ext>
            </a:extLst>
          </p:cNvPr>
          <p:cNvGraphicFramePr>
            <a:graphicFrameLocks noGrp="1"/>
          </p:cNvGraphicFramePr>
          <p:nvPr>
            <p:extLst>
              <p:ext uri="{D42A27DB-BD31-4B8C-83A1-F6EECF244321}">
                <p14:modId xmlns:p14="http://schemas.microsoft.com/office/powerpoint/2010/main" val="843230934"/>
              </p:ext>
            </p:extLst>
          </p:nvPr>
        </p:nvGraphicFramePr>
        <p:xfrm>
          <a:off x="1860550" y="2410626"/>
          <a:ext cx="8127999" cy="36880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5774176"/>
                    </a:ext>
                  </a:extLst>
                </a:gridCol>
                <a:gridCol w="2709333">
                  <a:extLst>
                    <a:ext uri="{9D8B030D-6E8A-4147-A177-3AD203B41FA5}">
                      <a16:colId xmlns:a16="http://schemas.microsoft.com/office/drawing/2014/main" val="3967788864"/>
                    </a:ext>
                  </a:extLst>
                </a:gridCol>
                <a:gridCol w="2709333">
                  <a:extLst>
                    <a:ext uri="{9D8B030D-6E8A-4147-A177-3AD203B41FA5}">
                      <a16:colId xmlns:a16="http://schemas.microsoft.com/office/drawing/2014/main" val="1375375192"/>
                    </a:ext>
                  </a:extLst>
                </a:gridCol>
              </a:tblGrid>
              <a:tr h="370840">
                <a:tc>
                  <a:txBody>
                    <a:bodyPr/>
                    <a:lstStyle/>
                    <a:p>
                      <a:pPr algn="ctr"/>
                      <a:r>
                        <a:rPr lang="en-GB" sz="1600" b="1" dirty="0">
                          <a:latin typeface="Segoe UI" panose="020B0502040204020203" pitchFamily="34" charset="0"/>
                          <a:cs typeface="Segoe UI" panose="020B0502040204020203" pitchFamily="34" charset="0"/>
                        </a:rPr>
                        <a:t>Fair dealing</a:t>
                      </a:r>
                    </a:p>
                  </a:txBody>
                  <a:tcPr>
                    <a:solidFill>
                      <a:schemeClr val="bg1">
                        <a:lumMod val="95000"/>
                      </a:schemeClr>
                    </a:solidFill>
                  </a:tcPr>
                </a:tc>
                <a:tc>
                  <a:txBody>
                    <a:bodyPr/>
                    <a:lstStyle/>
                    <a:p>
                      <a:pPr algn="ctr"/>
                      <a:r>
                        <a:rPr lang="en-GB" sz="1600" b="1" dirty="0">
                          <a:latin typeface="Segoe UI" panose="020B0502040204020203" pitchFamily="34" charset="0"/>
                          <a:cs typeface="Segoe UI" panose="020B0502040204020203" pitchFamily="34" charset="0"/>
                        </a:rPr>
                        <a:t>Permissions, fees and licenses</a:t>
                      </a:r>
                    </a:p>
                  </a:txBody>
                  <a:tcPr>
                    <a:solidFill>
                      <a:schemeClr val="bg1">
                        <a:lumMod val="95000"/>
                      </a:schemeClr>
                    </a:solidFill>
                  </a:tcPr>
                </a:tc>
                <a:tc>
                  <a:txBody>
                    <a:bodyPr/>
                    <a:lstStyle/>
                    <a:p>
                      <a:pPr algn="ctr"/>
                      <a:r>
                        <a:rPr lang="en-GB" sz="1600" b="1" dirty="0">
                          <a:latin typeface="Segoe UI" panose="020B0502040204020203" pitchFamily="34" charset="0"/>
                          <a:cs typeface="Segoe UI" panose="020B0502040204020203" pitchFamily="34" charset="0"/>
                        </a:rPr>
                        <a:t>Watermark symbol</a:t>
                      </a:r>
                    </a:p>
                  </a:txBody>
                  <a:tcPr>
                    <a:solidFill>
                      <a:schemeClr val="bg1">
                        <a:lumMod val="95000"/>
                      </a:schemeClr>
                    </a:solidFill>
                  </a:tcPr>
                </a:tc>
                <a:extLst>
                  <a:ext uri="{0D108BD9-81ED-4DB2-BD59-A6C34878D82A}">
                    <a16:rowId xmlns:a16="http://schemas.microsoft.com/office/drawing/2014/main" val="912496862"/>
                  </a:ext>
                </a:extLst>
              </a:tr>
              <a:tr h="370840">
                <a:tc>
                  <a:txBody>
                    <a:bodyPr/>
                    <a:lstStyle/>
                    <a:p>
                      <a:pPr algn="ctr"/>
                      <a:r>
                        <a:rPr lang="en-GB" sz="1600" b="1" dirty="0">
                          <a:latin typeface="Segoe UI" panose="020B0502040204020203" pitchFamily="34" charset="0"/>
                          <a:cs typeface="Segoe UI" panose="020B0502040204020203" pitchFamily="34" charset="0"/>
                        </a:rPr>
                        <a:t>Provide an example of what could be considered as ‘fair use’?</a:t>
                      </a:r>
                    </a:p>
                  </a:txBody>
                  <a:tcPr/>
                </a:tc>
                <a:tc>
                  <a:txBody>
                    <a:bodyPr/>
                    <a:lstStyle/>
                    <a:p>
                      <a:pPr algn="ctr"/>
                      <a:r>
                        <a:rPr lang="en-GB" sz="1600" b="1" dirty="0">
                          <a:latin typeface="Segoe UI" panose="020B0502040204020203" pitchFamily="34" charset="0"/>
                          <a:cs typeface="Segoe UI" panose="020B0502040204020203" pitchFamily="34" charset="0"/>
                        </a:rPr>
                        <a:t>How can permission be obtained to use an asset that is protected?</a:t>
                      </a:r>
                    </a:p>
                  </a:txBody>
                  <a:tcPr/>
                </a:tc>
                <a:tc>
                  <a:txBody>
                    <a:bodyPr/>
                    <a:lstStyle/>
                    <a:p>
                      <a:pPr algn="ctr"/>
                      <a:r>
                        <a:rPr lang="en-GB" sz="1600" b="1" dirty="0">
                          <a:latin typeface="Segoe UI" panose="020B0502040204020203" pitchFamily="34" charset="0"/>
                          <a:cs typeface="Segoe UI" panose="020B0502040204020203" pitchFamily="34" charset="0"/>
                        </a:rPr>
                        <a:t>Why are watermark symbols added to photos?</a:t>
                      </a:r>
                    </a:p>
                  </a:txBody>
                  <a:tcPr/>
                </a:tc>
                <a:extLst>
                  <a:ext uri="{0D108BD9-81ED-4DB2-BD59-A6C34878D82A}">
                    <a16:rowId xmlns:a16="http://schemas.microsoft.com/office/drawing/2014/main" val="4098215807"/>
                  </a:ext>
                </a:extLst>
              </a:tr>
              <a:tr h="370840">
                <a:tc>
                  <a:txBody>
                    <a:bodyPr/>
                    <a:lstStyle/>
                    <a:p>
                      <a:pPr algn="ctr"/>
                      <a:r>
                        <a:rPr lang="en-GB" sz="1600" u="sng" dirty="0">
                          <a:latin typeface="Segoe UI" panose="020B0502040204020203" pitchFamily="34" charset="0"/>
                          <a:cs typeface="Segoe UI" panose="020B0502040204020203" pitchFamily="34" charset="0"/>
                        </a:rPr>
                        <a:t>Answer:</a:t>
                      </a:r>
                    </a:p>
                  </a:txBody>
                  <a:tcPr/>
                </a:tc>
                <a:tc>
                  <a:txBody>
                    <a:bodyPr/>
                    <a:lstStyle/>
                    <a:p>
                      <a:pPr algn="ctr"/>
                      <a:r>
                        <a:rPr lang="en-GB" sz="1600" u="sng" dirty="0">
                          <a:latin typeface="Segoe UI" panose="020B0502040204020203" pitchFamily="34" charset="0"/>
                          <a:cs typeface="Segoe UI" panose="020B0502040204020203" pitchFamily="34" charset="0"/>
                        </a:rPr>
                        <a:t>Answer:</a:t>
                      </a:r>
                    </a:p>
                  </a:txBody>
                  <a:tcPr/>
                </a:tc>
                <a:tc>
                  <a:txBody>
                    <a:bodyPr/>
                    <a:lstStyle/>
                    <a:p>
                      <a:pPr algn="ctr"/>
                      <a:r>
                        <a:rPr lang="en-GB" sz="1600" u="sng" dirty="0">
                          <a:latin typeface="Segoe UI" panose="020B0502040204020203" pitchFamily="34" charset="0"/>
                          <a:cs typeface="Segoe UI" panose="020B0502040204020203" pitchFamily="34" charset="0"/>
                        </a:rPr>
                        <a:t>Answer:</a:t>
                      </a: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r>
                        <a:rPr lang="en-GB" sz="1600" dirty="0">
                          <a:latin typeface="Segoe UI" panose="020B0502040204020203" pitchFamily="34" charset="0"/>
                          <a:cs typeface="Segoe UI" panose="020B0502040204020203" pitchFamily="34" charset="0"/>
                        </a:rPr>
                        <a:t> </a:t>
                      </a:r>
                    </a:p>
                  </a:txBody>
                  <a:tcPr/>
                </a:tc>
                <a:extLst>
                  <a:ext uri="{0D108BD9-81ED-4DB2-BD59-A6C34878D82A}">
                    <a16:rowId xmlns:a16="http://schemas.microsoft.com/office/drawing/2014/main" val="3654637960"/>
                  </a:ext>
                </a:extLst>
              </a:tr>
            </a:tbl>
          </a:graphicData>
        </a:graphic>
      </p:graphicFrame>
    </p:spTree>
    <p:extLst>
      <p:ext uri="{BB962C8B-B14F-4D97-AF65-F5344CB8AC3E}">
        <p14:creationId xmlns:p14="http://schemas.microsoft.com/office/powerpoint/2010/main" val="218273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612967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1.1 Media industry sectors and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Sectors in the media industry</a:t>
            </a:r>
          </a:p>
        </p:txBody>
      </p:sp>
      <p:sp>
        <p:nvSpPr>
          <p:cNvPr id="9" name="TextBox 8">
            <a:extLst>
              <a:ext uri="{FF2B5EF4-FFF2-40B4-BE49-F238E27FC236}">
                <a16:creationId xmlns:a16="http://schemas.microsoft.com/office/drawing/2014/main" id="{58C81DA0-A67A-55BC-BAAF-6207B8A6753B}"/>
              </a:ext>
            </a:extLst>
          </p:cNvPr>
          <p:cNvSpPr txBox="1"/>
          <p:nvPr/>
        </p:nvSpPr>
        <p:spPr>
          <a:xfrm>
            <a:off x="0" y="1451213"/>
            <a:ext cx="11794769" cy="584775"/>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Each description explains how a media sector has evolved, name the correct media sector by completing the gaps.</a:t>
            </a:r>
          </a:p>
        </p:txBody>
      </p:sp>
      <p:sp>
        <p:nvSpPr>
          <p:cNvPr id="2" name="Rectangle 1">
            <a:extLst>
              <a:ext uri="{FF2B5EF4-FFF2-40B4-BE49-F238E27FC236}">
                <a16:creationId xmlns:a16="http://schemas.microsoft.com/office/drawing/2014/main" id="{8CEE649B-A35E-9F9C-E63B-0FAF9E93E635}"/>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1.1c</a:t>
            </a:r>
          </a:p>
        </p:txBody>
      </p:sp>
      <p:sp>
        <p:nvSpPr>
          <p:cNvPr id="5" name="Rectangle 4">
            <a:extLst>
              <a:ext uri="{FF2B5EF4-FFF2-40B4-BE49-F238E27FC236}">
                <a16:creationId xmlns:a16="http://schemas.microsoft.com/office/drawing/2014/main" id="{0F6E9E2A-49D6-6B37-D062-109E7F26CB45}"/>
              </a:ext>
            </a:extLst>
          </p:cNvPr>
          <p:cNvSpPr/>
          <p:nvPr/>
        </p:nvSpPr>
        <p:spPr>
          <a:xfrm>
            <a:off x="115227" y="3062753"/>
            <a:ext cx="2737842" cy="3141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This sector has evolved with the introduction of Video on Demand services, which allow users to stream and download content whenever they want. This has expanded to include additional services such as simulcasting and timeshifting, catering to an audience whose needs and preferences have changed.</a:t>
            </a:r>
          </a:p>
        </p:txBody>
      </p:sp>
      <p:sp>
        <p:nvSpPr>
          <p:cNvPr id="8" name="Rectangle 7">
            <a:extLst>
              <a:ext uri="{FF2B5EF4-FFF2-40B4-BE49-F238E27FC236}">
                <a16:creationId xmlns:a16="http://schemas.microsoft.com/office/drawing/2014/main" id="{668E8B10-2E93-EA65-8446-F17092E2E89A}"/>
              </a:ext>
            </a:extLst>
          </p:cNvPr>
          <p:cNvSpPr/>
          <p:nvPr/>
        </p:nvSpPr>
        <p:spPr>
          <a:xfrm>
            <a:off x="3028546" y="3062753"/>
            <a:ext cx="2737842" cy="3141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This sector has evolved by making itself accessible via an app. It has also introduced podcasting, allowing listeners to access content whenever they want. The introduction of DAB (Digital Audio Broadcasting) has improved signal quality and provided listeners with more choices.</a:t>
            </a:r>
          </a:p>
        </p:txBody>
      </p:sp>
      <p:sp>
        <p:nvSpPr>
          <p:cNvPr id="10" name="Rectangle 9">
            <a:extLst>
              <a:ext uri="{FF2B5EF4-FFF2-40B4-BE49-F238E27FC236}">
                <a16:creationId xmlns:a16="http://schemas.microsoft.com/office/drawing/2014/main" id="{68F65B52-1EAD-29E3-7793-AAF67F0856F8}"/>
              </a:ext>
            </a:extLst>
          </p:cNvPr>
          <p:cNvSpPr/>
          <p:nvPr/>
        </p:nvSpPr>
        <p:spPr>
          <a:xfrm>
            <a:off x="5941869" y="3051832"/>
            <a:ext cx="2737842" cy="31523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This sector optimised their websites and content for mobile devices, recognizing the growing trend of accessing news and articles on smartphones and tablets. E-book publishing and digital magazine formats offered a different reading experience on e-readers and mobile devices.</a:t>
            </a:r>
          </a:p>
        </p:txBody>
      </p:sp>
      <p:sp>
        <p:nvSpPr>
          <p:cNvPr id="12" name="Rectangle 11">
            <a:extLst>
              <a:ext uri="{FF2B5EF4-FFF2-40B4-BE49-F238E27FC236}">
                <a16:creationId xmlns:a16="http://schemas.microsoft.com/office/drawing/2014/main" id="{7ADD737A-915B-28AB-4607-B7F2B0B3DDF1}"/>
              </a:ext>
            </a:extLst>
          </p:cNvPr>
          <p:cNvSpPr/>
          <p:nvPr/>
        </p:nvSpPr>
        <p:spPr>
          <a:xfrm>
            <a:off x="8933162" y="3051832"/>
            <a:ext cx="2737842" cy="31523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This sector offered multiplayer gaming options as the internet evolved. The introduction of smart devices and immersive technologies, such as Virtual Reality (VR) and Augmented Reality (AR), has served to provide a more interactive experience for users.</a:t>
            </a:r>
          </a:p>
        </p:txBody>
      </p:sp>
      <p:sp>
        <p:nvSpPr>
          <p:cNvPr id="13" name="Rectangle 12">
            <a:extLst>
              <a:ext uri="{FF2B5EF4-FFF2-40B4-BE49-F238E27FC236}">
                <a16:creationId xmlns:a16="http://schemas.microsoft.com/office/drawing/2014/main" id="{98E7164A-B0D9-7DDC-DFE2-42434AB769EC}"/>
              </a:ext>
            </a:extLst>
          </p:cNvPr>
          <p:cNvSpPr/>
          <p:nvPr/>
        </p:nvSpPr>
        <p:spPr>
          <a:xfrm>
            <a:off x="115226" y="2254393"/>
            <a:ext cx="2737841" cy="70145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latin typeface="Segoe UI" panose="020B0502040204020203" pitchFamily="34" charset="0"/>
                <a:cs typeface="Segoe UI" panose="020B0502040204020203" pitchFamily="34" charset="0"/>
              </a:rPr>
              <a:t>Sector:</a:t>
            </a:r>
          </a:p>
        </p:txBody>
      </p:sp>
      <p:sp>
        <p:nvSpPr>
          <p:cNvPr id="14" name="Rectangle 13">
            <a:extLst>
              <a:ext uri="{FF2B5EF4-FFF2-40B4-BE49-F238E27FC236}">
                <a16:creationId xmlns:a16="http://schemas.microsoft.com/office/drawing/2014/main" id="{4DF427A0-0370-838E-C9CE-C6BD2B9681F0}"/>
              </a:ext>
            </a:extLst>
          </p:cNvPr>
          <p:cNvSpPr/>
          <p:nvPr/>
        </p:nvSpPr>
        <p:spPr>
          <a:xfrm>
            <a:off x="3028547" y="2254393"/>
            <a:ext cx="2737841" cy="70145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latin typeface="Segoe UI" panose="020B0502040204020203" pitchFamily="34" charset="0"/>
                <a:cs typeface="Segoe UI" panose="020B0502040204020203" pitchFamily="34" charset="0"/>
              </a:rPr>
              <a:t>Sector:</a:t>
            </a:r>
          </a:p>
        </p:txBody>
      </p:sp>
      <p:sp>
        <p:nvSpPr>
          <p:cNvPr id="15" name="Rectangle 14">
            <a:extLst>
              <a:ext uri="{FF2B5EF4-FFF2-40B4-BE49-F238E27FC236}">
                <a16:creationId xmlns:a16="http://schemas.microsoft.com/office/drawing/2014/main" id="{D507B0A5-5923-0268-5F28-3E62D591A229}"/>
              </a:ext>
            </a:extLst>
          </p:cNvPr>
          <p:cNvSpPr/>
          <p:nvPr/>
        </p:nvSpPr>
        <p:spPr>
          <a:xfrm>
            <a:off x="5941870" y="2254393"/>
            <a:ext cx="2737841" cy="70145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latin typeface="Segoe UI" panose="020B0502040204020203" pitchFamily="34" charset="0"/>
                <a:cs typeface="Segoe UI" panose="020B0502040204020203" pitchFamily="34" charset="0"/>
              </a:rPr>
              <a:t>Sector:</a:t>
            </a:r>
          </a:p>
        </p:txBody>
      </p:sp>
      <p:sp>
        <p:nvSpPr>
          <p:cNvPr id="16" name="Rectangle 15">
            <a:extLst>
              <a:ext uri="{FF2B5EF4-FFF2-40B4-BE49-F238E27FC236}">
                <a16:creationId xmlns:a16="http://schemas.microsoft.com/office/drawing/2014/main" id="{9D40DF92-F732-D349-EA02-AB697F75C613}"/>
              </a:ext>
            </a:extLst>
          </p:cNvPr>
          <p:cNvSpPr/>
          <p:nvPr/>
        </p:nvSpPr>
        <p:spPr>
          <a:xfrm>
            <a:off x="8933162" y="2254393"/>
            <a:ext cx="2737841" cy="701458"/>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latin typeface="Segoe UI" panose="020B0502040204020203" pitchFamily="34" charset="0"/>
                <a:cs typeface="Segoe UI" panose="020B0502040204020203" pitchFamily="34" charset="0"/>
              </a:rPr>
              <a:t>Sector:</a:t>
            </a:r>
          </a:p>
        </p:txBody>
      </p:sp>
    </p:spTree>
    <p:extLst>
      <p:ext uri="{BB962C8B-B14F-4D97-AF65-F5344CB8AC3E}">
        <p14:creationId xmlns:p14="http://schemas.microsoft.com/office/powerpoint/2010/main" val="6400180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3.4 The legal issues that affect media</a:t>
            </a:r>
          </a:p>
          <a:p>
            <a:r>
              <a:rPr lang="en-GB" b="1" dirty="0">
                <a:latin typeface="Segoe UI Black" panose="020B0A02040204020203" pitchFamily="34" charset="0"/>
                <a:ea typeface="Segoe UI Black" panose="020B0A02040204020203" pitchFamily="34" charset="0"/>
                <a:cs typeface="Segoe UI" panose="020B0502040204020203" pitchFamily="34" charset="0"/>
              </a:rPr>
              <a:t>Regulation, certification, and classification</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3.4e</a:t>
            </a:r>
          </a:p>
        </p:txBody>
      </p:sp>
      <p:sp>
        <p:nvSpPr>
          <p:cNvPr id="5" name="TextBox 4">
            <a:extLst>
              <a:ext uri="{FF2B5EF4-FFF2-40B4-BE49-F238E27FC236}">
                <a16:creationId xmlns:a16="http://schemas.microsoft.com/office/drawing/2014/main" id="{C8135172-6EBB-AD8A-A3A4-349C169B7895}"/>
              </a:ext>
            </a:extLst>
          </p:cNvPr>
          <p:cNvSpPr txBox="1"/>
          <p:nvPr/>
        </p:nvSpPr>
        <p:spPr>
          <a:xfrm>
            <a:off x="0" y="1460798"/>
            <a:ext cx="1016127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There are a range of different media regulators – can you identify them? The first one has been done for you.</a:t>
            </a:r>
          </a:p>
        </p:txBody>
      </p:sp>
      <p:graphicFrame>
        <p:nvGraphicFramePr>
          <p:cNvPr id="9" name="Table 8">
            <a:extLst>
              <a:ext uri="{FF2B5EF4-FFF2-40B4-BE49-F238E27FC236}">
                <a16:creationId xmlns:a16="http://schemas.microsoft.com/office/drawing/2014/main" id="{73D99689-F713-B779-B571-1E22BD12F913}"/>
              </a:ext>
            </a:extLst>
          </p:cNvPr>
          <p:cNvGraphicFramePr>
            <a:graphicFrameLocks noGrp="1"/>
          </p:cNvGraphicFramePr>
          <p:nvPr>
            <p:extLst>
              <p:ext uri="{D42A27DB-BD31-4B8C-83A1-F6EECF244321}">
                <p14:modId xmlns:p14="http://schemas.microsoft.com/office/powerpoint/2010/main" val="2764427797"/>
              </p:ext>
            </p:extLst>
          </p:nvPr>
        </p:nvGraphicFramePr>
        <p:xfrm>
          <a:off x="362857" y="2529245"/>
          <a:ext cx="11350170" cy="3392584"/>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822795952"/>
                    </a:ext>
                  </a:extLst>
                </a:gridCol>
                <a:gridCol w="638629">
                  <a:extLst>
                    <a:ext uri="{9D8B030D-6E8A-4147-A177-3AD203B41FA5}">
                      <a16:colId xmlns:a16="http://schemas.microsoft.com/office/drawing/2014/main" val="159548700"/>
                    </a:ext>
                  </a:extLst>
                </a:gridCol>
                <a:gridCol w="3526971">
                  <a:extLst>
                    <a:ext uri="{9D8B030D-6E8A-4147-A177-3AD203B41FA5}">
                      <a16:colId xmlns:a16="http://schemas.microsoft.com/office/drawing/2014/main" val="2617437199"/>
                    </a:ext>
                  </a:extLst>
                </a:gridCol>
                <a:gridCol w="377372">
                  <a:extLst>
                    <a:ext uri="{9D8B030D-6E8A-4147-A177-3AD203B41FA5}">
                      <a16:colId xmlns:a16="http://schemas.microsoft.com/office/drawing/2014/main" val="3195052052"/>
                    </a:ext>
                  </a:extLst>
                </a:gridCol>
                <a:gridCol w="5587998">
                  <a:extLst>
                    <a:ext uri="{9D8B030D-6E8A-4147-A177-3AD203B41FA5}">
                      <a16:colId xmlns:a16="http://schemas.microsoft.com/office/drawing/2014/main" val="3554762175"/>
                    </a:ext>
                  </a:extLst>
                </a:gridCol>
              </a:tblGrid>
              <a:tr h="848146">
                <a:tc>
                  <a:txBody>
                    <a:bodyPr/>
                    <a:lstStyle/>
                    <a:p>
                      <a:r>
                        <a:rPr lang="en-GB" sz="1600" dirty="0">
                          <a:latin typeface="Segoe UI" panose="020B0502040204020203" pitchFamily="34" charset="0"/>
                          <a:cs typeface="Segoe UI" panose="020B0502040204020203" pitchFamily="34" charset="0"/>
                        </a:rPr>
                        <a:t>BBFC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1. Pan European Game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a)</a:t>
                      </a:r>
                      <a:r>
                        <a:rPr lang="en-GB" sz="1600" baseline="0" dirty="0">
                          <a:latin typeface="Segoe UI" panose="020B0502040204020203" pitchFamily="34" charset="0"/>
                          <a:cs typeface="Segoe UI" panose="020B0502040204020203" pitchFamily="34" charset="0"/>
                        </a:rPr>
                        <a:t> </a:t>
                      </a:r>
                      <a:r>
                        <a:rPr lang="en-GB" sz="1600" dirty="0">
                          <a:latin typeface="Segoe UI" panose="020B0502040204020203" pitchFamily="34" charset="0"/>
                          <a:cs typeface="Segoe UI" panose="020B0502040204020203" pitchFamily="34" charset="0"/>
                        </a:rPr>
                        <a:t>It regulates a range of communication</a:t>
                      </a:r>
                      <a:r>
                        <a:rPr lang="en-GB" sz="1600" baseline="0" dirty="0">
                          <a:latin typeface="Segoe UI" panose="020B0502040204020203" pitchFamily="34" charset="0"/>
                          <a:cs typeface="Segoe UI" panose="020B0502040204020203" pitchFamily="34" charset="0"/>
                        </a:rPr>
                        <a:t> services including </a:t>
                      </a:r>
                      <a:r>
                        <a:rPr lang="en-GB" sz="1600" dirty="0">
                          <a:latin typeface="Segoe UI" panose="020B0502040204020203" pitchFamily="34" charset="0"/>
                          <a:cs typeface="Segoe UI" panose="020B0502040204020203" pitchFamily="34" charset="0"/>
                        </a:rPr>
                        <a:t>the TV and radio sectors.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382165"/>
                  </a:ext>
                </a:extLst>
              </a:tr>
              <a:tr h="848146">
                <a:tc>
                  <a:txBody>
                    <a:bodyPr/>
                    <a:lstStyle/>
                    <a:p>
                      <a:r>
                        <a:rPr lang="en-GB" sz="1600" dirty="0">
                          <a:latin typeface="Segoe UI" panose="020B0502040204020203" pitchFamily="34" charset="0"/>
                          <a:cs typeface="Segoe UI" panose="020B0502040204020203" pitchFamily="34" charset="0"/>
                        </a:rPr>
                        <a:t>ASA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2. British Board of Film Classification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b)</a:t>
                      </a:r>
                      <a:r>
                        <a:rPr lang="en-GB" sz="1600" baseline="0" dirty="0">
                          <a:latin typeface="Segoe UI" panose="020B0502040204020203" pitchFamily="34" charset="0"/>
                          <a:cs typeface="Segoe UI" panose="020B0502040204020203" pitchFamily="34" charset="0"/>
                        </a:rPr>
                        <a:t> This </a:t>
                      </a:r>
                      <a:r>
                        <a:rPr lang="en-GB" sz="1600" dirty="0">
                          <a:latin typeface="Segoe UI" panose="020B0502040204020203" pitchFamily="34" charset="0"/>
                          <a:cs typeface="Segoe UI" panose="020B0502040204020203" pitchFamily="34" charset="0"/>
                        </a:rPr>
                        <a:t>is a European video game content rating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0624814"/>
                  </a:ext>
                </a:extLst>
              </a:tr>
              <a:tr h="848146">
                <a:tc>
                  <a:txBody>
                    <a:bodyPr/>
                    <a:lstStyle/>
                    <a:p>
                      <a:r>
                        <a:rPr lang="en-GB" sz="1600" dirty="0">
                          <a:latin typeface="Segoe UI" panose="020B0502040204020203" pitchFamily="34" charset="0"/>
                          <a:cs typeface="Segoe UI" panose="020B0502040204020203" pitchFamily="34" charset="0"/>
                        </a:rPr>
                        <a:t>Ofcom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3. Advertising Standards Authority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c)</a:t>
                      </a:r>
                      <a:r>
                        <a:rPr lang="en-GB" sz="1600" baseline="0" dirty="0">
                          <a:latin typeface="Segoe UI" panose="020B0502040204020203" pitchFamily="34" charset="0"/>
                          <a:cs typeface="Segoe UI" panose="020B0502040204020203" pitchFamily="34" charset="0"/>
                        </a:rPr>
                        <a:t> </a:t>
                      </a:r>
                      <a:r>
                        <a:rPr lang="en-GB" sz="1600" dirty="0">
                          <a:latin typeface="Segoe UI" panose="020B0502040204020203" pitchFamily="34" charset="0"/>
                          <a:cs typeface="Segoe UI" panose="020B0502040204020203" pitchFamily="34" charset="0"/>
                        </a:rPr>
                        <a:t>Responsible for the national classification and censorship of films.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1484932"/>
                  </a:ext>
                </a:extLst>
              </a:tr>
              <a:tr h="848146">
                <a:tc>
                  <a:txBody>
                    <a:bodyPr/>
                    <a:lstStyle/>
                    <a:p>
                      <a:r>
                        <a:rPr lang="en-GB" sz="1600" dirty="0">
                          <a:latin typeface="Segoe UI" panose="020B0502040204020203" pitchFamily="34" charset="0"/>
                          <a:cs typeface="Segoe UI" panose="020B0502040204020203" pitchFamily="34" charset="0"/>
                        </a:rPr>
                        <a:t>PEGI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4. Office of Communications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d) Makes sure ads across UK media stick to the advertising rules.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6202134"/>
                  </a:ext>
                </a:extLst>
              </a:tr>
            </a:tbl>
          </a:graphicData>
        </a:graphic>
      </p:graphicFrame>
      <p:cxnSp>
        <p:nvCxnSpPr>
          <p:cNvPr id="10" name="Straight Arrow Connector 9">
            <a:extLst>
              <a:ext uri="{FF2B5EF4-FFF2-40B4-BE49-F238E27FC236}">
                <a16:creationId xmlns:a16="http://schemas.microsoft.com/office/drawing/2014/main" id="{960F159D-923E-2D3A-B56D-4B8F76BDD598}"/>
              </a:ext>
            </a:extLst>
          </p:cNvPr>
          <p:cNvCxnSpPr/>
          <p:nvPr/>
        </p:nvCxnSpPr>
        <p:spPr>
          <a:xfrm>
            <a:off x="1567543" y="2902857"/>
            <a:ext cx="682171" cy="8708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C79E957-B360-D404-251A-BF11E5F64755}"/>
              </a:ext>
            </a:extLst>
          </p:cNvPr>
          <p:cNvCxnSpPr/>
          <p:nvPr/>
        </p:nvCxnSpPr>
        <p:spPr>
          <a:xfrm>
            <a:off x="5696856" y="3773714"/>
            <a:ext cx="544287" cy="8853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485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3.4 The legal issues that affect media</a:t>
            </a:r>
          </a:p>
          <a:p>
            <a:r>
              <a:rPr lang="en-GB" b="1" dirty="0">
                <a:latin typeface="Segoe UI Black" panose="020B0A02040204020203" pitchFamily="34" charset="0"/>
                <a:ea typeface="Segoe UI Black" panose="020B0A02040204020203" pitchFamily="34" charset="0"/>
                <a:cs typeface="Segoe UI" panose="020B0502040204020203" pitchFamily="34" charset="0"/>
              </a:rPr>
              <a:t>Health and safety</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3.4f</a:t>
            </a:r>
          </a:p>
        </p:txBody>
      </p:sp>
      <p:sp>
        <p:nvSpPr>
          <p:cNvPr id="5" name="TextBox 4">
            <a:extLst>
              <a:ext uri="{FF2B5EF4-FFF2-40B4-BE49-F238E27FC236}">
                <a16:creationId xmlns:a16="http://schemas.microsoft.com/office/drawing/2014/main" id="{C8135172-6EBB-AD8A-A3A4-349C169B7895}"/>
              </a:ext>
            </a:extLst>
          </p:cNvPr>
          <p:cNvSpPr txBox="1"/>
          <p:nvPr/>
        </p:nvSpPr>
        <p:spPr>
          <a:xfrm>
            <a:off x="0" y="1460798"/>
            <a:ext cx="1016127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Use the image below to identify any hazards you can see. Write them down each side. </a:t>
            </a:r>
          </a:p>
        </p:txBody>
      </p:sp>
      <p:pic>
        <p:nvPicPr>
          <p:cNvPr id="8" name="Picture 7">
            <a:extLst>
              <a:ext uri="{FF2B5EF4-FFF2-40B4-BE49-F238E27FC236}">
                <a16:creationId xmlns:a16="http://schemas.microsoft.com/office/drawing/2014/main" id="{3B35380F-7F0A-F420-D538-AAA0F59F085D}"/>
              </a:ext>
            </a:extLst>
          </p:cNvPr>
          <p:cNvPicPr>
            <a:picLocks noChangeAspect="1"/>
          </p:cNvPicPr>
          <p:nvPr/>
        </p:nvPicPr>
        <p:blipFill>
          <a:blip r:embed="rId3"/>
          <a:stretch>
            <a:fillRect/>
          </a:stretch>
        </p:blipFill>
        <p:spPr>
          <a:xfrm>
            <a:off x="3144133" y="2113256"/>
            <a:ext cx="5552423" cy="4039388"/>
          </a:xfrm>
          <a:prstGeom prst="rect">
            <a:avLst/>
          </a:prstGeom>
        </p:spPr>
      </p:pic>
    </p:spTree>
    <p:extLst>
      <p:ext uri="{BB962C8B-B14F-4D97-AF65-F5344CB8AC3E}">
        <p14:creationId xmlns:p14="http://schemas.microsoft.com/office/powerpoint/2010/main" val="1013544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3.4 The legal issues that affect media</a:t>
            </a:r>
          </a:p>
          <a:p>
            <a:r>
              <a:rPr lang="en-GB" b="1" dirty="0">
                <a:latin typeface="Segoe UI Black" panose="020B0A02040204020203" pitchFamily="34" charset="0"/>
                <a:ea typeface="Segoe UI Black" panose="020B0A02040204020203" pitchFamily="34" charset="0"/>
                <a:cs typeface="Segoe UI" panose="020B0502040204020203" pitchFamily="34" charset="0"/>
              </a:rPr>
              <a:t>Location recces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3.4g</a:t>
            </a:r>
          </a:p>
        </p:txBody>
      </p:sp>
      <p:sp>
        <p:nvSpPr>
          <p:cNvPr id="5" name="TextBox 4">
            <a:extLst>
              <a:ext uri="{FF2B5EF4-FFF2-40B4-BE49-F238E27FC236}">
                <a16:creationId xmlns:a16="http://schemas.microsoft.com/office/drawing/2014/main" id="{C8135172-6EBB-AD8A-A3A4-349C169B7895}"/>
              </a:ext>
            </a:extLst>
          </p:cNvPr>
          <p:cNvSpPr txBox="1"/>
          <p:nvPr/>
        </p:nvSpPr>
        <p:spPr>
          <a:xfrm>
            <a:off x="0" y="1460798"/>
            <a:ext cx="10161270" cy="1323439"/>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Part of the risk assessment would require the production team to visit the location first and check not only if it’s suitable for what they’re going to film, but also that it is a safe and secure working environment.</a:t>
            </a:r>
          </a:p>
          <a:p>
            <a:endParaRPr lang="en-GB" sz="1600" dirty="0">
              <a:latin typeface="Segoe UI" panose="020B0502040204020203" pitchFamily="34" charset="0"/>
              <a:cs typeface="Segoe UI" panose="020B0502040204020203" pitchFamily="34" charset="0"/>
            </a:endParaRPr>
          </a:p>
          <a:p>
            <a:r>
              <a:rPr lang="en-GB" sz="1600" dirty="0">
                <a:latin typeface="Segoe UI" panose="020B0502040204020203" pitchFamily="34" charset="0"/>
                <a:cs typeface="Segoe UI" panose="020B0502040204020203" pitchFamily="34" charset="0"/>
              </a:rPr>
              <a:t>Using the table below, identify different considerations in a location recce. One has been done for you.</a:t>
            </a:r>
          </a:p>
        </p:txBody>
      </p:sp>
      <p:pic>
        <p:nvPicPr>
          <p:cNvPr id="9" name="Picture 8">
            <a:extLst>
              <a:ext uri="{FF2B5EF4-FFF2-40B4-BE49-F238E27FC236}">
                <a16:creationId xmlns:a16="http://schemas.microsoft.com/office/drawing/2014/main" id="{310845E5-4412-65AC-86DA-D20674D07558}"/>
              </a:ext>
            </a:extLst>
          </p:cNvPr>
          <p:cNvPicPr>
            <a:picLocks noChangeAspect="1"/>
          </p:cNvPicPr>
          <p:nvPr/>
        </p:nvPicPr>
        <p:blipFill>
          <a:blip r:embed="rId3"/>
          <a:stretch>
            <a:fillRect/>
          </a:stretch>
        </p:blipFill>
        <p:spPr>
          <a:xfrm>
            <a:off x="171088" y="2878850"/>
            <a:ext cx="4972412" cy="3316561"/>
          </a:xfrm>
          <a:prstGeom prst="rect">
            <a:avLst/>
          </a:prstGeom>
        </p:spPr>
      </p:pic>
      <p:graphicFrame>
        <p:nvGraphicFramePr>
          <p:cNvPr id="10" name="Table 9">
            <a:extLst>
              <a:ext uri="{FF2B5EF4-FFF2-40B4-BE49-F238E27FC236}">
                <a16:creationId xmlns:a16="http://schemas.microsoft.com/office/drawing/2014/main" id="{AB634CB2-9EE4-E74A-558B-5837BC59A96A}"/>
              </a:ext>
            </a:extLst>
          </p:cNvPr>
          <p:cNvGraphicFramePr>
            <a:graphicFrameLocks noGrp="1"/>
          </p:cNvGraphicFramePr>
          <p:nvPr>
            <p:extLst>
              <p:ext uri="{D42A27DB-BD31-4B8C-83A1-F6EECF244321}">
                <p14:modId xmlns:p14="http://schemas.microsoft.com/office/powerpoint/2010/main" val="545246723"/>
              </p:ext>
            </p:extLst>
          </p:nvPr>
        </p:nvGraphicFramePr>
        <p:xfrm>
          <a:off x="5758180" y="2880066"/>
          <a:ext cx="6036588" cy="3474720"/>
        </p:xfrm>
        <a:graphic>
          <a:graphicData uri="http://schemas.openxmlformats.org/drawingml/2006/table">
            <a:tbl>
              <a:tblPr firstRow="1" bandRow="1">
                <a:tableStyleId>{5940675A-B579-460E-94D1-54222C63F5DA}</a:tableStyleId>
              </a:tblPr>
              <a:tblGrid>
                <a:gridCol w="608330">
                  <a:extLst>
                    <a:ext uri="{9D8B030D-6E8A-4147-A177-3AD203B41FA5}">
                      <a16:colId xmlns:a16="http://schemas.microsoft.com/office/drawing/2014/main" val="2563340645"/>
                    </a:ext>
                  </a:extLst>
                </a:gridCol>
                <a:gridCol w="5428258">
                  <a:extLst>
                    <a:ext uri="{9D8B030D-6E8A-4147-A177-3AD203B41FA5}">
                      <a16:colId xmlns:a16="http://schemas.microsoft.com/office/drawing/2014/main" val="2191716086"/>
                    </a:ext>
                  </a:extLst>
                </a:gridCol>
              </a:tblGrid>
              <a:tr h="370840">
                <a:tc>
                  <a:txBody>
                    <a:bodyPr/>
                    <a:lstStyle/>
                    <a:p>
                      <a:r>
                        <a:rPr lang="en-GB" sz="1600" b="1" dirty="0">
                          <a:latin typeface="Segoe UI" panose="020B0502040204020203" pitchFamily="34" charset="0"/>
                          <a:cs typeface="Segoe UI" panose="020B0502040204020203" pitchFamily="34" charset="0"/>
                        </a:rPr>
                        <a:t>1</a:t>
                      </a:r>
                    </a:p>
                  </a:txBody>
                  <a:tcPr/>
                </a:tc>
                <a:tc>
                  <a:txBody>
                    <a:bodyPr/>
                    <a:lstStyle/>
                    <a:p>
                      <a:r>
                        <a:rPr lang="en-GB" sz="1600" dirty="0">
                          <a:latin typeface="Segoe UI" panose="020B0502040204020203" pitchFamily="34" charset="0"/>
                          <a:cs typeface="Segoe UI" panose="020B0502040204020203" pitchFamily="34" charset="0"/>
                        </a:rPr>
                        <a:t>Check for any background noise. (e.g. Trains)</a:t>
                      </a:r>
                    </a:p>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802094326"/>
                  </a:ext>
                </a:extLst>
              </a:tr>
              <a:tr h="370840">
                <a:tc>
                  <a:txBody>
                    <a:bodyPr/>
                    <a:lstStyle/>
                    <a:p>
                      <a:r>
                        <a:rPr lang="en-GB" sz="1600" b="1" dirty="0">
                          <a:latin typeface="Segoe UI" panose="020B0502040204020203" pitchFamily="34" charset="0"/>
                          <a:cs typeface="Segoe UI" panose="020B0502040204020203" pitchFamily="34" charset="0"/>
                        </a:rPr>
                        <a:t>2</a:t>
                      </a:r>
                    </a:p>
                  </a:txBody>
                  <a:tcPr/>
                </a:tc>
                <a:tc>
                  <a:txBody>
                    <a:bodyPr/>
                    <a:lstStyle/>
                    <a:p>
                      <a:endParaRPr lang="en-GB" sz="1600" dirty="0">
                        <a:latin typeface="Segoe UI" panose="020B0502040204020203" pitchFamily="34" charset="0"/>
                        <a:cs typeface="Segoe UI" panose="020B0502040204020203" pitchFamily="34" charset="0"/>
                      </a:endParaRPr>
                    </a:p>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073891003"/>
                  </a:ext>
                </a:extLst>
              </a:tr>
              <a:tr h="370840">
                <a:tc>
                  <a:txBody>
                    <a:bodyPr/>
                    <a:lstStyle/>
                    <a:p>
                      <a:r>
                        <a:rPr lang="en-GB" sz="1600" b="1" dirty="0">
                          <a:latin typeface="Segoe UI" panose="020B0502040204020203" pitchFamily="34" charset="0"/>
                          <a:cs typeface="Segoe UI" panose="020B0502040204020203" pitchFamily="34" charset="0"/>
                        </a:rPr>
                        <a:t>3</a:t>
                      </a:r>
                    </a:p>
                  </a:txBody>
                  <a:tcPr/>
                </a:tc>
                <a:tc>
                  <a:txBody>
                    <a:bodyPr/>
                    <a:lstStyle/>
                    <a:p>
                      <a:endParaRPr lang="en-GB" sz="1600" dirty="0">
                        <a:latin typeface="Segoe UI" panose="020B0502040204020203" pitchFamily="34" charset="0"/>
                        <a:cs typeface="Segoe UI" panose="020B0502040204020203" pitchFamily="34" charset="0"/>
                      </a:endParaRPr>
                    </a:p>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227357787"/>
                  </a:ext>
                </a:extLst>
              </a:tr>
              <a:tr h="370840">
                <a:tc>
                  <a:txBody>
                    <a:bodyPr/>
                    <a:lstStyle/>
                    <a:p>
                      <a:r>
                        <a:rPr lang="en-GB" sz="1600" b="1" dirty="0">
                          <a:latin typeface="Segoe UI" panose="020B0502040204020203" pitchFamily="34" charset="0"/>
                          <a:cs typeface="Segoe UI" panose="020B0502040204020203" pitchFamily="34" charset="0"/>
                        </a:rPr>
                        <a:t>4</a:t>
                      </a:r>
                    </a:p>
                  </a:txBody>
                  <a:tcPr/>
                </a:tc>
                <a:tc>
                  <a:txBody>
                    <a:bodyPr/>
                    <a:lstStyle/>
                    <a:p>
                      <a:endParaRPr lang="en-GB" sz="1600" dirty="0">
                        <a:latin typeface="Segoe UI" panose="020B0502040204020203" pitchFamily="34" charset="0"/>
                        <a:cs typeface="Segoe UI" panose="020B0502040204020203" pitchFamily="34" charset="0"/>
                      </a:endParaRPr>
                    </a:p>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033096254"/>
                  </a:ext>
                </a:extLst>
              </a:tr>
              <a:tr h="370840">
                <a:tc>
                  <a:txBody>
                    <a:bodyPr/>
                    <a:lstStyle/>
                    <a:p>
                      <a:r>
                        <a:rPr lang="en-GB" sz="1600" b="1" dirty="0">
                          <a:latin typeface="Segoe UI" panose="020B0502040204020203" pitchFamily="34" charset="0"/>
                          <a:cs typeface="Segoe UI" panose="020B0502040204020203" pitchFamily="34" charset="0"/>
                        </a:rPr>
                        <a:t>5</a:t>
                      </a:r>
                    </a:p>
                  </a:txBody>
                  <a:tcPr/>
                </a:tc>
                <a:tc>
                  <a:txBody>
                    <a:bodyPr/>
                    <a:lstStyle/>
                    <a:p>
                      <a:endParaRPr lang="en-GB" sz="1600" dirty="0">
                        <a:latin typeface="Segoe UI" panose="020B0502040204020203" pitchFamily="34" charset="0"/>
                        <a:cs typeface="Segoe UI" panose="020B0502040204020203" pitchFamily="34" charset="0"/>
                      </a:endParaRPr>
                    </a:p>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35992843"/>
                  </a:ext>
                </a:extLst>
              </a:tr>
              <a:tr h="370840">
                <a:tc>
                  <a:txBody>
                    <a:bodyPr/>
                    <a:lstStyle/>
                    <a:p>
                      <a:r>
                        <a:rPr lang="en-GB" sz="1600" b="1" dirty="0">
                          <a:latin typeface="Segoe UI" panose="020B0502040204020203" pitchFamily="34" charset="0"/>
                          <a:cs typeface="Segoe UI" panose="020B0502040204020203" pitchFamily="34" charset="0"/>
                        </a:rPr>
                        <a:t>6</a:t>
                      </a:r>
                    </a:p>
                  </a:txBody>
                  <a:tcPr/>
                </a:tc>
                <a:tc>
                  <a:txBody>
                    <a:bodyPr/>
                    <a:lstStyle/>
                    <a:p>
                      <a:endParaRPr lang="en-GB" sz="1600" dirty="0">
                        <a:latin typeface="Segoe UI" panose="020B0502040204020203" pitchFamily="34" charset="0"/>
                        <a:cs typeface="Segoe UI" panose="020B0502040204020203" pitchFamily="34" charset="0"/>
                      </a:endParaRPr>
                    </a:p>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228623537"/>
                  </a:ext>
                </a:extLst>
              </a:tr>
            </a:tbl>
          </a:graphicData>
        </a:graphic>
      </p:graphicFrame>
    </p:spTree>
    <p:extLst>
      <p:ext uri="{BB962C8B-B14F-4D97-AF65-F5344CB8AC3E}">
        <p14:creationId xmlns:p14="http://schemas.microsoft.com/office/powerpoint/2010/main" val="3932084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3DC7D6-0434-ACC5-5C24-7B7D4D6AE35E}"/>
              </a:ext>
            </a:extLst>
          </p:cNvPr>
          <p:cNvSpPr txBox="1"/>
          <p:nvPr/>
        </p:nvSpPr>
        <p:spPr>
          <a:xfrm>
            <a:off x="1470647" y="2705727"/>
            <a:ext cx="9456446" cy="1015663"/>
          </a:xfrm>
          <a:prstGeom prst="rect">
            <a:avLst/>
          </a:prstGeom>
          <a:noFill/>
        </p:spPr>
        <p:txBody>
          <a:bodyPr wrap="square" rtlCol="0">
            <a:spAutoFit/>
          </a:bodyPr>
          <a:lstStyle/>
          <a:p>
            <a:pPr algn="ctr"/>
            <a:r>
              <a:rPr lang="en-GB" sz="6000" dirty="0">
                <a:latin typeface="Segoe UI Black" panose="020B0A02040204020203" pitchFamily="34" charset="0"/>
                <a:ea typeface="Segoe UI Black" panose="020B0A02040204020203" pitchFamily="34" charset="0"/>
              </a:rPr>
              <a:t>Topic Area 4 </a:t>
            </a:r>
          </a:p>
        </p:txBody>
      </p:sp>
      <p:sp>
        <p:nvSpPr>
          <p:cNvPr id="5" name="TextBox 4">
            <a:extLst>
              <a:ext uri="{FF2B5EF4-FFF2-40B4-BE49-F238E27FC236}">
                <a16:creationId xmlns:a16="http://schemas.microsoft.com/office/drawing/2014/main" id="{425DC439-8ED3-7EB6-02E0-B1C8D56757B6}"/>
              </a:ext>
            </a:extLst>
          </p:cNvPr>
          <p:cNvSpPr txBox="1"/>
          <p:nvPr/>
        </p:nvSpPr>
        <p:spPr>
          <a:xfrm>
            <a:off x="1470647" y="3929866"/>
            <a:ext cx="9456446" cy="461665"/>
          </a:xfrm>
          <a:prstGeom prst="rect">
            <a:avLst/>
          </a:prstGeom>
          <a:noFill/>
        </p:spPr>
        <p:txBody>
          <a:bodyPr wrap="square" rtlCol="0">
            <a:spAutoFit/>
          </a:bodyPr>
          <a:lstStyle/>
          <a:p>
            <a:pPr algn="ctr"/>
            <a:r>
              <a:rPr lang="en-GB" sz="2400" dirty="0">
                <a:latin typeface="Segoe UI Black" panose="020B0A02040204020203" pitchFamily="34" charset="0"/>
                <a:ea typeface="Segoe UI Black" panose="020B0A02040204020203" pitchFamily="34" charset="0"/>
              </a:rPr>
              <a:t> Distribution considerations</a:t>
            </a:r>
          </a:p>
        </p:txBody>
      </p:sp>
    </p:spTree>
    <p:extLst>
      <p:ext uri="{BB962C8B-B14F-4D97-AF65-F5344CB8AC3E}">
        <p14:creationId xmlns:p14="http://schemas.microsoft.com/office/powerpoint/2010/main" val="3154142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4.1 Distribution platforms and media to reach audiences</a:t>
            </a:r>
          </a:p>
          <a:p>
            <a:r>
              <a:rPr lang="en-GB" b="1" dirty="0">
                <a:latin typeface="Segoe UI Black" panose="020B0A02040204020203" pitchFamily="34" charset="0"/>
                <a:ea typeface="Segoe UI Black" panose="020B0A02040204020203" pitchFamily="34" charset="0"/>
                <a:cs typeface="Segoe UI" panose="020B0502040204020203" pitchFamily="34" charset="0"/>
              </a:rPr>
              <a:t>Distribution platforms and media to reach audiences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4.1a</a:t>
            </a:r>
          </a:p>
        </p:txBody>
      </p:sp>
      <p:sp>
        <p:nvSpPr>
          <p:cNvPr id="5" name="TextBox 4">
            <a:extLst>
              <a:ext uri="{FF2B5EF4-FFF2-40B4-BE49-F238E27FC236}">
                <a16:creationId xmlns:a16="http://schemas.microsoft.com/office/drawing/2014/main" id="{C8135172-6EBB-AD8A-A3A4-349C169B7895}"/>
              </a:ext>
            </a:extLst>
          </p:cNvPr>
          <p:cNvSpPr txBox="1"/>
          <p:nvPr/>
        </p:nvSpPr>
        <p:spPr>
          <a:xfrm>
            <a:off x="0" y="1460798"/>
            <a:ext cx="10161270" cy="830997"/>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list provided on the right, identify if it’s an online, physical platform or physical media form of distribution. </a:t>
            </a:r>
          </a:p>
        </p:txBody>
      </p:sp>
      <p:graphicFrame>
        <p:nvGraphicFramePr>
          <p:cNvPr id="8" name="Table 7">
            <a:extLst>
              <a:ext uri="{FF2B5EF4-FFF2-40B4-BE49-F238E27FC236}">
                <a16:creationId xmlns:a16="http://schemas.microsoft.com/office/drawing/2014/main" id="{6837B8C6-7A21-10BD-6295-27DF7FDD09B2}"/>
              </a:ext>
            </a:extLst>
          </p:cNvPr>
          <p:cNvGraphicFramePr>
            <a:graphicFrameLocks noGrp="1"/>
          </p:cNvGraphicFramePr>
          <p:nvPr>
            <p:extLst>
              <p:ext uri="{D42A27DB-BD31-4B8C-83A1-F6EECF244321}">
                <p14:modId xmlns:p14="http://schemas.microsoft.com/office/powerpoint/2010/main" val="2245352091"/>
              </p:ext>
            </p:extLst>
          </p:nvPr>
        </p:nvGraphicFramePr>
        <p:xfrm>
          <a:off x="214630" y="2522360"/>
          <a:ext cx="8127999" cy="314452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012408794"/>
                    </a:ext>
                  </a:extLst>
                </a:gridCol>
                <a:gridCol w="2709333">
                  <a:extLst>
                    <a:ext uri="{9D8B030D-6E8A-4147-A177-3AD203B41FA5}">
                      <a16:colId xmlns:a16="http://schemas.microsoft.com/office/drawing/2014/main" val="2912340541"/>
                    </a:ext>
                  </a:extLst>
                </a:gridCol>
                <a:gridCol w="2709333">
                  <a:extLst>
                    <a:ext uri="{9D8B030D-6E8A-4147-A177-3AD203B41FA5}">
                      <a16:colId xmlns:a16="http://schemas.microsoft.com/office/drawing/2014/main" val="1335634888"/>
                    </a:ext>
                  </a:extLst>
                </a:gridCol>
              </a:tblGrid>
              <a:tr h="370840">
                <a:tc>
                  <a:txBody>
                    <a:bodyPr/>
                    <a:lstStyle/>
                    <a:p>
                      <a:pPr algn="ctr"/>
                      <a:r>
                        <a:rPr lang="en-GB" sz="1600" b="1" dirty="0">
                          <a:latin typeface="Segoe UI" panose="020B0502040204020203" pitchFamily="34" charset="0"/>
                          <a:cs typeface="Segoe UI" panose="020B0502040204020203" pitchFamily="34" charset="0"/>
                        </a:rPr>
                        <a:t>Online</a:t>
                      </a:r>
                    </a:p>
                  </a:txBody>
                  <a:tcPr>
                    <a:solidFill>
                      <a:schemeClr val="bg1">
                        <a:lumMod val="95000"/>
                      </a:schemeClr>
                    </a:solidFill>
                  </a:tcPr>
                </a:tc>
                <a:tc>
                  <a:txBody>
                    <a:bodyPr/>
                    <a:lstStyle/>
                    <a:p>
                      <a:pPr algn="ctr"/>
                      <a:r>
                        <a:rPr lang="en-GB" sz="1600" b="1" dirty="0">
                          <a:latin typeface="Segoe UI" panose="020B0502040204020203" pitchFamily="34" charset="0"/>
                          <a:cs typeface="Segoe UI" panose="020B0502040204020203" pitchFamily="34" charset="0"/>
                        </a:rPr>
                        <a:t>Physical platform</a:t>
                      </a:r>
                    </a:p>
                  </a:txBody>
                  <a:tcPr>
                    <a:solidFill>
                      <a:schemeClr val="bg1">
                        <a:lumMod val="95000"/>
                      </a:schemeClr>
                    </a:solidFill>
                  </a:tcPr>
                </a:tc>
                <a:tc>
                  <a:txBody>
                    <a:bodyPr/>
                    <a:lstStyle/>
                    <a:p>
                      <a:pPr algn="ctr"/>
                      <a:r>
                        <a:rPr lang="en-GB" sz="1600" b="1" dirty="0">
                          <a:latin typeface="Segoe UI" panose="020B0502040204020203" pitchFamily="34" charset="0"/>
                          <a:cs typeface="Segoe UI" panose="020B0502040204020203" pitchFamily="34" charset="0"/>
                        </a:rPr>
                        <a:t>Physical media</a:t>
                      </a:r>
                    </a:p>
                  </a:txBody>
                  <a:tcPr>
                    <a:solidFill>
                      <a:schemeClr val="bg1">
                        <a:lumMod val="95000"/>
                      </a:schemeClr>
                    </a:solidFill>
                  </a:tcPr>
                </a:tc>
                <a:extLst>
                  <a:ext uri="{0D108BD9-81ED-4DB2-BD59-A6C34878D82A}">
                    <a16:rowId xmlns:a16="http://schemas.microsoft.com/office/drawing/2014/main" val="697997668"/>
                  </a:ext>
                </a:extLst>
              </a:tr>
              <a:tr h="370840">
                <a:tc>
                  <a:txBody>
                    <a:bodyPr/>
                    <a:lstStyle/>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457342899"/>
                  </a:ext>
                </a:extLst>
              </a:tr>
            </a:tbl>
          </a:graphicData>
        </a:graphic>
      </p:graphicFrame>
      <p:sp>
        <p:nvSpPr>
          <p:cNvPr id="14" name="TextBox 13">
            <a:extLst>
              <a:ext uri="{FF2B5EF4-FFF2-40B4-BE49-F238E27FC236}">
                <a16:creationId xmlns:a16="http://schemas.microsoft.com/office/drawing/2014/main" id="{3CC81D58-DD68-8E4C-1D91-D8910544852E}"/>
              </a:ext>
            </a:extLst>
          </p:cNvPr>
          <p:cNvSpPr txBox="1"/>
          <p:nvPr/>
        </p:nvSpPr>
        <p:spPr>
          <a:xfrm>
            <a:off x="8983980" y="2522360"/>
            <a:ext cx="2810788" cy="2554545"/>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GB" sz="1600" dirty="0">
                <a:latin typeface="Segoe UI" panose="020B0502040204020203" pitchFamily="34" charset="0"/>
                <a:cs typeface="Segoe UI" panose="020B0502040204020203" pitchFamily="34" charset="0"/>
              </a:rPr>
              <a:t>Apps</a:t>
            </a:r>
          </a:p>
          <a:p>
            <a:pPr marL="342900" indent="-342900">
              <a:buFont typeface="Arial" panose="020B0604020202020204" pitchFamily="34" charset="0"/>
              <a:buChar char="•"/>
            </a:pPr>
            <a:r>
              <a:rPr lang="en-GB" sz="1600" dirty="0">
                <a:latin typeface="Segoe UI" panose="020B0502040204020203" pitchFamily="34" charset="0"/>
                <a:cs typeface="Segoe UI" panose="020B0502040204020203" pitchFamily="34" charset="0"/>
              </a:rPr>
              <a:t>CD/DVD</a:t>
            </a:r>
          </a:p>
          <a:p>
            <a:pPr marL="342900" indent="-342900">
              <a:buFont typeface="Arial" panose="020B0604020202020204" pitchFamily="34" charset="0"/>
              <a:buChar char="•"/>
            </a:pPr>
            <a:r>
              <a:rPr lang="en-GB" sz="1600" dirty="0">
                <a:latin typeface="Segoe UI" panose="020B0502040204020203" pitchFamily="34" charset="0"/>
                <a:cs typeface="Segoe UI" panose="020B0502040204020203" pitchFamily="34" charset="0"/>
              </a:rPr>
              <a:t>Computer</a:t>
            </a:r>
          </a:p>
          <a:p>
            <a:pPr marL="342900" indent="-342900">
              <a:buFont typeface="Arial" panose="020B0604020202020204" pitchFamily="34" charset="0"/>
              <a:buChar char="•"/>
            </a:pPr>
            <a:r>
              <a:rPr lang="en-GB" sz="1600" dirty="0">
                <a:latin typeface="Segoe UI" panose="020B0502040204020203" pitchFamily="34" charset="0"/>
                <a:cs typeface="Segoe UI" panose="020B0502040204020203" pitchFamily="34" charset="0"/>
              </a:rPr>
              <a:t>Interactive TV</a:t>
            </a:r>
          </a:p>
          <a:p>
            <a:pPr marL="342900" indent="-342900">
              <a:buFont typeface="Arial" panose="020B0604020202020204" pitchFamily="34" charset="0"/>
              <a:buChar char="•"/>
            </a:pPr>
            <a:r>
              <a:rPr lang="en-GB" sz="1600" dirty="0">
                <a:latin typeface="Segoe UI" panose="020B0502040204020203" pitchFamily="34" charset="0"/>
                <a:cs typeface="Segoe UI" panose="020B0502040204020203" pitchFamily="34" charset="0"/>
              </a:rPr>
              <a:t>Kiosks</a:t>
            </a:r>
          </a:p>
          <a:p>
            <a:pPr marL="342900" indent="-342900">
              <a:buFont typeface="Arial" panose="020B0604020202020204" pitchFamily="34" charset="0"/>
              <a:buChar char="•"/>
            </a:pPr>
            <a:r>
              <a:rPr lang="en-GB" sz="1600" dirty="0">
                <a:latin typeface="Segoe UI" panose="020B0502040204020203" pitchFamily="34" charset="0"/>
                <a:cs typeface="Segoe UI" panose="020B0502040204020203" pitchFamily="34" charset="0"/>
              </a:rPr>
              <a:t>Memory stick</a:t>
            </a:r>
          </a:p>
          <a:p>
            <a:pPr marL="342900" indent="-342900">
              <a:buFont typeface="Arial" panose="020B0604020202020204" pitchFamily="34" charset="0"/>
              <a:buChar char="•"/>
            </a:pPr>
            <a:r>
              <a:rPr lang="en-GB" sz="1600" dirty="0">
                <a:latin typeface="Segoe UI" panose="020B0502040204020203" pitchFamily="34" charset="0"/>
                <a:cs typeface="Segoe UI" panose="020B0502040204020203" pitchFamily="34" charset="0"/>
              </a:rPr>
              <a:t>Mobile devices</a:t>
            </a:r>
          </a:p>
          <a:p>
            <a:pPr marL="342900" indent="-342900">
              <a:buFont typeface="Arial" panose="020B0604020202020204" pitchFamily="34" charset="0"/>
              <a:buChar char="•"/>
            </a:pPr>
            <a:r>
              <a:rPr lang="en-GB" sz="1600" dirty="0">
                <a:latin typeface="Segoe UI" panose="020B0502040204020203" pitchFamily="34" charset="0"/>
                <a:cs typeface="Segoe UI" panose="020B0502040204020203" pitchFamily="34" charset="0"/>
              </a:rPr>
              <a:t>Multimedia</a:t>
            </a:r>
          </a:p>
          <a:p>
            <a:pPr marL="342900" indent="-342900">
              <a:buFont typeface="Arial" panose="020B0604020202020204" pitchFamily="34" charset="0"/>
              <a:buChar char="•"/>
            </a:pPr>
            <a:r>
              <a:rPr lang="en-GB" sz="1600" dirty="0">
                <a:latin typeface="Segoe UI" panose="020B0502040204020203" pitchFamily="34" charset="0"/>
                <a:cs typeface="Segoe UI" panose="020B0502040204020203" pitchFamily="34" charset="0"/>
              </a:rPr>
              <a:t>Paper based</a:t>
            </a:r>
          </a:p>
          <a:p>
            <a:pPr marL="342900" indent="-342900">
              <a:buFont typeface="Arial" panose="020B0604020202020204" pitchFamily="34" charset="0"/>
              <a:buChar char="•"/>
            </a:pPr>
            <a:r>
              <a:rPr lang="en-GB" sz="1600" dirty="0">
                <a:latin typeface="Segoe UI" panose="020B0502040204020203" pitchFamily="34" charset="0"/>
                <a:cs typeface="Segoe UI" panose="020B0502040204020203" pitchFamily="34" charset="0"/>
              </a:rPr>
              <a:t>Web</a:t>
            </a:r>
          </a:p>
        </p:txBody>
      </p:sp>
    </p:spTree>
    <p:extLst>
      <p:ext uri="{BB962C8B-B14F-4D97-AF65-F5344CB8AC3E}">
        <p14:creationId xmlns:p14="http://schemas.microsoft.com/office/powerpoint/2010/main" val="3948656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Static image files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4.2a</a:t>
            </a:r>
          </a:p>
        </p:txBody>
      </p:sp>
      <p:sp>
        <p:nvSpPr>
          <p:cNvPr id="5" name="TextBox 4">
            <a:extLst>
              <a:ext uri="{FF2B5EF4-FFF2-40B4-BE49-F238E27FC236}">
                <a16:creationId xmlns:a16="http://schemas.microsoft.com/office/drawing/2014/main" id="{C8135172-6EBB-AD8A-A3A4-349C169B7895}"/>
              </a:ext>
            </a:extLst>
          </p:cNvPr>
          <p:cNvSpPr txBox="1"/>
          <p:nvPr/>
        </p:nvSpPr>
        <p:spPr>
          <a:xfrm>
            <a:off x="0" y="1460798"/>
            <a:ext cx="1016127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keyword bank provided, complete the missing gaps. </a:t>
            </a:r>
          </a:p>
        </p:txBody>
      </p:sp>
      <p:graphicFrame>
        <p:nvGraphicFramePr>
          <p:cNvPr id="9" name="Table 8">
            <a:extLst>
              <a:ext uri="{FF2B5EF4-FFF2-40B4-BE49-F238E27FC236}">
                <a16:creationId xmlns:a16="http://schemas.microsoft.com/office/drawing/2014/main" id="{FB70D64E-3D91-A502-1E7E-0348F89557C7}"/>
              </a:ext>
            </a:extLst>
          </p:cNvPr>
          <p:cNvGraphicFramePr>
            <a:graphicFrameLocks noGrp="1"/>
          </p:cNvGraphicFramePr>
          <p:nvPr>
            <p:extLst>
              <p:ext uri="{D42A27DB-BD31-4B8C-83A1-F6EECF244321}">
                <p14:modId xmlns:p14="http://schemas.microsoft.com/office/powerpoint/2010/main" val="2170470326"/>
              </p:ext>
            </p:extLst>
          </p:nvPr>
        </p:nvGraphicFramePr>
        <p:xfrm>
          <a:off x="2830531" y="2348155"/>
          <a:ext cx="1470654" cy="1511036"/>
        </p:xfrm>
        <a:graphic>
          <a:graphicData uri="http://schemas.openxmlformats.org/drawingml/2006/table">
            <a:tbl>
              <a:tblPr firstRow="1" bandRow="1">
                <a:tableStyleId>{5940675A-B579-460E-94D1-54222C63F5DA}</a:tableStyleId>
              </a:tblPr>
              <a:tblGrid>
                <a:gridCol w="490218">
                  <a:extLst>
                    <a:ext uri="{9D8B030D-6E8A-4147-A177-3AD203B41FA5}">
                      <a16:colId xmlns:a16="http://schemas.microsoft.com/office/drawing/2014/main" val="565378668"/>
                    </a:ext>
                  </a:extLst>
                </a:gridCol>
                <a:gridCol w="490218">
                  <a:extLst>
                    <a:ext uri="{9D8B030D-6E8A-4147-A177-3AD203B41FA5}">
                      <a16:colId xmlns:a16="http://schemas.microsoft.com/office/drawing/2014/main" val="111505088"/>
                    </a:ext>
                  </a:extLst>
                </a:gridCol>
                <a:gridCol w="490218">
                  <a:extLst>
                    <a:ext uri="{9D8B030D-6E8A-4147-A177-3AD203B41FA5}">
                      <a16:colId xmlns:a16="http://schemas.microsoft.com/office/drawing/2014/main" val="1668310002"/>
                    </a:ext>
                  </a:extLst>
                </a:gridCol>
              </a:tblGrid>
              <a:tr h="377759">
                <a:tc>
                  <a:txBody>
                    <a:bodyPr/>
                    <a:lstStyle/>
                    <a:p>
                      <a:r>
                        <a:rPr lang="en-GB" dirty="0"/>
                        <a:t>10</a:t>
                      </a:r>
                    </a:p>
                  </a:txBody>
                  <a:tcPr/>
                </a:tc>
                <a:tc>
                  <a:txBody>
                    <a:bodyPr/>
                    <a:lstStyle/>
                    <a:p>
                      <a:r>
                        <a:rPr lang="en-GB" dirty="0"/>
                        <a:t>00</a:t>
                      </a:r>
                    </a:p>
                  </a:txBody>
                  <a:tcPr/>
                </a:tc>
                <a:tc>
                  <a:txBody>
                    <a:bodyPr/>
                    <a:lstStyle/>
                    <a:p>
                      <a:r>
                        <a:rPr lang="en-GB" dirty="0"/>
                        <a:t>10</a:t>
                      </a:r>
                    </a:p>
                  </a:txBody>
                  <a:tcPr/>
                </a:tc>
                <a:extLst>
                  <a:ext uri="{0D108BD9-81ED-4DB2-BD59-A6C34878D82A}">
                    <a16:rowId xmlns:a16="http://schemas.microsoft.com/office/drawing/2014/main" val="3154258510"/>
                  </a:ext>
                </a:extLst>
              </a:tr>
              <a:tr h="377759">
                <a:tc>
                  <a:txBody>
                    <a:bodyPr/>
                    <a:lstStyle/>
                    <a:p>
                      <a:r>
                        <a:rPr lang="en-GB" dirty="0"/>
                        <a:t>01</a:t>
                      </a:r>
                    </a:p>
                  </a:txBody>
                  <a:tcPr/>
                </a:tc>
                <a:tc>
                  <a:txBody>
                    <a:bodyPr/>
                    <a:lstStyle/>
                    <a:p>
                      <a:r>
                        <a:rPr lang="en-GB" dirty="0"/>
                        <a:t>11</a:t>
                      </a:r>
                    </a:p>
                  </a:txBody>
                  <a:tcPr/>
                </a:tc>
                <a:tc>
                  <a:txBody>
                    <a:bodyPr/>
                    <a:lstStyle/>
                    <a:p>
                      <a:r>
                        <a:rPr lang="en-GB" dirty="0"/>
                        <a:t>00</a:t>
                      </a:r>
                    </a:p>
                  </a:txBody>
                  <a:tcPr/>
                </a:tc>
                <a:extLst>
                  <a:ext uri="{0D108BD9-81ED-4DB2-BD59-A6C34878D82A}">
                    <a16:rowId xmlns:a16="http://schemas.microsoft.com/office/drawing/2014/main" val="468560191"/>
                  </a:ext>
                </a:extLst>
              </a:tr>
              <a:tr h="377759">
                <a:tc>
                  <a:txBody>
                    <a:bodyPr/>
                    <a:lstStyle/>
                    <a:p>
                      <a:r>
                        <a:rPr lang="en-GB" dirty="0"/>
                        <a:t>01</a:t>
                      </a:r>
                    </a:p>
                  </a:txBody>
                  <a:tcPr/>
                </a:tc>
                <a:tc>
                  <a:txBody>
                    <a:bodyPr/>
                    <a:lstStyle/>
                    <a:p>
                      <a:r>
                        <a:rPr lang="en-GB" dirty="0"/>
                        <a:t>10</a:t>
                      </a:r>
                    </a:p>
                  </a:txBody>
                  <a:tcPr/>
                </a:tc>
                <a:tc>
                  <a:txBody>
                    <a:bodyPr/>
                    <a:lstStyle/>
                    <a:p>
                      <a:r>
                        <a:rPr lang="en-GB" dirty="0"/>
                        <a:t>00</a:t>
                      </a:r>
                    </a:p>
                  </a:txBody>
                  <a:tcPr/>
                </a:tc>
                <a:extLst>
                  <a:ext uri="{0D108BD9-81ED-4DB2-BD59-A6C34878D82A}">
                    <a16:rowId xmlns:a16="http://schemas.microsoft.com/office/drawing/2014/main" val="3224502461"/>
                  </a:ext>
                </a:extLst>
              </a:tr>
              <a:tr h="377759">
                <a:tc>
                  <a:txBody>
                    <a:bodyPr/>
                    <a:lstStyle/>
                    <a:p>
                      <a:r>
                        <a:rPr lang="en-GB" dirty="0"/>
                        <a:t>11</a:t>
                      </a:r>
                    </a:p>
                  </a:txBody>
                  <a:tcPr/>
                </a:tc>
                <a:tc>
                  <a:txBody>
                    <a:bodyPr/>
                    <a:lstStyle/>
                    <a:p>
                      <a:r>
                        <a:rPr lang="en-GB" dirty="0"/>
                        <a:t>11</a:t>
                      </a:r>
                    </a:p>
                  </a:txBody>
                  <a:tcPr/>
                </a:tc>
                <a:tc>
                  <a:txBody>
                    <a:bodyPr/>
                    <a:lstStyle/>
                    <a:p>
                      <a:r>
                        <a:rPr lang="en-GB" dirty="0"/>
                        <a:t>00</a:t>
                      </a:r>
                    </a:p>
                  </a:txBody>
                  <a:tcPr/>
                </a:tc>
                <a:extLst>
                  <a:ext uri="{0D108BD9-81ED-4DB2-BD59-A6C34878D82A}">
                    <a16:rowId xmlns:a16="http://schemas.microsoft.com/office/drawing/2014/main" val="2841987929"/>
                  </a:ext>
                </a:extLst>
              </a:tr>
            </a:tbl>
          </a:graphicData>
        </a:graphic>
      </p:graphicFrame>
      <p:graphicFrame>
        <p:nvGraphicFramePr>
          <p:cNvPr id="10" name="Table 9">
            <a:extLst>
              <a:ext uri="{FF2B5EF4-FFF2-40B4-BE49-F238E27FC236}">
                <a16:creationId xmlns:a16="http://schemas.microsoft.com/office/drawing/2014/main" id="{BD85116E-5831-17B9-FA93-320A190FC947}"/>
              </a:ext>
            </a:extLst>
          </p:cNvPr>
          <p:cNvGraphicFramePr>
            <a:graphicFrameLocks noGrp="1"/>
          </p:cNvGraphicFramePr>
          <p:nvPr>
            <p:extLst>
              <p:ext uri="{D42A27DB-BD31-4B8C-83A1-F6EECF244321}">
                <p14:modId xmlns:p14="http://schemas.microsoft.com/office/powerpoint/2010/main" val="3709299781"/>
              </p:ext>
            </p:extLst>
          </p:nvPr>
        </p:nvGraphicFramePr>
        <p:xfrm>
          <a:off x="809533" y="2360154"/>
          <a:ext cx="1470654" cy="1499037"/>
        </p:xfrm>
        <a:graphic>
          <a:graphicData uri="http://schemas.openxmlformats.org/drawingml/2006/table">
            <a:tbl>
              <a:tblPr firstRow="1" bandRow="1">
                <a:tableStyleId>{5940675A-B579-460E-94D1-54222C63F5DA}</a:tableStyleId>
              </a:tblPr>
              <a:tblGrid>
                <a:gridCol w="490218">
                  <a:extLst>
                    <a:ext uri="{9D8B030D-6E8A-4147-A177-3AD203B41FA5}">
                      <a16:colId xmlns:a16="http://schemas.microsoft.com/office/drawing/2014/main" val="565378668"/>
                    </a:ext>
                  </a:extLst>
                </a:gridCol>
                <a:gridCol w="490218">
                  <a:extLst>
                    <a:ext uri="{9D8B030D-6E8A-4147-A177-3AD203B41FA5}">
                      <a16:colId xmlns:a16="http://schemas.microsoft.com/office/drawing/2014/main" val="111505088"/>
                    </a:ext>
                  </a:extLst>
                </a:gridCol>
                <a:gridCol w="490218">
                  <a:extLst>
                    <a:ext uri="{9D8B030D-6E8A-4147-A177-3AD203B41FA5}">
                      <a16:colId xmlns:a16="http://schemas.microsoft.com/office/drawing/2014/main" val="1668310002"/>
                    </a:ext>
                  </a:extLst>
                </a:gridCol>
              </a:tblGrid>
              <a:tr h="377759">
                <a:tc>
                  <a:txBody>
                    <a:bodyPr/>
                    <a:lstStyle/>
                    <a:p>
                      <a:endParaRPr lang="en-GB" dirty="0"/>
                    </a:p>
                  </a:txBody>
                  <a:tcPr>
                    <a:solidFill>
                      <a:schemeClr val="bg1">
                        <a:lumMod val="50000"/>
                      </a:schemeClr>
                    </a:solidFill>
                  </a:tcPr>
                </a:tc>
                <a:tc>
                  <a:txBody>
                    <a:bodyPr/>
                    <a:lstStyle/>
                    <a:p>
                      <a:endParaRPr lang="en-GB" dirty="0"/>
                    </a:p>
                  </a:txBody>
                  <a:tcPr/>
                </a:tc>
                <a:tc>
                  <a:txBody>
                    <a:bodyPr/>
                    <a:lstStyle/>
                    <a:p>
                      <a:endParaRPr lang="en-GB" dirty="0"/>
                    </a:p>
                  </a:txBody>
                  <a:tcPr>
                    <a:solidFill>
                      <a:schemeClr val="bg1">
                        <a:lumMod val="50000"/>
                      </a:schemeClr>
                    </a:solidFill>
                  </a:tcPr>
                </a:tc>
                <a:extLst>
                  <a:ext uri="{0D108BD9-81ED-4DB2-BD59-A6C34878D82A}">
                    <a16:rowId xmlns:a16="http://schemas.microsoft.com/office/drawing/2014/main" val="3154258510"/>
                  </a:ext>
                </a:extLst>
              </a:tr>
              <a:tr h="377759">
                <a:tc>
                  <a:txBody>
                    <a:bodyPr/>
                    <a:lstStyle/>
                    <a:p>
                      <a:endParaRPr lang="en-GB" dirty="0"/>
                    </a:p>
                  </a:txBody>
                  <a:tcPr>
                    <a:solidFill>
                      <a:schemeClr val="bg1">
                        <a:lumMod val="85000"/>
                      </a:schemeClr>
                    </a:solidFill>
                  </a:tcPr>
                </a:tc>
                <a:tc>
                  <a:txBody>
                    <a:bodyPr/>
                    <a:lstStyle/>
                    <a:p>
                      <a:endParaRPr lang="en-GB" dirty="0"/>
                    </a:p>
                  </a:txBody>
                  <a:tcPr>
                    <a:solidFill>
                      <a:schemeClr val="tx1"/>
                    </a:solidFill>
                  </a:tcPr>
                </a:tc>
                <a:tc>
                  <a:txBody>
                    <a:bodyPr/>
                    <a:lstStyle/>
                    <a:p>
                      <a:endParaRPr lang="en-GB" dirty="0"/>
                    </a:p>
                  </a:txBody>
                  <a:tcPr/>
                </a:tc>
                <a:extLst>
                  <a:ext uri="{0D108BD9-81ED-4DB2-BD59-A6C34878D82A}">
                    <a16:rowId xmlns:a16="http://schemas.microsoft.com/office/drawing/2014/main" val="468560191"/>
                  </a:ext>
                </a:extLst>
              </a:tr>
              <a:tr h="0">
                <a:tc>
                  <a:txBody>
                    <a:bodyPr/>
                    <a:lstStyle/>
                    <a:p>
                      <a:endParaRPr lang="en-GB" dirty="0"/>
                    </a:p>
                  </a:txBody>
                  <a:tcPr>
                    <a:solidFill>
                      <a:schemeClr val="bg1">
                        <a:lumMod val="85000"/>
                      </a:schemeClr>
                    </a:solidFill>
                  </a:tcPr>
                </a:tc>
                <a:tc>
                  <a:txBody>
                    <a:bodyPr/>
                    <a:lstStyle/>
                    <a:p>
                      <a:endParaRPr lang="en-GB" dirty="0"/>
                    </a:p>
                  </a:txBody>
                  <a:tcPr>
                    <a:solidFill>
                      <a:schemeClr val="bg1">
                        <a:lumMod val="50000"/>
                      </a:schemeClr>
                    </a:solidFill>
                  </a:tcPr>
                </a:tc>
                <a:tc>
                  <a:txBody>
                    <a:bodyPr/>
                    <a:lstStyle/>
                    <a:p>
                      <a:endParaRPr lang="en-GB"/>
                    </a:p>
                  </a:txBody>
                  <a:tcPr/>
                </a:tc>
                <a:extLst>
                  <a:ext uri="{0D108BD9-81ED-4DB2-BD59-A6C34878D82A}">
                    <a16:rowId xmlns:a16="http://schemas.microsoft.com/office/drawing/2014/main" val="3224502461"/>
                  </a:ext>
                </a:extLst>
              </a:tr>
              <a:tr h="377759">
                <a:tc>
                  <a:txBody>
                    <a:bodyPr/>
                    <a:lstStyle/>
                    <a:p>
                      <a:endParaRPr lang="en-GB" dirty="0"/>
                    </a:p>
                  </a:txBody>
                  <a:tcPr>
                    <a:solidFill>
                      <a:schemeClr val="tx1"/>
                    </a:solidFill>
                  </a:tcPr>
                </a:tc>
                <a:tc>
                  <a:txBody>
                    <a:bodyPr/>
                    <a:lstStyle/>
                    <a:p>
                      <a:endParaRPr lang="en-GB" dirty="0"/>
                    </a:p>
                  </a:txBody>
                  <a:tcPr>
                    <a:solidFill>
                      <a:schemeClr val="tx1"/>
                    </a:solidFill>
                  </a:tcPr>
                </a:tc>
                <a:tc>
                  <a:txBody>
                    <a:bodyPr/>
                    <a:lstStyle/>
                    <a:p>
                      <a:endParaRPr lang="en-GB" dirty="0"/>
                    </a:p>
                  </a:txBody>
                  <a:tcPr/>
                </a:tc>
                <a:extLst>
                  <a:ext uri="{0D108BD9-81ED-4DB2-BD59-A6C34878D82A}">
                    <a16:rowId xmlns:a16="http://schemas.microsoft.com/office/drawing/2014/main" val="2841987929"/>
                  </a:ext>
                </a:extLst>
              </a:tr>
            </a:tbl>
          </a:graphicData>
        </a:graphic>
      </p:graphicFrame>
      <p:sp>
        <p:nvSpPr>
          <p:cNvPr id="15" name="Rectangle 14">
            <a:extLst>
              <a:ext uri="{FF2B5EF4-FFF2-40B4-BE49-F238E27FC236}">
                <a16:creationId xmlns:a16="http://schemas.microsoft.com/office/drawing/2014/main" id="{9DAC6849-E110-A886-EF43-8148E46F625B}"/>
              </a:ext>
            </a:extLst>
          </p:cNvPr>
          <p:cNvSpPr/>
          <p:nvPr/>
        </p:nvSpPr>
        <p:spPr>
          <a:xfrm>
            <a:off x="981787" y="4519179"/>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Pixel(s)</a:t>
            </a:r>
          </a:p>
        </p:txBody>
      </p:sp>
      <p:sp>
        <p:nvSpPr>
          <p:cNvPr id="16" name="Rectangle 15">
            <a:extLst>
              <a:ext uri="{FF2B5EF4-FFF2-40B4-BE49-F238E27FC236}">
                <a16:creationId xmlns:a16="http://schemas.microsoft.com/office/drawing/2014/main" id="{F6F5AD63-3576-C893-0211-C81281B76239}"/>
              </a:ext>
            </a:extLst>
          </p:cNvPr>
          <p:cNvSpPr/>
          <p:nvPr/>
        </p:nvSpPr>
        <p:spPr>
          <a:xfrm>
            <a:off x="2578082" y="4519179"/>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Colour</a:t>
            </a:r>
          </a:p>
        </p:txBody>
      </p:sp>
      <p:sp>
        <p:nvSpPr>
          <p:cNvPr id="17" name="Rectangle 16">
            <a:extLst>
              <a:ext uri="{FF2B5EF4-FFF2-40B4-BE49-F238E27FC236}">
                <a16:creationId xmlns:a16="http://schemas.microsoft.com/office/drawing/2014/main" id="{C55AA5C5-18EE-7D47-44E9-BAFE6ABC73D6}"/>
              </a:ext>
            </a:extLst>
          </p:cNvPr>
          <p:cNvSpPr/>
          <p:nvPr/>
        </p:nvSpPr>
        <p:spPr>
          <a:xfrm>
            <a:off x="981787" y="5180777"/>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Metadata</a:t>
            </a:r>
          </a:p>
        </p:txBody>
      </p:sp>
      <p:sp>
        <p:nvSpPr>
          <p:cNvPr id="18" name="Rectangle 17">
            <a:extLst>
              <a:ext uri="{FF2B5EF4-FFF2-40B4-BE49-F238E27FC236}">
                <a16:creationId xmlns:a16="http://schemas.microsoft.com/office/drawing/2014/main" id="{286FFC92-A805-A2DE-FE0B-01943046E25B}"/>
              </a:ext>
            </a:extLst>
          </p:cNvPr>
          <p:cNvSpPr/>
          <p:nvPr/>
        </p:nvSpPr>
        <p:spPr>
          <a:xfrm>
            <a:off x="2577809" y="5180777"/>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Binary</a:t>
            </a:r>
          </a:p>
        </p:txBody>
      </p:sp>
      <p:sp>
        <p:nvSpPr>
          <p:cNvPr id="19" name="Rectangle 18">
            <a:extLst>
              <a:ext uri="{FF2B5EF4-FFF2-40B4-BE49-F238E27FC236}">
                <a16:creationId xmlns:a16="http://schemas.microsoft.com/office/drawing/2014/main" id="{74F01052-52CB-DCB1-E313-0A9C754C2B18}"/>
              </a:ext>
            </a:extLst>
          </p:cNvPr>
          <p:cNvSpPr/>
          <p:nvPr/>
        </p:nvSpPr>
        <p:spPr>
          <a:xfrm>
            <a:off x="2577809" y="5839761"/>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8</a:t>
            </a:r>
          </a:p>
        </p:txBody>
      </p:sp>
      <p:sp>
        <p:nvSpPr>
          <p:cNvPr id="20" name="TextBox 19">
            <a:extLst>
              <a:ext uri="{FF2B5EF4-FFF2-40B4-BE49-F238E27FC236}">
                <a16:creationId xmlns:a16="http://schemas.microsoft.com/office/drawing/2014/main" id="{4B64EAFD-CE06-2406-78BD-B9C531582F44}"/>
              </a:ext>
            </a:extLst>
          </p:cNvPr>
          <p:cNvSpPr txBox="1"/>
          <p:nvPr/>
        </p:nvSpPr>
        <p:spPr>
          <a:xfrm>
            <a:off x="1483775" y="3941864"/>
            <a:ext cx="2143362" cy="400110"/>
          </a:xfrm>
          <a:prstGeom prst="rect">
            <a:avLst/>
          </a:prstGeom>
          <a:noFill/>
        </p:spPr>
        <p:txBody>
          <a:bodyPr wrap="square" rtlCol="0">
            <a:spAutoFit/>
          </a:bodyPr>
          <a:lstStyle/>
          <a:p>
            <a:r>
              <a:rPr lang="en-GB" sz="2000" dirty="0">
                <a:latin typeface="Segoe UI Black" panose="020B0A02040204020203" pitchFamily="34" charset="0"/>
                <a:ea typeface="Segoe UI Black" panose="020B0A02040204020203" pitchFamily="34" charset="0"/>
                <a:cs typeface="CordiaUPC" panose="020B0304020202020204" pitchFamily="34" charset="-34"/>
              </a:rPr>
              <a:t>Keyword Bank</a:t>
            </a:r>
          </a:p>
        </p:txBody>
      </p:sp>
      <p:sp>
        <p:nvSpPr>
          <p:cNvPr id="21" name="TextBox 20">
            <a:extLst>
              <a:ext uri="{FF2B5EF4-FFF2-40B4-BE49-F238E27FC236}">
                <a16:creationId xmlns:a16="http://schemas.microsoft.com/office/drawing/2014/main" id="{B1D3DEF9-06F3-1B44-DA62-B3BDE12CFB2F}"/>
              </a:ext>
            </a:extLst>
          </p:cNvPr>
          <p:cNvSpPr txBox="1"/>
          <p:nvPr/>
        </p:nvSpPr>
        <p:spPr>
          <a:xfrm>
            <a:off x="4011376" y="5794546"/>
            <a:ext cx="3029589" cy="584775"/>
          </a:xfrm>
          <a:prstGeom prst="rect">
            <a:avLst/>
          </a:prstGeom>
          <a:noFill/>
        </p:spPr>
        <p:txBody>
          <a:bodyPr wrap="square" rtlCol="0">
            <a:spAutoFit/>
          </a:bodyPr>
          <a:lstStyle/>
          <a:p>
            <a:pPr algn="ctr"/>
            <a:r>
              <a:rPr lang="en-GB" sz="1600" dirty="0">
                <a:latin typeface="Segoe UI" panose="020B0502040204020203" pitchFamily="34" charset="0"/>
                <a:cs typeface="Segoe UI" panose="020B0502040204020203" pitchFamily="34" charset="0"/>
              </a:rPr>
              <a:t>Any of these keywords can be used more than once!</a:t>
            </a:r>
          </a:p>
        </p:txBody>
      </p:sp>
      <p:sp>
        <p:nvSpPr>
          <p:cNvPr id="22" name="Rectangle 21">
            <a:extLst>
              <a:ext uri="{FF2B5EF4-FFF2-40B4-BE49-F238E27FC236}">
                <a16:creationId xmlns:a16="http://schemas.microsoft.com/office/drawing/2014/main" id="{A902CAF0-79D4-DBAD-8A5B-1B42F9C730B1}"/>
              </a:ext>
            </a:extLst>
          </p:cNvPr>
          <p:cNvSpPr/>
          <p:nvPr/>
        </p:nvSpPr>
        <p:spPr>
          <a:xfrm>
            <a:off x="981787" y="5833858"/>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Bits</a:t>
            </a:r>
          </a:p>
        </p:txBody>
      </p:sp>
      <p:sp>
        <p:nvSpPr>
          <p:cNvPr id="24" name="Rectangle 23">
            <a:extLst>
              <a:ext uri="{FF2B5EF4-FFF2-40B4-BE49-F238E27FC236}">
                <a16:creationId xmlns:a16="http://schemas.microsoft.com/office/drawing/2014/main" id="{F5E07545-04A0-9EF4-C46B-3AC4DC82A6C9}"/>
              </a:ext>
            </a:extLst>
          </p:cNvPr>
          <p:cNvSpPr/>
          <p:nvPr/>
        </p:nvSpPr>
        <p:spPr>
          <a:xfrm>
            <a:off x="4565737" y="2317772"/>
            <a:ext cx="7035538" cy="95586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Every bitmap image is made up a series of </a:t>
            </a:r>
            <a:r>
              <a:rPr lang="en-GB" sz="1600" b="1" dirty="0">
                <a:solidFill>
                  <a:schemeClr val="tx1"/>
                </a:solidFill>
                <a:latin typeface="Segoe UI" panose="020B0502040204020203" pitchFamily="34" charset="0"/>
                <a:cs typeface="Segoe UI" panose="020B0502040204020203" pitchFamily="34" charset="0"/>
              </a:rPr>
              <a:t>…………</a:t>
            </a:r>
          </a:p>
          <a:p>
            <a:pPr algn="ctr"/>
            <a:r>
              <a:rPr lang="en-GB" sz="1600" dirty="0">
                <a:solidFill>
                  <a:schemeClr val="tx1"/>
                </a:solidFill>
                <a:latin typeface="Segoe UI" panose="020B0502040204020203" pitchFamily="34" charset="0"/>
                <a:cs typeface="Segoe UI" panose="020B0502040204020203" pitchFamily="34" charset="0"/>
              </a:rPr>
              <a:t>Each </a:t>
            </a:r>
            <a:r>
              <a:rPr lang="en-GB" sz="1600" b="1" dirty="0">
                <a:solidFill>
                  <a:schemeClr val="tx1"/>
                </a:solidFill>
                <a:latin typeface="Segoe UI" panose="020B0502040204020203" pitchFamily="34" charset="0"/>
                <a:cs typeface="Segoe UI" panose="020B0502040204020203" pitchFamily="34" charset="0"/>
              </a:rPr>
              <a:t>…………</a:t>
            </a:r>
            <a:r>
              <a:rPr lang="en-GB" sz="1600" dirty="0">
                <a:solidFill>
                  <a:schemeClr val="tx1"/>
                </a:solidFill>
                <a:latin typeface="Segoe UI" panose="020B0502040204020203" pitchFamily="34" charset="0"/>
                <a:cs typeface="Segoe UI" panose="020B0502040204020203" pitchFamily="34" charset="0"/>
              </a:rPr>
              <a:t> contains a digit known as a </a:t>
            </a:r>
            <a:r>
              <a:rPr lang="en-GB" sz="1600" b="1" dirty="0">
                <a:solidFill>
                  <a:schemeClr val="tx1"/>
                </a:solidFill>
                <a:latin typeface="Segoe UI" panose="020B0502040204020203" pitchFamily="34" charset="0"/>
                <a:cs typeface="Segoe UI" panose="020B0502040204020203" pitchFamily="34" charset="0"/>
              </a:rPr>
              <a:t>…………</a:t>
            </a:r>
            <a:r>
              <a:rPr lang="en-GB" sz="1600" dirty="0">
                <a:solidFill>
                  <a:schemeClr val="tx1"/>
                </a:solidFill>
                <a:latin typeface="Segoe UI" panose="020B0502040204020203" pitchFamily="34" charset="0"/>
                <a:cs typeface="Segoe UI" panose="020B0502040204020203" pitchFamily="34" charset="0"/>
              </a:rPr>
              <a:t> number</a:t>
            </a:r>
          </a:p>
          <a:p>
            <a:pPr algn="ctr"/>
            <a:r>
              <a:rPr lang="en-GB" sz="1600" dirty="0">
                <a:solidFill>
                  <a:schemeClr val="tx1"/>
                </a:solidFill>
                <a:latin typeface="Segoe UI" panose="020B0502040204020203" pitchFamily="34" charset="0"/>
                <a:cs typeface="Segoe UI" panose="020B0502040204020203" pitchFamily="34" charset="0"/>
              </a:rPr>
              <a:t>This number corresponds and represents a unique </a:t>
            </a:r>
            <a:r>
              <a:rPr lang="en-GB" sz="1600" b="1" dirty="0">
                <a:solidFill>
                  <a:schemeClr val="tx1"/>
                </a:solidFill>
                <a:latin typeface="Segoe UI" panose="020B0502040204020203" pitchFamily="34" charset="0"/>
                <a:cs typeface="Segoe UI" panose="020B0502040204020203" pitchFamily="34" charset="0"/>
              </a:rPr>
              <a:t>………….</a:t>
            </a:r>
          </a:p>
        </p:txBody>
      </p:sp>
      <p:sp>
        <p:nvSpPr>
          <p:cNvPr id="25" name="Rectangle 24">
            <a:extLst>
              <a:ext uri="{FF2B5EF4-FFF2-40B4-BE49-F238E27FC236}">
                <a16:creationId xmlns:a16="http://schemas.microsoft.com/office/drawing/2014/main" id="{28CEE5C4-41CA-EDE1-F3FB-B088A9D37A42}"/>
              </a:ext>
            </a:extLst>
          </p:cNvPr>
          <p:cNvSpPr/>
          <p:nvPr/>
        </p:nvSpPr>
        <p:spPr>
          <a:xfrm>
            <a:off x="4561720" y="3398995"/>
            <a:ext cx="7035537" cy="202795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The colour depth of an image is measured in </a:t>
            </a:r>
            <a:r>
              <a:rPr lang="en-GB" sz="1600" b="1" dirty="0">
                <a:solidFill>
                  <a:schemeClr val="tx1"/>
                </a:solidFill>
                <a:latin typeface="Segoe UI" panose="020B0502040204020203" pitchFamily="34" charset="0"/>
                <a:cs typeface="Segoe UI" panose="020B0502040204020203" pitchFamily="34" charset="0"/>
              </a:rPr>
              <a:t>bits</a:t>
            </a:r>
            <a:r>
              <a:rPr lang="en-GB" sz="1600" dirty="0">
                <a:solidFill>
                  <a:schemeClr val="tx1"/>
                </a:solidFill>
                <a:latin typeface="Segoe UI" panose="020B0502040204020203" pitchFamily="34" charset="0"/>
                <a:cs typeface="Segoe UI" panose="020B0502040204020203" pitchFamily="34" charset="0"/>
              </a:rPr>
              <a:t> per pixel.</a:t>
            </a:r>
          </a:p>
          <a:p>
            <a:pPr algn="ctr"/>
            <a:r>
              <a:rPr lang="en-GB" sz="1600" dirty="0">
                <a:solidFill>
                  <a:schemeClr val="tx1"/>
                </a:solidFill>
                <a:latin typeface="Segoe UI" panose="020B0502040204020203" pitchFamily="34" charset="0"/>
                <a:cs typeface="Segoe UI" panose="020B0502040204020203" pitchFamily="34" charset="0"/>
              </a:rPr>
              <a:t>The number of </a:t>
            </a:r>
            <a:r>
              <a:rPr lang="en-GB" sz="1600" b="1" dirty="0">
                <a:solidFill>
                  <a:schemeClr val="tx1"/>
                </a:solidFill>
                <a:latin typeface="Segoe UI" panose="020B0502040204020203" pitchFamily="34" charset="0"/>
                <a:cs typeface="Segoe UI" panose="020B0502040204020203" pitchFamily="34" charset="0"/>
              </a:rPr>
              <a:t>bits </a:t>
            </a:r>
            <a:r>
              <a:rPr lang="en-GB" sz="1600" dirty="0">
                <a:solidFill>
                  <a:schemeClr val="tx1"/>
                </a:solidFill>
                <a:latin typeface="Segoe UI" panose="020B0502040204020203" pitchFamily="34" charset="0"/>
                <a:cs typeface="Segoe UI" panose="020B0502040204020203" pitchFamily="34" charset="0"/>
              </a:rPr>
              <a:t>indicate how many colours are available for each pixel.</a:t>
            </a:r>
          </a:p>
          <a:p>
            <a:pPr algn="ctr"/>
            <a:endParaRPr lang="en-GB" sz="1600" dirty="0">
              <a:solidFill>
                <a:schemeClr val="tx1"/>
              </a:solidFill>
              <a:latin typeface="Segoe UI" panose="020B0502040204020203" pitchFamily="34" charset="0"/>
              <a:cs typeface="Segoe UI" panose="020B0502040204020203" pitchFamily="34" charset="0"/>
            </a:endParaRPr>
          </a:p>
          <a:p>
            <a:pPr algn="ctr"/>
            <a:r>
              <a:rPr lang="en-GB" sz="1600" dirty="0">
                <a:solidFill>
                  <a:schemeClr val="tx1"/>
                </a:solidFill>
                <a:latin typeface="Segoe UI" panose="020B0502040204020203" pitchFamily="34" charset="0"/>
                <a:cs typeface="Segoe UI" panose="020B0502040204020203" pitchFamily="34" charset="0"/>
              </a:rPr>
              <a:t>For example:</a:t>
            </a:r>
          </a:p>
          <a:p>
            <a:pPr algn="ctr"/>
            <a:r>
              <a:rPr lang="en-GB" sz="1600" dirty="0">
                <a:solidFill>
                  <a:schemeClr val="tx1"/>
                </a:solidFill>
                <a:latin typeface="Segoe UI" panose="020B0502040204020203" pitchFamily="34" charset="0"/>
                <a:cs typeface="Segoe UI" panose="020B0502040204020203" pitchFamily="34" charset="0"/>
              </a:rPr>
              <a:t>1 bit per pixel represents 2 colours.</a:t>
            </a:r>
          </a:p>
          <a:p>
            <a:pPr algn="ctr"/>
            <a:r>
              <a:rPr lang="en-GB" sz="1600" dirty="0">
                <a:solidFill>
                  <a:schemeClr val="tx1"/>
                </a:solidFill>
                <a:latin typeface="Segoe UI" panose="020B0502040204020203" pitchFamily="34" charset="0"/>
                <a:cs typeface="Segoe UI" panose="020B0502040204020203" pitchFamily="34" charset="0"/>
              </a:rPr>
              <a:t>2 bits per pixel represents 4 colours.</a:t>
            </a:r>
          </a:p>
          <a:p>
            <a:pPr algn="ctr"/>
            <a:r>
              <a:rPr lang="en-GB" sz="1600" dirty="0">
                <a:solidFill>
                  <a:schemeClr val="tx1"/>
                </a:solidFill>
                <a:latin typeface="Segoe UI" panose="020B0502040204020203" pitchFamily="34" charset="0"/>
                <a:cs typeface="Segoe UI" panose="020B0502040204020203" pitchFamily="34" charset="0"/>
              </a:rPr>
              <a:t>3 bits per pixel represents </a:t>
            </a:r>
            <a:r>
              <a:rPr lang="en-GB" sz="1600" b="1" dirty="0">
                <a:solidFill>
                  <a:schemeClr val="tx1"/>
                </a:solidFill>
                <a:latin typeface="Segoe UI" panose="020B0502040204020203" pitchFamily="34" charset="0"/>
                <a:cs typeface="Segoe UI" panose="020B0502040204020203" pitchFamily="34" charset="0"/>
              </a:rPr>
              <a:t>…….. </a:t>
            </a:r>
            <a:r>
              <a:rPr lang="en-GB" sz="1600" dirty="0">
                <a:solidFill>
                  <a:schemeClr val="tx1"/>
                </a:solidFill>
                <a:latin typeface="Segoe UI" panose="020B0502040204020203" pitchFamily="34" charset="0"/>
                <a:cs typeface="Segoe UI" panose="020B0502040204020203" pitchFamily="34" charset="0"/>
              </a:rPr>
              <a:t>colours.</a:t>
            </a:r>
          </a:p>
          <a:p>
            <a:pPr algn="ctr"/>
            <a:r>
              <a:rPr lang="en-GB" sz="1600" dirty="0">
                <a:solidFill>
                  <a:schemeClr val="tx1"/>
                </a:solidFill>
                <a:latin typeface="Segoe UI" panose="020B0502040204020203" pitchFamily="34" charset="0"/>
                <a:cs typeface="Segoe UI" panose="020B0502040204020203" pitchFamily="34" charset="0"/>
              </a:rPr>
              <a:t>4 bits per pixel represents 16 colours.</a:t>
            </a:r>
          </a:p>
          <a:p>
            <a:pPr algn="ctr"/>
            <a:endParaRPr lang="en-GB" sz="16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86523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Static image files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4.2b</a:t>
            </a:r>
          </a:p>
        </p:txBody>
      </p:sp>
      <p:sp>
        <p:nvSpPr>
          <p:cNvPr id="12" name="TextBox 11">
            <a:extLst>
              <a:ext uri="{FF2B5EF4-FFF2-40B4-BE49-F238E27FC236}">
                <a16:creationId xmlns:a16="http://schemas.microsoft.com/office/drawing/2014/main" id="{E697BD4A-309D-1666-B2CE-2034BA919C42}"/>
              </a:ext>
            </a:extLst>
          </p:cNvPr>
          <p:cNvSpPr txBox="1"/>
          <p:nvPr/>
        </p:nvSpPr>
        <p:spPr>
          <a:xfrm>
            <a:off x="116438" y="1555674"/>
            <a:ext cx="11244982" cy="584775"/>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Complete the boxes below to describe the impact the change in resolution and colour depth can have on an image. </a:t>
            </a:r>
          </a:p>
        </p:txBody>
      </p:sp>
      <p:sp>
        <p:nvSpPr>
          <p:cNvPr id="41" name="Rectangle 40">
            <a:extLst>
              <a:ext uri="{FF2B5EF4-FFF2-40B4-BE49-F238E27FC236}">
                <a16:creationId xmlns:a16="http://schemas.microsoft.com/office/drawing/2014/main" id="{E81175D7-56D1-5F6F-4589-034703C64882}"/>
              </a:ext>
            </a:extLst>
          </p:cNvPr>
          <p:cNvSpPr/>
          <p:nvPr/>
        </p:nvSpPr>
        <p:spPr>
          <a:xfrm>
            <a:off x="116438" y="223106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Keyword:</a:t>
            </a:r>
          </a:p>
          <a:p>
            <a:pPr algn="ctr"/>
            <a:endParaRPr lang="en-GB" sz="1600" dirty="0">
              <a:solidFill>
                <a:schemeClr val="tx1"/>
              </a:solidFill>
              <a:latin typeface="Segoe UI" panose="020B0502040204020203" pitchFamily="34" charset="0"/>
              <a:cs typeface="Segoe UI" panose="020B0502040204020203" pitchFamily="34" charset="0"/>
            </a:endParaRPr>
          </a:p>
          <a:p>
            <a:pPr algn="ctr"/>
            <a:endParaRPr lang="en-GB" sz="1600" dirty="0">
              <a:solidFill>
                <a:schemeClr val="tx1"/>
              </a:solidFill>
              <a:latin typeface="Segoe UI" panose="020B0502040204020203" pitchFamily="34" charset="0"/>
              <a:cs typeface="Segoe UI" panose="020B0502040204020203" pitchFamily="34" charset="0"/>
            </a:endParaRPr>
          </a:p>
          <a:p>
            <a:pPr algn="ctr"/>
            <a:r>
              <a:rPr lang="en-GB" sz="1600" dirty="0">
                <a:solidFill>
                  <a:schemeClr val="tx1"/>
                </a:solidFill>
                <a:latin typeface="Segoe UI" panose="020B0502040204020203" pitchFamily="34" charset="0"/>
                <a:cs typeface="Segoe UI" panose="020B0502040204020203" pitchFamily="34" charset="0"/>
              </a:rPr>
              <a:t>Resolution</a:t>
            </a:r>
          </a:p>
        </p:txBody>
      </p:sp>
      <p:sp>
        <p:nvSpPr>
          <p:cNvPr id="42" name="Rectangle 41">
            <a:extLst>
              <a:ext uri="{FF2B5EF4-FFF2-40B4-BE49-F238E27FC236}">
                <a16:creationId xmlns:a16="http://schemas.microsoft.com/office/drawing/2014/main" id="{7570A8FE-973E-65BF-CD5B-4088F8D9DA2E}"/>
              </a:ext>
            </a:extLst>
          </p:cNvPr>
          <p:cNvSpPr/>
          <p:nvPr/>
        </p:nvSpPr>
        <p:spPr>
          <a:xfrm>
            <a:off x="2501910" y="223106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What does it mean?</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43" name="Rectangle 42">
            <a:extLst>
              <a:ext uri="{FF2B5EF4-FFF2-40B4-BE49-F238E27FC236}">
                <a16:creationId xmlns:a16="http://schemas.microsoft.com/office/drawing/2014/main" id="{0B5CE9F5-E15E-8C84-CB81-2CBBB4C2658F}"/>
              </a:ext>
            </a:extLst>
          </p:cNvPr>
          <p:cNvSpPr/>
          <p:nvPr/>
        </p:nvSpPr>
        <p:spPr>
          <a:xfrm>
            <a:off x="4887382" y="223106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What happens when resolution is increased?</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44" name="Rectangle 43">
            <a:extLst>
              <a:ext uri="{FF2B5EF4-FFF2-40B4-BE49-F238E27FC236}">
                <a16:creationId xmlns:a16="http://schemas.microsoft.com/office/drawing/2014/main" id="{27AB9FC9-5AA3-7667-C81E-83BD43450550}"/>
              </a:ext>
            </a:extLst>
          </p:cNvPr>
          <p:cNvSpPr/>
          <p:nvPr/>
        </p:nvSpPr>
        <p:spPr>
          <a:xfrm>
            <a:off x="7172713" y="223106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How does it impact the quality?</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45" name="Rectangle 44">
            <a:extLst>
              <a:ext uri="{FF2B5EF4-FFF2-40B4-BE49-F238E27FC236}">
                <a16:creationId xmlns:a16="http://schemas.microsoft.com/office/drawing/2014/main" id="{C8833A97-DE15-98F9-9A42-DD3EB6CC1D4C}"/>
              </a:ext>
            </a:extLst>
          </p:cNvPr>
          <p:cNvSpPr/>
          <p:nvPr/>
        </p:nvSpPr>
        <p:spPr>
          <a:xfrm>
            <a:off x="9483755" y="223106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How does it impact the size of the file?</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46" name="Rectangle 45">
            <a:extLst>
              <a:ext uri="{FF2B5EF4-FFF2-40B4-BE49-F238E27FC236}">
                <a16:creationId xmlns:a16="http://schemas.microsoft.com/office/drawing/2014/main" id="{FB33E7F2-BB85-AA6D-700A-1F92856EFE4A}"/>
              </a:ext>
            </a:extLst>
          </p:cNvPr>
          <p:cNvSpPr/>
          <p:nvPr/>
        </p:nvSpPr>
        <p:spPr>
          <a:xfrm>
            <a:off x="116438" y="430587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Keyword:</a:t>
            </a:r>
          </a:p>
          <a:p>
            <a:pPr algn="ctr"/>
            <a:endParaRPr lang="en-GB" sz="1600" dirty="0">
              <a:solidFill>
                <a:schemeClr val="tx1"/>
              </a:solidFill>
              <a:latin typeface="Segoe UI" panose="020B0502040204020203" pitchFamily="34" charset="0"/>
              <a:cs typeface="Segoe UI" panose="020B0502040204020203" pitchFamily="34" charset="0"/>
            </a:endParaRPr>
          </a:p>
          <a:p>
            <a:pPr algn="ctr"/>
            <a:endParaRPr lang="en-GB" sz="1600" dirty="0">
              <a:solidFill>
                <a:schemeClr val="tx1"/>
              </a:solidFill>
              <a:latin typeface="Segoe UI" panose="020B0502040204020203" pitchFamily="34" charset="0"/>
              <a:cs typeface="Segoe UI" panose="020B0502040204020203" pitchFamily="34" charset="0"/>
            </a:endParaRPr>
          </a:p>
          <a:p>
            <a:pPr algn="ctr"/>
            <a:r>
              <a:rPr lang="en-GB" sz="1600" dirty="0">
                <a:solidFill>
                  <a:schemeClr val="tx1"/>
                </a:solidFill>
                <a:latin typeface="Segoe UI" panose="020B0502040204020203" pitchFamily="34" charset="0"/>
                <a:cs typeface="Segoe UI" panose="020B0502040204020203" pitchFamily="34" charset="0"/>
              </a:rPr>
              <a:t>Colour depth</a:t>
            </a:r>
          </a:p>
        </p:txBody>
      </p:sp>
      <p:sp>
        <p:nvSpPr>
          <p:cNvPr id="47" name="Rectangle 46">
            <a:extLst>
              <a:ext uri="{FF2B5EF4-FFF2-40B4-BE49-F238E27FC236}">
                <a16:creationId xmlns:a16="http://schemas.microsoft.com/office/drawing/2014/main" id="{8FBCB67C-C995-7153-119D-6D915A9A0629}"/>
              </a:ext>
            </a:extLst>
          </p:cNvPr>
          <p:cNvSpPr/>
          <p:nvPr/>
        </p:nvSpPr>
        <p:spPr>
          <a:xfrm>
            <a:off x="2501910" y="430587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What does it mean?</a:t>
            </a:r>
          </a:p>
          <a:p>
            <a:pPr algn="ctr"/>
            <a:endParaRPr lang="en-GB" sz="1600" dirty="0">
              <a:solidFill>
                <a:schemeClr val="tx1"/>
              </a:solidFill>
              <a:latin typeface="Segoe UI" panose="020B0502040204020203" pitchFamily="34" charset="0"/>
              <a:cs typeface="Segoe UI" panose="020B0502040204020203" pitchFamily="34" charset="0"/>
            </a:endParaRPr>
          </a:p>
          <a:p>
            <a:pPr algn="ctr"/>
            <a:r>
              <a:rPr lang="en-GB" sz="1600" dirty="0">
                <a:solidFill>
                  <a:schemeClr val="tx1"/>
                </a:solidFill>
                <a:latin typeface="Segoe UI" panose="020B0502040204020203" pitchFamily="34" charset="0"/>
                <a:cs typeface="Segoe UI" panose="020B0502040204020203" pitchFamily="34" charset="0"/>
              </a:rPr>
              <a:t> </a:t>
            </a:r>
          </a:p>
        </p:txBody>
      </p:sp>
      <p:sp>
        <p:nvSpPr>
          <p:cNvPr id="48" name="Rectangle 47">
            <a:extLst>
              <a:ext uri="{FF2B5EF4-FFF2-40B4-BE49-F238E27FC236}">
                <a16:creationId xmlns:a16="http://schemas.microsoft.com/office/drawing/2014/main" id="{C66A0DAB-C75D-7391-2183-CB5BAFDC0660}"/>
              </a:ext>
            </a:extLst>
          </p:cNvPr>
          <p:cNvSpPr/>
          <p:nvPr/>
        </p:nvSpPr>
        <p:spPr>
          <a:xfrm>
            <a:off x="4887382" y="430587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What happens when colour depth is increased?</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49" name="Rectangle 48">
            <a:extLst>
              <a:ext uri="{FF2B5EF4-FFF2-40B4-BE49-F238E27FC236}">
                <a16:creationId xmlns:a16="http://schemas.microsoft.com/office/drawing/2014/main" id="{A82B29D2-1685-CAC4-A587-DD11368972CB}"/>
              </a:ext>
            </a:extLst>
          </p:cNvPr>
          <p:cNvSpPr/>
          <p:nvPr/>
        </p:nvSpPr>
        <p:spPr>
          <a:xfrm>
            <a:off x="7172713" y="430587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How does it impact the quality?</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50" name="Rectangle 49">
            <a:extLst>
              <a:ext uri="{FF2B5EF4-FFF2-40B4-BE49-F238E27FC236}">
                <a16:creationId xmlns:a16="http://schemas.microsoft.com/office/drawing/2014/main" id="{71D636C9-4D7E-C8D7-58B0-85E03EEE65B0}"/>
              </a:ext>
            </a:extLst>
          </p:cNvPr>
          <p:cNvSpPr/>
          <p:nvPr/>
        </p:nvSpPr>
        <p:spPr>
          <a:xfrm>
            <a:off x="9483755" y="430587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How does it impact the size of the file?</a:t>
            </a:r>
          </a:p>
          <a:p>
            <a:pPr algn="ctr"/>
            <a:endParaRPr lang="en-GB" sz="1600" dirty="0">
              <a:solidFill>
                <a:schemeClr val="tx1"/>
              </a:solidFill>
              <a:latin typeface="Segoe UI" panose="020B0502040204020203" pitchFamily="34" charset="0"/>
              <a:cs typeface="Segoe UI" panose="020B0502040204020203" pitchFamily="34" charset="0"/>
            </a:endParaRPr>
          </a:p>
        </p:txBody>
      </p:sp>
      <p:cxnSp>
        <p:nvCxnSpPr>
          <p:cNvPr id="51" name="Straight Connector 50">
            <a:extLst>
              <a:ext uri="{FF2B5EF4-FFF2-40B4-BE49-F238E27FC236}">
                <a16:creationId xmlns:a16="http://schemas.microsoft.com/office/drawing/2014/main" id="{61010DFD-B4B2-2BA4-D74E-F60E19F13A31}"/>
              </a:ext>
            </a:extLst>
          </p:cNvPr>
          <p:cNvCxnSpPr>
            <a:stCxn id="41" idx="3"/>
            <a:endCxn id="42" idx="1"/>
          </p:cNvCxnSpPr>
          <p:nvPr/>
        </p:nvCxnSpPr>
        <p:spPr>
          <a:xfrm>
            <a:off x="2082398" y="3123654"/>
            <a:ext cx="419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2A0913E-6106-C907-373C-99D11D906819}"/>
              </a:ext>
            </a:extLst>
          </p:cNvPr>
          <p:cNvCxnSpPr>
            <a:cxnSpLocks/>
            <a:endCxn id="43" idx="1"/>
          </p:cNvCxnSpPr>
          <p:nvPr/>
        </p:nvCxnSpPr>
        <p:spPr>
          <a:xfrm>
            <a:off x="4549289" y="3123654"/>
            <a:ext cx="3380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9FADC42-6686-A356-1D79-6B1420F73C7F}"/>
              </a:ext>
            </a:extLst>
          </p:cNvPr>
          <p:cNvCxnSpPr>
            <a:cxnSpLocks/>
            <a:stCxn id="43" idx="3"/>
            <a:endCxn id="44" idx="1"/>
          </p:cNvCxnSpPr>
          <p:nvPr/>
        </p:nvCxnSpPr>
        <p:spPr>
          <a:xfrm>
            <a:off x="6853342" y="3123654"/>
            <a:ext cx="3193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5AD6A03-99F2-2769-9C1D-F972BE1D7198}"/>
              </a:ext>
            </a:extLst>
          </p:cNvPr>
          <p:cNvCxnSpPr>
            <a:cxnSpLocks/>
            <a:stCxn id="44" idx="3"/>
            <a:endCxn id="45" idx="1"/>
          </p:cNvCxnSpPr>
          <p:nvPr/>
        </p:nvCxnSpPr>
        <p:spPr>
          <a:xfrm>
            <a:off x="9138673" y="3123654"/>
            <a:ext cx="345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3764BE9-3285-ABDE-85F9-AD5335A9354A}"/>
              </a:ext>
            </a:extLst>
          </p:cNvPr>
          <p:cNvCxnSpPr>
            <a:cxnSpLocks/>
            <a:stCxn id="46" idx="3"/>
            <a:endCxn id="47" idx="1"/>
          </p:cNvCxnSpPr>
          <p:nvPr/>
        </p:nvCxnSpPr>
        <p:spPr>
          <a:xfrm>
            <a:off x="2082398" y="5198464"/>
            <a:ext cx="419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F02D743-8447-230B-8E59-7C033454DAFD}"/>
              </a:ext>
            </a:extLst>
          </p:cNvPr>
          <p:cNvCxnSpPr>
            <a:cxnSpLocks/>
            <a:stCxn id="47" idx="3"/>
            <a:endCxn id="48" idx="1"/>
          </p:cNvCxnSpPr>
          <p:nvPr/>
        </p:nvCxnSpPr>
        <p:spPr>
          <a:xfrm>
            <a:off x="4467870" y="5198464"/>
            <a:ext cx="419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C6AE80F-8078-E029-BD52-2D1DF15EC87C}"/>
              </a:ext>
            </a:extLst>
          </p:cNvPr>
          <p:cNvCxnSpPr>
            <a:cxnSpLocks/>
            <a:stCxn id="48" idx="3"/>
            <a:endCxn id="49" idx="1"/>
          </p:cNvCxnSpPr>
          <p:nvPr/>
        </p:nvCxnSpPr>
        <p:spPr>
          <a:xfrm>
            <a:off x="6853342" y="5198464"/>
            <a:ext cx="3193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F73E8CC-A2EE-22CA-3A73-A68F0C9D3D2C}"/>
              </a:ext>
            </a:extLst>
          </p:cNvPr>
          <p:cNvCxnSpPr>
            <a:cxnSpLocks/>
            <a:stCxn id="49" idx="3"/>
            <a:endCxn id="50" idx="1"/>
          </p:cNvCxnSpPr>
          <p:nvPr/>
        </p:nvCxnSpPr>
        <p:spPr>
          <a:xfrm>
            <a:off x="9138673" y="5198464"/>
            <a:ext cx="345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353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Static image files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4.2c</a:t>
            </a:r>
          </a:p>
        </p:txBody>
      </p:sp>
      <p:sp>
        <p:nvSpPr>
          <p:cNvPr id="12" name="TextBox 11">
            <a:extLst>
              <a:ext uri="{FF2B5EF4-FFF2-40B4-BE49-F238E27FC236}">
                <a16:creationId xmlns:a16="http://schemas.microsoft.com/office/drawing/2014/main" id="{E697BD4A-309D-1666-B2CE-2034BA919C42}"/>
              </a:ext>
            </a:extLst>
          </p:cNvPr>
          <p:cNvSpPr txBox="1"/>
          <p:nvPr/>
        </p:nvSpPr>
        <p:spPr>
          <a:xfrm>
            <a:off x="0" y="1570129"/>
            <a:ext cx="11678330" cy="584775"/>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In the table below, identify </a:t>
            </a:r>
            <a:r>
              <a:rPr lang="en-GB" sz="1600" b="1" dirty="0">
                <a:latin typeface="Segoe UI" panose="020B0502040204020203" pitchFamily="34" charset="0"/>
                <a:cs typeface="Segoe UI" panose="020B0502040204020203" pitchFamily="34" charset="0"/>
              </a:rPr>
              <a:t>up to three </a:t>
            </a:r>
            <a:r>
              <a:rPr lang="en-GB" sz="1600" dirty="0">
                <a:latin typeface="Segoe UI" panose="020B0502040204020203" pitchFamily="34" charset="0"/>
                <a:cs typeface="Segoe UI" panose="020B0502040204020203" pitchFamily="34" charset="0"/>
              </a:rPr>
              <a:t>similarities and </a:t>
            </a:r>
            <a:r>
              <a:rPr lang="en-GB" sz="1600" b="1" dirty="0">
                <a:latin typeface="Segoe UI" panose="020B0502040204020203" pitchFamily="34" charset="0"/>
                <a:cs typeface="Segoe UI" panose="020B0502040204020203" pitchFamily="34" charset="0"/>
              </a:rPr>
              <a:t>up to three </a:t>
            </a:r>
            <a:r>
              <a:rPr lang="en-GB" sz="1600" dirty="0">
                <a:latin typeface="Segoe UI" panose="020B0502040204020203" pitchFamily="34" charset="0"/>
                <a:cs typeface="Segoe UI" panose="020B0502040204020203" pitchFamily="34" charset="0"/>
              </a:rPr>
              <a:t>differences between a bitmap image and a vector graphic.</a:t>
            </a:r>
          </a:p>
        </p:txBody>
      </p:sp>
      <p:pic>
        <p:nvPicPr>
          <p:cNvPr id="2050" name="Picture 2" descr="Difference between Vector &amp; Bitmap (Vector Vs Bitmap) | CGfrog">
            <a:extLst>
              <a:ext uri="{FF2B5EF4-FFF2-40B4-BE49-F238E27FC236}">
                <a16:creationId xmlns:a16="http://schemas.microsoft.com/office/drawing/2014/main" id="{903166C3-A5FB-FAC4-F4EF-0B254CCC0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54" y="2373310"/>
            <a:ext cx="3743065" cy="37430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05D2BF0E-0B27-5939-C258-382C0A976825}"/>
              </a:ext>
            </a:extLst>
          </p:cNvPr>
          <p:cNvGraphicFramePr>
            <a:graphicFrameLocks noGrp="1"/>
          </p:cNvGraphicFramePr>
          <p:nvPr>
            <p:extLst>
              <p:ext uri="{D42A27DB-BD31-4B8C-83A1-F6EECF244321}">
                <p14:modId xmlns:p14="http://schemas.microsoft.com/office/powerpoint/2010/main" val="332698667"/>
              </p:ext>
            </p:extLst>
          </p:nvPr>
        </p:nvGraphicFramePr>
        <p:xfrm>
          <a:off x="4157982" y="2365423"/>
          <a:ext cx="5380000" cy="3380112"/>
        </p:xfrm>
        <a:graphic>
          <a:graphicData uri="http://schemas.openxmlformats.org/drawingml/2006/table">
            <a:tbl>
              <a:tblPr firstRow="1" bandRow="1">
                <a:tableStyleId>{5940675A-B579-460E-94D1-54222C63F5DA}</a:tableStyleId>
              </a:tblPr>
              <a:tblGrid>
                <a:gridCol w="2690000">
                  <a:extLst>
                    <a:ext uri="{9D8B030D-6E8A-4147-A177-3AD203B41FA5}">
                      <a16:colId xmlns:a16="http://schemas.microsoft.com/office/drawing/2014/main" val="3072748104"/>
                    </a:ext>
                  </a:extLst>
                </a:gridCol>
                <a:gridCol w="2690000">
                  <a:extLst>
                    <a:ext uri="{9D8B030D-6E8A-4147-A177-3AD203B41FA5}">
                      <a16:colId xmlns:a16="http://schemas.microsoft.com/office/drawing/2014/main" val="1545204280"/>
                    </a:ext>
                  </a:extLst>
                </a:gridCol>
              </a:tblGrid>
              <a:tr h="462864">
                <a:tc>
                  <a:txBody>
                    <a:bodyPr/>
                    <a:lstStyle/>
                    <a:p>
                      <a:pPr algn="ctr"/>
                      <a:r>
                        <a:rPr lang="en-GB" sz="1600" b="1" dirty="0">
                          <a:latin typeface="Segoe UI" panose="020B0502040204020203" pitchFamily="34" charset="0"/>
                          <a:cs typeface="Segoe UI" panose="020B0502040204020203" pitchFamily="34" charset="0"/>
                        </a:rPr>
                        <a:t>Similarities</a:t>
                      </a:r>
                    </a:p>
                  </a:txBody>
                  <a:tcPr>
                    <a:solidFill>
                      <a:schemeClr val="bg1">
                        <a:lumMod val="95000"/>
                      </a:schemeClr>
                    </a:solidFill>
                  </a:tcPr>
                </a:tc>
                <a:tc>
                  <a:txBody>
                    <a:bodyPr/>
                    <a:lstStyle/>
                    <a:p>
                      <a:pPr algn="ctr"/>
                      <a:r>
                        <a:rPr lang="en-GB" sz="1600" b="1" dirty="0">
                          <a:latin typeface="Segoe UI" panose="020B0502040204020203" pitchFamily="34" charset="0"/>
                          <a:cs typeface="Segoe UI" panose="020B0502040204020203" pitchFamily="34" charset="0"/>
                        </a:rPr>
                        <a:t>Differences</a:t>
                      </a:r>
                    </a:p>
                  </a:txBody>
                  <a:tcPr>
                    <a:solidFill>
                      <a:schemeClr val="bg1">
                        <a:lumMod val="95000"/>
                      </a:schemeClr>
                    </a:solidFill>
                  </a:tcPr>
                </a:tc>
                <a:extLst>
                  <a:ext uri="{0D108BD9-81ED-4DB2-BD59-A6C34878D82A}">
                    <a16:rowId xmlns:a16="http://schemas.microsoft.com/office/drawing/2014/main" val="3824987821"/>
                  </a:ext>
                </a:extLst>
              </a:tr>
              <a:tr h="972416">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845637075"/>
                  </a:ext>
                </a:extLst>
              </a:tr>
              <a:tr h="972416">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068134266"/>
                  </a:ext>
                </a:extLst>
              </a:tr>
              <a:tr h="972416">
                <a:tc>
                  <a:txBody>
                    <a:bodyPr/>
                    <a:lstStyle/>
                    <a:p>
                      <a:pPr algn="ctr"/>
                      <a:endParaRPr lang="en-GB" sz="1600" dirty="0">
                        <a:latin typeface="Segoe UI" panose="020B0502040204020203" pitchFamily="34" charset="0"/>
                        <a:cs typeface="Segoe UI" panose="020B0502040204020203" pitchFamily="34" charset="0"/>
                      </a:endParaRPr>
                    </a:p>
                  </a:txBody>
                  <a:tcPr/>
                </a:tc>
                <a:tc>
                  <a:txBody>
                    <a:bodyPr/>
                    <a:lstStyle/>
                    <a:p>
                      <a:pPr algn="ct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796385587"/>
                  </a:ext>
                </a:extLst>
              </a:tr>
            </a:tbl>
          </a:graphicData>
        </a:graphic>
      </p:graphicFrame>
      <p:sp>
        <p:nvSpPr>
          <p:cNvPr id="8" name="TextBox 7">
            <a:extLst>
              <a:ext uri="{FF2B5EF4-FFF2-40B4-BE49-F238E27FC236}">
                <a16:creationId xmlns:a16="http://schemas.microsoft.com/office/drawing/2014/main" id="{A60FBA3B-AB35-210D-4238-8AB43272A67D}"/>
              </a:ext>
            </a:extLst>
          </p:cNvPr>
          <p:cNvSpPr txBox="1"/>
          <p:nvPr/>
        </p:nvSpPr>
        <p:spPr>
          <a:xfrm>
            <a:off x="9725945" y="2356887"/>
            <a:ext cx="2068823" cy="2800767"/>
          </a:xfrm>
          <a:prstGeom prst="rect">
            <a:avLst/>
          </a:prstGeom>
          <a:noFill/>
          <a:ln>
            <a:solidFill>
              <a:schemeClr val="tx1"/>
            </a:solidFill>
          </a:ln>
        </p:spPr>
        <p:txBody>
          <a:bodyPr wrap="square" rtlCol="0">
            <a:spAutoFit/>
          </a:bodyPr>
          <a:lstStyle/>
          <a:p>
            <a:r>
              <a:rPr lang="en-GB" sz="1600" b="1" dirty="0">
                <a:latin typeface="Segoe UI" panose="020B0502040204020203" pitchFamily="34" charset="0"/>
                <a:cs typeface="Segoe UI" panose="020B0502040204020203" pitchFamily="34" charset="0"/>
              </a:rPr>
              <a:t>Hints:</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What is each made up of?</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What is bitmap used for and what is vector used for?</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What do they have in common?</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Do they share similar features?</a:t>
            </a:r>
          </a:p>
        </p:txBody>
      </p:sp>
    </p:spTree>
    <p:extLst>
      <p:ext uri="{BB962C8B-B14F-4D97-AF65-F5344CB8AC3E}">
        <p14:creationId xmlns:p14="http://schemas.microsoft.com/office/powerpoint/2010/main" val="3013206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Static image file formats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4.2d</a:t>
            </a:r>
          </a:p>
        </p:txBody>
      </p:sp>
      <p:sp>
        <p:nvSpPr>
          <p:cNvPr id="12" name="TextBox 11">
            <a:extLst>
              <a:ext uri="{FF2B5EF4-FFF2-40B4-BE49-F238E27FC236}">
                <a16:creationId xmlns:a16="http://schemas.microsoft.com/office/drawing/2014/main" id="{E697BD4A-309D-1666-B2CE-2034BA919C42}"/>
              </a:ext>
            </a:extLst>
          </p:cNvPr>
          <p:cNvSpPr txBox="1"/>
          <p:nvPr/>
        </p:nvSpPr>
        <p:spPr>
          <a:xfrm>
            <a:off x="0" y="1570129"/>
            <a:ext cx="11678330" cy="584775"/>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In the table below, use the list provided to identify the file format and state whether it stores vector or bitmap images. </a:t>
            </a:r>
          </a:p>
        </p:txBody>
      </p:sp>
      <p:graphicFrame>
        <p:nvGraphicFramePr>
          <p:cNvPr id="9" name="Table 8">
            <a:extLst>
              <a:ext uri="{FF2B5EF4-FFF2-40B4-BE49-F238E27FC236}">
                <a16:creationId xmlns:a16="http://schemas.microsoft.com/office/drawing/2014/main" id="{929C84B6-D383-80CA-A57E-16B0E9C20449}"/>
              </a:ext>
            </a:extLst>
          </p:cNvPr>
          <p:cNvGraphicFramePr>
            <a:graphicFrameLocks noGrp="1"/>
          </p:cNvGraphicFramePr>
          <p:nvPr>
            <p:extLst>
              <p:ext uri="{D42A27DB-BD31-4B8C-83A1-F6EECF244321}">
                <p14:modId xmlns:p14="http://schemas.microsoft.com/office/powerpoint/2010/main" val="2475940549"/>
              </p:ext>
            </p:extLst>
          </p:nvPr>
        </p:nvGraphicFramePr>
        <p:xfrm>
          <a:off x="191770" y="2266124"/>
          <a:ext cx="8517891" cy="3962400"/>
        </p:xfrm>
        <a:graphic>
          <a:graphicData uri="http://schemas.openxmlformats.org/drawingml/2006/table">
            <a:tbl>
              <a:tblPr firstRow="1" bandRow="1">
                <a:tableStyleId>{5940675A-B579-460E-94D1-54222C63F5DA}</a:tableStyleId>
              </a:tblPr>
              <a:tblGrid>
                <a:gridCol w="1464013">
                  <a:extLst>
                    <a:ext uri="{9D8B030D-6E8A-4147-A177-3AD203B41FA5}">
                      <a16:colId xmlns:a16="http://schemas.microsoft.com/office/drawing/2014/main" val="2931251365"/>
                    </a:ext>
                  </a:extLst>
                </a:gridCol>
                <a:gridCol w="5053627">
                  <a:extLst>
                    <a:ext uri="{9D8B030D-6E8A-4147-A177-3AD203B41FA5}">
                      <a16:colId xmlns:a16="http://schemas.microsoft.com/office/drawing/2014/main" val="4222713333"/>
                    </a:ext>
                  </a:extLst>
                </a:gridCol>
                <a:gridCol w="2000251">
                  <a:extLst>
                    <a:ext uri="{9D8B030D-6E8A-4147-A177-3AD203B41FA5}">
                      <a16:colId xmlns:a16="http://schemas.microsoft.com/office/drawing/2014/main" val="2987231237"/>
                    </a:ext>
                  </a:extLst>
                </a:gridCol>
              </a:tblGrid>
              <a:tr h="370840">
                <a:tc>
                  <a:txBody>
                    <a:bodyPr/>
                    <a:lstStyle/>
                    <a:p>
                      <a:r>
                        <a:rPr lang="en-GB" sz="1600" b="1" dirty="0">
                          <a:latin typeface="Segoe UI" panose="020B0502040204020203" pitchFamily="34" charset="0"/>
                          <a:cs typeface="Segoe UI" panose="020B0502040204020203" pitchFamily="34" charset="0"/>
                        </a:rPr>
                        <a:t>File format</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Purpose/Description/Characteristic</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Vector or Bitmap?</a:t>
                      </a:r>
                    </a:p>
                  </a:txBody>
                  <a:tcPr>
                    <a:solidFill>
                      <a:schemeClr val="bg1">
                        <a:lumMod val="95000"/>
                      </a:schemeClr>
                    </a:solidFill>
                  </a:tcPr>
                </a:tc>
                <a:extLst>
                  <a:ext uri="{0D108BD9-81ED-4DB2-BD59-A6C34878D82A}">
                    <a16:rowId xmlns:a16="http://schemas.microsoft.com/office/drawing/2014/main" val="1904506885"/>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Supported by web browsers and uses lossy compression to significantly reduce file size.</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256937760"/>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Supports the use of transparency in digital graphics.</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877384808"/>
                  </a:ext>
                </a:extLst>
              </a:tr>
              <a:tr h="491046">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The industry standard for storing high-quality print graphics.</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936566300"/>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Used for images, manuals and desktop publishing.</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300145860"/>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Native file format for an Adobe Photoshop document.</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962895155"/>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Native file format for an Adobe Illustrator document.</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154943824"/>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Supports animation and transparency.</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01470356"/>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Scalable file format that is commonly used for creating icons and logos.</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468336505"/>
                  </a:ext>
                </a:extLst>
              </a:tr>
            </a:tbl>
          </a:graphicData>
        </a:graphic>
      </p:graphicFrame>
      <p:sp>
        <p:nvSpPr>
          <p:cNvPr id="10" name="TextBox 9">
            <a:extLst>
              <a:ext uri="{FF2B5EF4-FFF2-40B4-BE49-F238E27FC236}">
                <a16:creationId xmlns:a16="http://schemas.microsoft.com/office/drawing/2014/main" id="{8FD8FC4C-6DE0-7283-5B5A-D0AC270F1BD1}"/>
              </a:ext>
            </a:extLst>
          </p:cNvPr>
          <p:cNvSpPr txBox="1"/>
          <p:nvPr/>
        </p:nvSpPr>
        <p:spPr>
          <a:xfrm>
            <a:off x="9725945" y="2266124"/>
            <a:ext cx="2068823" cy="2308324"/>
          </a:xfrm>
          <a:prstGeom prst="rect">
            <a:avLst/>
          </a:prstGeom>
          <a:noFill/>
          <a:ln>
            <a:solidFill>
              <a:schemeClr val="tx1"/>
            </a:solidFill>
          </a:ln>
        </p:spPr>
        <p:txBody>
          <a:bodyPr wrap="square" rtlCol="0">
            <a:spAutoFit/>
          </a:bodyPr>
          <a:lstStyle/>
          <a:p>
            <a:r>
              <a:rPr lang="en-GB" sz="1600" b="1" dirty="0">
                <a:latin typeface="Segoe UI" panose="020B0502040204020203" pitchFamily="34" charset="0"/>
                <a:cs typeface="Segoe UI" panose="020B0502040204020203" pitchFamily="34" charset="0"/>
              </a:rPr>
              <a:t>File formats:</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AI</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GIF</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JPG/JPEG</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PDF</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PNG</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PSD</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SVG</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TIFF</a:t>
            </a:r>
          </a:p>
        </p:txBody>
      </p:sp>
    </p:spTree>
    <p:extLst>
      <p:ext uri="{BB962C8B-B14F-4D97-AF65-F5344CB8AC3E}">
        <p14:creationId xmlns:p14="http://schemas.microsoft.com/office/powerpoint/2010/main" val="4032583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Audio files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4.2e</a:t>
            </a:r>
          </a:p>
        </p:txBody>
      </p:sp>
      <p:sp>
        <p:nvSpPr>
          <p:cNvPr id="12" name="TextBox 11">
            <a:extLst>
              <a:ext uri="{FF2B5EF4-FFF2-40B4-BE49-F238E27FC236}">
                <a16:creationId xmlns:a16="http://schemas.microsoft.com/office/drawing/2014/main" id="{E697BD4A-309D-1666-B2CE-2034BA919C42}"/>
              </a:ext>
            </a:extLst>
          </p:cNvPr>
          <p:cNvSpPr txBox="1"/>
          <p:nvPr/>
        </p:nvSpPr>
        <p:spPr>
          <a:xfrm>
            <a:off x="27380" y="1408925"/>
            <a:ext cx="11678330" cy="584775"/>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Using the keyword bank provided, complete the missing gaps. </a:t>
            </a:r>
          </a:p>
        </p:txBody>
      </p:sp>
      <p:sp>
        <p:nvSpPr>
          <p:cNvPr id="5" name="Rectangle 4">
            <a:extLst>
              <a:ext uri="{FF2B5EF4-FFF2-40B4-BE49-F238E27FC236}">
                <a16:creationId xmlns:a16="http://schemas.microsoft.com/office/drawing/2014/main" id="{D7638F34-8726-76E3-8D11-53DFAB039BC7}"/>
              </a:ext>
            </a:extLst>
          </p:cNvPr>
          <p:cNvSpPr/>
          <p:nvPr/>
        </p:nvSpPr>
        <p:spPr>
          <a:xfrm>
            <a:off x="5866545" y="2115338"/>
            <a:ext cx="5704378" cy="97682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Segoe UI" panose="020B0502040204020203" pitchFamily="34" charset="0"/>
                <a:cs typeface="Segoe UI" panose="020B0502040204020203" pitchFamily="34" charset="0"/>
              </a:rPr>
              <a:t>…………………….</a:t>
            </a:r>
            <a:r>
              <a:rPr lang="en-GB" sz="1600" dirty="0">
                <a:solidFill>
                  <a:schemeClr val="tx1"/>
                </a:solidFill>
                <a:latin typeface="Segoe UI" panose="020B0502040204020203" pitchFamily="34" charset="0"/>
                <a:cs typeface="Segoe UI" panose="020B0502040204020203" pitchFamily="34" charset="0"/>
              </a:rPr>
              <a:t>are created by vibrations in the air. This means the current format of the sound is </a:t>
            </a:r>
            <a:r>
              <a:rPr lang="en-GB" sz="1600" b="1" dirty="0">
                <a:solidFill>
                  <a:schemeClr val="tx1"/>
                </a:solidFill>
                <a:latin typeface="Segoe UI" panose="020B0502040204020203" pitchFamily="34" charset="0"/>
                <a:cs typeface="Segoe UI" panose="020B0502040204020203" pitchFamily="34" charset="0"/>
              </a:rPr>
              <a:t>…………..</a:t>
            </a:r>
            <a:endParaRPr lang="en-GB" sz="1600" dirty="0">
              <a:solidFill>
                <a:schemeClr val="tx1"/>
              </a:solidFill>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D5695C36-8531-D799-62AD-23F4EAD8BA1D}"/>
              </a:ext>
            </a:extLst>
          </p:cNvPr>
          <p:cNvSpPr/>
          <p:nvPr/>
        </p:nvSpPr>
        <p:spPr>
          <a:xfrm>
            <a:off x="5866545" y="3247931"/>
            <a:ext cx="5704378" cy="121937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When </a:t>
            </a:r>
            <a:r>
              <a:rPr lang="en-GB" sz="1600" b="1" dirty="0">
                <a:solidFill>
                  <a:schemeClr val="tx1"/>
                </a:solidFill>
                <a:latin typeface="Segoe UI" panose="020B0502040204020203" pitchFamily="34" charset="0"/>
                <a:cs typeface="Segoe UI" panose="020B0502040204020203" pitchFamily="34" charset="0"/>
              </a:rPr>
              <a:t>…………….</a:t>
            </a:r>
            <a:r>
              <a:rPr lang="en-GB" sz="1600" dirty="0">
                <a:solidFill>
                  <a:schemeClr val="tx1"/>
                </a:solidFill>
                <a:latin typeface="Segoe UI" panose="020B0502040204020203" pitchFamily="34" charset="0"/>
                <a:cs typeface="Segoe UI" panose="020B0502040204020203" pitchFamily="34" charset="0"/>
              </a:rPr>
              <a:t> sound is recorded, it measures the </a:t>
            </a:r>
            <a:r>
              <a:rPr lang="en-GB" sz="1600" b="1" dirty="0">
                <a:solidFill>
                  <a:schemeClr val="tx1"/>
                </a:solidFill>
                <a:latin typeface="Segoe UI" panose="020B0502040204020203" pitchFamily="34" charset="0"/>
                <a:cs typeface="Segoe UI" panose="020B0502040204020203" pitchFamily="34" charset="0"/>
              </a:rPr>
              <a:t>…………………</a:t>
            </a:r>
            <a:r>
              <a:rPr lang="en-GB" sz="1600" dirty="0">
                <a:solidFill>
                  <a:schemeClr val="tx1"/>
                </a:solidFill>
                <a:latin typeface="Segoe UI" panose="020B0502040204020203" pitchFamily="34" charset="0"/>
                <a:cs typeface="Segoe UI" panose="020B0502040204020203" pitchFamily="34" charset="0"/>
              </a:rPr>
              <a:t>by taking </a:t>
            </a:r>
            <a:r>
              <a:rPr lang="en-GB" sz="1600" b="1" dirty="0">
                <a:solidFill>
                  <a:schemeClr val="tx1"/>
                </a:solidFill>
                <a:latin typeface="Segoe UI" panose="020B0502040204020203" pitchFamily="34" charset="0"/>
                <a:cs typeface="Segoe UI" panose="020B0502040204020203" pitchFamily="34" charset="0"/>
              </a:rPr>
              <a:t>…………….</a:t>
            </a:r>
            <a:r>
              <a:rPr lang="en-GB" sz="1600" dirty="0">
                <a:solidFill>
                  <a:schemeClr val="tx1"/>
                </a:solidFill>
                <a:latin typeface="Segoe UI" panose="020B0502040204020203" pitchFamily="34" charset="0"/>
                <a:cs typeface="Segoe UI" panose="020B0502040204020203" pitchFamily="34" charset="0"/>
              </a:rPr>
              <a:t> at </a:t>
            </a:r>
            <a:r>
              <a:rPr lang="en-GB" sz="1600" b="1" dirty="0">
                <a:solidFill>
                  <a:schemeClr val="tx1"/>
                </a:solidFill>
                <a:latin typeface="Segoe UI" panose="020B0502040204020203" pitchFamily="34" charset="0"/>
                <a:cs typeface="Segoe UI" panose="020B0502040204020203" pitchFamily="34" charset="0"/>
              </a:rPr>
              <a:t>………………….</a:t>
            </a:r>
            <a:r>
              <a:rPr lang="en-GB" sz="1600" dirty="0">
                <a:solidFill>
                  <a:schemeClr val="tx1"/>
                </a:solidFill>
                <a:latin typeface="Segoe UI" panose="020B0502040204020203" pitchFamily="34" charset="0"/>
                <a:cs typeface="Segoe UI" panose="020B0502040204020203" pitchFamily="34" charset="0"/>
              </a:rPr>
              <a:t>and are then converted into a digital sound which is represented in </a:t>
            </a:r>
            <a:r>
              <a:rPr lang="en-GB" sz="1600" b="1" dirty="0">
                <a:solidFill>
                  <a:schemeClr val="tx1"/>
                </a:solidFill>
                <a:latin typeface="Segoe UI" panose="020B0502040204020203" pitchFamily="34" charset="0"/>
                <a:cs typeface="Segoe UI" panose="020B0502040204020203" pitchFamily="34" charset="0"/>
              </a:rPr>
              <a:t>………………… </a:t>
            </a:r>
            <a:r>
              <a:rPr lang="en-GB" sz="1600" dirty="0">
                <a:solidFill>
                  <a:schemeClr val="tx1"/>
                </a:solidFill>
                <a:latin typeface="Segoe UI" panose="020B0502040204020203" pitchFamily="34" charset="0"/>
                <a:cs typeface="Segoe UI" panose="020B0502040204020203" pitchFamily="34" charset="0"/>
              </a:rPr>
              <a:t>form.</a:t>
            </a:r>
          </a:p>
          <a:p>
            <a:pPr algn="ctr"/>
            <a:endParaRPr lang="en-GB" sz="1600" dirty="0">
              <a:solidFill>
                <a:schemeClr val="tx1"/>
              </a:solidFill>
              <a:latin typeface="Segoe UI" panose="020B0502040204020203" pitchFamily="34" charset="0"/>
              <a:cs typeface="Segoe UI" panose="020B0502040204020203" pitchFamily="34" charset="0"/>
            </a:endParaRP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08E35CEF-1016-1200-913B-843FD023F7B7}"/>
              </a:ext>
            </a:extLst>
          </p:cNvPr>
          <p:cNvSpPr/>
          <p:nvPr/>
        </p:nvSpPr>
        <p:spPr>
          <a:xfrm>
            <a:off x="1123702" y="4003181"/>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Sound waves</a:t>
            </a:r>
          </a:p>
        </p:txBody>
      </p:sp>
      <p:sp>
        <p:nvSpPr>
          <p:cNvPr id="14" name="Rectangle 13">
            <a:extLst>
              <a:ext uri="{FF2B5EF4-FFF2-40B4-BE49-F238E27FC236}">
                <a16:creationId xmlns:a16="http://schemas.microsoft.com/office/drawing/2014/main" id="{C9982513-442E-B6F1-1CE2-FDD5658BDE59}"/>
              </a:ext>
            </a:extLst>
          </p:cNvPr>
          <p:cNvSpPr/>
          <p:nvPr/>
        </p:nvSpPr>
        <p:spPr>
          <a:xfrm>
            <a:off x="2719997" y="4003181"/>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Bits</a:t>
            </a:r>
          </a:p>
        </p:txBody>
      </p:sp>
      <p:sp>
        <p:nvSpPr>
          <p:cNvPr id="15" name="Rectangle 14">
            <a:extLst>
              <a:ext uri="{FF2B5EF4-FFF2-40B4-BE49-F238E27FC236}">
                <a16:creationId xmlns:a16="http://schemas.microsoft.com/office/drawing/2014/main" id="{F216F9B8-7916-DDA3-21E6-21A4BB0A4BC1}"/>
              </a:ext>
            </a:extLst>
          </p:cNvPr>
          <p:cNvSpPr/>
          <p:nvPr/>
        </p:nvSpPr>
        <p:spPr>
          <a:xfrm>
            <a:off x="1123702" y="4664779"/>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Regular intervals</a:t>
            </a:r>
          </a:p>
        </p:txBody>
      </p:sp>
      <p:sp>
        <p:nvSpPr>
          <p:cNvPr id="16" name="Rectangle 15">
            <a:extLst>
              <a:ext uri="{FF2B5EF4-FFF2-40B4-BE49-F238E27FC236}">
                <a16:creationId xmlns:a16="http://schemas.microsoft.com/office/drawing/2014/main" id="{3F6FFB53-0A53-5F78-ABAB-0A8C1BDB58B1}"/>
              </a:ext>
            </a:extLst>
          </p:cNvPr>
          <p:cNvSpPr/>
          <p:nvPr/>
        </p:nvSpPr>
        <p:spPr>
          <a:xfrm>
            <a:off x="2719724" y="4664779"/>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Samples</a:t>
            </a:r>
          </a:p>
        </p:txBody>
      </p:sp>
      <p:sp>
        <p:nvSpPr>
          <p:cNvPr id="17" name="Rectangle 16">
            <a:extLst>
              <a:ext uri="{FF2B5EF4-FFF2-40B4-BE49-F238E27FC236}">
                <a16:creationId xmlns:a16="http://schemas.microsoft.com/office/drawing/2014/main" id="{CC36851F-8CCC-1FA2-FB7D-30160DEB2519}"/>
              </a:ext>
            </a:extLst>
          </p:cNvPr>
          <p:cNvSpPr/>
          <p:nvPr/>
        </p:nvSpPr>
        <p:spPr>
          <a:xfrm>
            <a:off x="2719724" y="5323763"/>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Analogue</a:t>
            </a:r>
          </a:p>
        </p:txBody>
      </p:sp>
      <p:sp>
        <p:nvSpPr>
          <p:cNvPr id="18" name="TextBox 17">
            <a:extLst>
              <a:ext uri="{FF2B5EF4-FFF2-40B4-BE49-F238E27FC236}">
                <a16:creationId xmlns:a16="http://schemas.microsoft.com/office/drawing/2014/main" id="{AFB071F8-3C55-F8E6-E701-41B5C66813D3}"/>
              </a:ext>
            </a:extLst>
          </p:cNvPr>
          <p:cNvSpPr txBox="1"/>
          <p:nvPr/>
        </p:nvSpPr>
        <p:spPr>
          <a:xfrm>
            <a:off x="1625690" y="3425866"/>
            <a:ext cx="2143362" cy="400110"/>
          </a:xfrm>
          <a:prstGeom prst="rect">
            <a:avLst/>
          </a:prstGeom>
          <a:noFill/>
        </p:spPr>
        <p:txBody>
          <a:bodyPr wrap="square" rtlCol="0">
            <a:spAutoFit/>
          </a:bodyPr>
          <a:lstStyle/>
          <a:p>
            <a:r>
              <a:rPr lang="en-GB" sz="2000" dirty="0">
                <a:latin typeface="Segoe UI Black" panose="020B0A02040204020203" pitchFamily="34" charset="0"/>
                <a:ea typeface="Segoe UI Black" panose="020B0A02040204020203" pitchFamily="34" charset="0"/>
                <a:cs typeface="CordiaUPC" panose="020B0304020202020204" pitchFamily="34" charset="-34"/>
              </a:rPr>
              <a:t>Keyword Bank</a:t>
            </a:r>
          </a:p>
        </p:txBody>
      </p:sp>
      <p:sp>
        <p:nvSpPr>
          <p:cNvPr id="19" name="TextBox 18">
            <a:extLst>
              <a:ext uri="{FF2B5EF4-FFF2-40B4-BE49-F238E27FC236}">
                <a16:creationId xmlns:a16="http://schemas.microsoft.com/office/drawing/2014/main" id="{03B7F9AB-EDC6-CE1B-8C3F-88A59FD354EA}"/>
              </a:ext>
            </a:extLst>
          </p:cNvPr>
          <p:cNvSpPr txBox="1"/>
          <p:nvPr/>
        </p:nvSpPr>
        <p:spPr>
          <a:xfrm>
            <a:off x="625237" y="5896482"/>
            <a:ext cx="4373852" cy="584775"/>
          </a:xfrm>
          <a:prstGeom prst="rect">
            <a:avLst/>
          </a:prstGeom>
          <a:noFill/>
        </p:spPr>
        <p:txBody>
          <a:bodyPr wrap="square" rtlCol="0">
            <a:spAutoFit/>
          </a:bodyPr>
          <a:lstStyle/>
          <a:p>
            <a:pPr algn="ctr"/>
            <a:r>
              <a:rPr lang="en-GB" sz="1600" dirty="0">
                <a:latin typeface="Segoe UI" panose="020B0502040204020203" pitchFamily="34" charset="0"/>
                <a:cs typeface="Segoe UI" panose="020B0502040204020203" pitchFamily="34" charset="0"/>
              </a:rPr>
              <a:t>Any of these keywords can be used more than once!</a:t>
            </a:r>
          </a:p>
        </p:txBody>
      </p:sp>
      <p:sp>
        <p:nvSpPr>
          <p:cNvPr id="20" name="Rectangle 19">
            <a:extLst>
              <a:ext uri="{FF2B5EF4-FFF2-40B4-BE49-F238E27FC236}">
                <a16:creationId xmlns:a16="http://schemas.microsoft.com/office/drawing/2014/main" id="{659B2D20-8A81-43CC-681D-34B6BCF7FF6D}"/>
              </a:ext>
            </a:extLst>
          </p:cNvPr>
          <p:cNvSpPr/>
          <p:nvPr/>
        </p:nvSpPr>
        <p:spPr>
          <a:xfrm>
            <a:off x="1123702" y="5317860"/>
            <a:ext cx="1433567" cy="511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Binary</a:t>
            </a:r>
          </a:p>
        </p:txBody>
      </p:sp>
      <p:pic>
        <p:nvPicPr>
          <p:cNvPr id="21" name="Picture 20">
            <a:extLst>
              <a:ext uri="{FF2B5EF4-FFF2-40B4-BE49-F238E27FC236}">
                <a16:creationId xmlns:a16="http://schemas.microsoft.com/office/drawing/2014/main" id="{51A448A1-6F1A-77D6-1321-20D5B5966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2115338"/>
            <a:ext cx="5350006" cy="1188890"/>
          </a:xfrm>
          <a:prstGeom prst="rect">
            <a:avLst/>
          </a:prstGeom>
        </p:spPr>
      </p:pic>
      <p:sp>
        <p:nvSpPr>
          <p:cNvPr id="22" name="Rectangle 21">
            <a:extLst>
              <a:ext uri="{FF2B5EF4-FFF2-40B4-BE49-F238E27FC236}">
                <a16:creationId xmlns:a16="http://schemas.microsoft.com/office/drawing/2014/main" id="{0FBB47AC-0E31-F4B0-A853-56371D8E26EB}"/>
              </a:ext>
            </a:extLst>
          </p:cNvPr>
          <p:cNvSpPr/>
          <p:nvPr/>
        </p:nvSpPr>
        <p:spPr>
          <a:xfrm>
            <a:off x="5866545" y="4661378"/>
            <a:ext cx="5704378" cy="97682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When </a:t>
            </a:r>
            <a:r>
              <a:rPr lang="en-GB" sz="1600" b="1" dirty="0">
                <a:solidFill>
                  <a:schemeClr val="tx1"/>
                </a:solidFill>
                <a:latin typeface="Segoe UI" panose="020B0502040204020203" pitchFamily="34" charset="0"/>
                <a:cs typeface="Segoe UI" panose="020B0502040204020203" pitchFamily="34" charset="0"/>
              </a:rPr>
              <a:t>………………</a:t>
            </a:r>
            <a:r>
              <a:rPr lang="en-GB" sz="1600" dirty="0">
                <a:solidFill>
                  <a:schemeClr val="tx1"/>
                </a:solidFill>
                <a:latin typeface="Segoe UI" panose="020B0502040204020203" pitchFamily="34" charset="0"/>
                <a:cs typeface="Segoe UI" panose="020B0502040204020203" pitchFamily="34" charset="0"/>
              </a:rPr>
              <a:t> are taken, each one will store a number of </a:t>
            </a:r>
            <a:r>
              <a:rPr lang="en-GB" sz="1600" b="1" dirty="0">
                <a:solidFill>
                  <a:schemeClr val="tx1"/>
                </a:solidFill>
                <a:latin typeface="Segoe UI" panose="020B0502040204020203" pitchFamily="34" charset="0"/>
                <a:cs typeface="Segoe UI" panose="020B0502040204020203" pitchFamily="34" charset="0"/>
              </a:rPr>
              <a:t>…………..</a:t>
            </a:r>
            <a:r>
              <a:rPr lang="en-GB" sz="1600" dirty="0">
                <a:solidFill>
                  <a:schemeClr val="tx1"/>
                </a:solidFill>
                <a:latin typeface="Segoe UI" panose="020B0502040204020203" pitchFamily="34" charset="0"/>
                <a:cs typeface="Segoe UI" panose="020B0502040204020203" pitchFamily="34" charset="0"/>
              </a:rPr>
              <a:t> which determines how much detail is in the sample itself. </a:t>
            </a:r>
          </a:p>
        </p:txBody>
      </p:sp>
    </p:spTree>
    <p:extLst>
      <p:ext uri="{BB962C8B-B14F-4D97-AF65-F5344CB8AC3E}">
        <p14:creationId xmlns:p14="http://schemas.microsoft.com/office/powerpoint/2010/main" val="2566719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612967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1.1 Media industry sectors and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Products in the media industry</a:t>
            </a:r>
          </a:p>
        </p:txBody>
      </p:sp>
      <p:sp>
        <p:nvSpPr>
          <p:cNvPr id="2" name="Rectangle 1">
            <a:extLst>
              <a:ext uri="{FF2B5EF4-FFF2-40B4-BE49-F238E27FC236}">
                <a16:creationId xmlns:a16="http://schemas.microsoft.com/office/drawing/2014/main" id="{8CEE649B-A35E-9F9C-E63B-0FAF9E93E635}"/>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1.1d</a:t>
            </a:r>
          </a:p>
        </p:txBody>
      </p:sp>
      <p:sp>
        <p:nvSpPr>
          <p:cNvPr id="30" name="TextBox 29">
            <a:extLst>
              <a:ext uri="{FF2B5EF4-FFF2-40B4-BE49-F238E27FC236}">
                <a16:creationId xmlns:a16="http://schemas.microsoft.com/office/drawing/2014/main" id="{9CB42CF1-CC10-3481-AF53-7A736D350E9F}"/>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Match up each media product to the correct description.</a:t>
            </a:r>
          </a:p>
        </p:txBody>
      </p:sp>
      <p:graphicFrame>
        <p:nvGraphicFramePr>
          <p:cNvPr id="31" name="Table 30">
            <a:extLst>
              <a:ext uri="{FF2B5EF4-FFF2-40B4-BE49-F238E27FC236}">
                <a16:creationId xmlns:a16="http://schemas.microsoft.com/office/drawing/2014/main" id="{6FEAD3AB-AAC9-BB62-1BC4-B34BBA63E50D}"/>
              </a:ext>
            </a:extLst>
          </p:cNvPr>
          <p:cNvGraphicFramePr>
            <a:graphicFrameLocks noGrp="1"/>
          </p:cNvGraphicFramePr>
          <p:nvPr>
            <p:extLst>
              <p:ext uri="{D42A27DB-BD31-4B8C-83A1-F6EECF244321}">
                <p14:modId xmlns:p14="http://schemas.microsoft.com/office/powerpoint/2010/main" val="2714301366"/>
              </p:ext>
            </p:extLst>
          </p:nvPr>
        </p:nvGraphicFramePr>
        <p:xfrm>
          <a:off x="1766186" y="2252423"/>
          <a:ext cx="9217247" cy="3474720"/>
        </p:xfrm>
        <a:graphic>
          <a:graphicData uri="http://schemas.openxmlformats.org/drawingml/2006/table">
            <a:tbl>
              <a:tblPr firstRow="1" bandRow="1">
                <a:tableStyleId>{5940675A-B579-460E-94D1-54222C63F5DA}</a:tableStyleId>
              </a:tblPr>
              <a:tblGrid>
                <a:gridCol w="2286003">
                  <a:extLst>
                    <a:ext uri="{9D8B030D-6E8A-4147-A177-3AD203B41FA5}">
                      <a16:colId xmlns:a16="http://schemas.microsoft.com/office/drawing/2014/main" val="466673583"/>
                    </a:ext>
                  </a:extLst>
                </a:gridCol>
                <a:gridCol w="1915752">
                  <a:extLst>
                    <a:ext uri="{9D8B030D-6E8A-4147-A177-3AD203B41FA5}">
                      <a16:colId xmlns:a16="http://schemas.microsoft.com/office/drawing/2014/main" val="3466680397"/>
                    </a:ext>
                  </a:extLst>
                </a:gridCol>
                <a:gridCol w="5015492">
                  <a:extLst>
                    <a:ext uri="{9D8B030D-6E8A-4147-A177-3AD203B41FA5}">
                      <a16:colId xmlns:a16="http://schemas.microsoft.com/office/drawing/2014/main" val="2160572795"/>
                    </a:ext>
                  </a:extLst>
                </a:gridCol>
              </a:tblGrid>
              <a:tr h="370840">
                <a:tc>
                  <a:txBody>
                    <a:bodyPr/>
                    <a:lstStyle/>
                    <a:p>
                      <a:pPr marL="342900" indent="-342900">
                        <a:buAutoNum type="arabicParenR"/>
                      </a:pPr>
                      <a:r>
                        <a:rPr lang="en-GB" sz="1600" dirty="0">
                          <a:latin typeface="Segoe UI" panose="020B0502040204020203" pitchFamily="34" charset="0"/>
                          <a:cs typeface="Segoe UI" panose="020B0502040204020203" pitchFamily="34" charset="0"/>
                        </a:rPr>
                        <a:t>Audio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A) Creating harmonious or rhythmic sounds using instruments, voices, or electronic means.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948449"/>
                  </a:ext>
                </a:extLst>
              </a:tr>
              <a:tr h="370840">
                <a:tc>
                  <a:txBody>
                    <a:bodyPr/>
                    <a:lstStyle/>
                    <a:p>
                      <a:pPr marL="342900" indent="-342900">
                        <a:buAutoNum type="arabicParenR" startAt="2"/>
                      </a:pPr>
                      <a:r>
                        <a:rPr lang="en-GB" sz="1600" dirty="0">
                          <a:latin typeface="Segoe UI" panose="020B0502040204020203" pitchFamily="34" charset="0"/>
                          <a:cs typeface="Segoe UI" panose="020B0502040204020203" pitchFamily="34" charset="0"/>
                        </a:rPr>
                        <a:t>Video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B) Integration of various forms of media, such as text, images, audio, and video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0906240"/>
                  </a:ext>
                </a:extLst>
              </a:tr>
              <a:tr h="370840">
                <a:tc>
                  <a:txBody>
                    <a:bodyPr/>
                    <a:lstStyle/>
                    <a:p>
                      <a:pPr marL="342900" indent="-342900">
                        <a:buAutoNum type="arabicParenR" startAt="3"/>
                      </a:pPr>
                      <a:r>
                        <a:rPr lang="en-GB" sz="1600" dirty="0">
                          <a:latin typeface="Segoe UI" panose="020B0502040204020203" pitchFamily="34" charset="0"/>
                          <a:cs typeface="Segoe UI" panose="020B0502040204020203" pitchFamily="34" charset="0"/>
                        </a:rPr>
                        <a:t>Music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C) Sound-related content, such as music, speech, or sound effects, often used in various media 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4803587"/>
                  </a:ext>
                </a:extLst>
              </a:tr>
              <a:tr h="370840">
                <a:tc>
                  <a:txBody>
                    <a:bodyPr/>
                    <a:lstStyle/>
                    <a:p>
                      <a:pPr marL="342900" indent="-342900">
                        <a:buAutoNum type="arabicParenR" startAt="4"/>
                      </a:pPr>
                      <a:r>
                        <a:rPr lang="en-GB" sz="1600" dirty="0">
                          <a:latin typeface="Segoe UI" panose="020B0502040204020203" pitchFamily="34" charset="0"/>
                          <a:cs typeface="Segoe UI" panose="020B0502040204020203" pitchFamily="34" charset="0"/>
                        </a:rPr>
                        <a:t>Animation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D) Digital versions of printed books that can be read on e-readers, tablets, or computers.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76589"/>
                  </a:ext>
                </a:extLst>
              </a:tr>
              <a:tr h="370840">
                <a:tc>
                  <a:txBody>
                    <a:bodyPr/>
                    <a:lstStyle/>
                    <a:p>
                      <a:r>
                        <a:rPr lang="en-GB" sz="1600" dirty="0">
                          <a:latin typeface="Segoe UI" panose="020B0502040204020203" pitchFamily="34" charset="0"/>
                          <a:cs typeface="Segoe UI" panose="020B0502040204020203" pitchFamily="34" charset="0"/>
                        </a:rPr>
                        <a:t>5)   e-books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E) Visual medium that captures moving images and can include audio.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144457"/>
                  </a:ext>
                </a:extLst>
              </a:tr>
              <a:tr h="370840">
                <a:tc>
                  <a:txBody>
                    <a:bodyPr/>
                    <a:lstStyle/>
                    <a:p>
                      <a:r>
                        <a:rPr lang="en-GB" sz="1600" dirty="0">
                          <a:latin typeface="Segoe UI" panose="020B0502040204020203" pitchFamily="34" charset="0"/>
                          <a:cs typeface="Segoe UI" panose="020B0502040204020203" pitchFamily="34" charset="0"/>
                        </a:rPr>
                        <a:t>6)   Multimedia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F) The illusion of movement by displaying a series of still images or frames in rapid succession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8166874"/>
                  </a:ext>
                </a:extLst>
              </a:tr>
            </a:tbl>
          </a:graphicData>
        </a:graphic>
      </p:graphicFrame>
    </p:spTree>
    <p:extLst>
      <p:ext uri="{BB962C8B-B14F-4D97-AF65-F5344CB8AC3E}">
        <p14:creationId xmlns:p14="http://schemas.microsoft.com/office/powerpoint/2010/main" val="2676191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Audio files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4.2f</a:t>
            </a:r>
          </a:p>
        </p:txBody>
      </p:sp>
      <p:sp>
        <p:nvSpPr>
          <p:cNvPr id="12" name="TextBox 11">
            <a:extLst>
              <a:ext uri="{FF2B5EF4-FFF2-40B4-BE49-F238E27FC236}">
                <a16:creationId xmlns:a16="http://schemas.microsoft.com/office/drawing/2014/main" id="{E697BD4A-309D-1666-B2CE-2034BA919C42}"/>
              </a:ext>
            </a:extLst>
          </p:cNvPr>
          <p:cNvSpPr txBox="1"/>
          <p:nvPr/>
        </p:nvSpPr>
        <p:spPr>
          <a:xfrm>
            <a:off x="27380" y="1408925"/>
            <a:ext cx="11678330" cy="584775"/>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Complete the boxes below to describe the impact the change in sample rate and bit depth can have on an audio file. </a:t>
            </a:r>
          </a:p>
        </p:txBody>
      </p:sp>
      <p:sp>
        <p:nvSpPr>
          <p:cNvPr id="9" name="Rectangle 8">
            <a:extLst>
              <a:ext uri="{FF2B5EF4-FFF2-40B4-BE49-F238E27FC236}">
                <a16:creationId xmlns:a16="http://schemas.microsoft.com/office/drawing/2014/main" id="{4D6A55A7-1FB0-BE74-4A23-799C773F46D6}"/>
              </a:ext>
            </a:extLst>
          </p:cNvPr>
          <p:cNvSpPr/>
          <p:nvPr/>
        </p:nvSpPr>
        <p:spPr>
          <a:xfrm>
            <a:off x="130181" y="225812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Keyword:</a:t>
            </a:r>
          </a:p>
          <a:p>
            <a:pPr algn="ctr"/>
            <a:endParaRPr lang="en-GB" sz="1600" dirty="0">
              <a:solidFill>
                <a:schemeClr val="tx1"/>
              </a:solidFill>
              <a:latin typeface="Segoe UI" panose="020B0502040204020203" pitchFamily="34" charset="0"/>
              <a:cs typeface="Segoe UI" panose="020B0502040204020203" pitchFamily="34" charset="0"/>
            </a:endParaRPr>
          </a:p>
          <a:p>
            <a:pPr algn="ctr"/>
            <a:endParaRPr lang="en-GB" sz="1600"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Sampling</a:t>
            </a:r>
          </a:p>
        </p:txBody>
      </p:sp>
      <p:sp>
        <p:nvSpPr>
          <p:cNvPr id="10" name="Rectangle 9">
            <a:extLst>
              <a:ext uri="{FF2B5EF4-FFF2-40B4-BE49-F238E27FC236}">
                <a16:creationId xmlns:a16="http://schemas.microsoft.com/office/drawing/2014/main" id="{02178E43-91B6-085F-EF36-187D20A76538}"/>
              </a:ext>
            </a:extLst>
          </p:cNvPr>
          <p:cNvSpPr/>
          <p:nvPr/>
        </p:nvSpPr>
        <p:spPr>
          <a:xfrm>
            <a:off x="2515653" y="225812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What does it mean?</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A14E3531-CFF4-E4DD-EA2A-CAF3CECA52A1}"/>
              </a:ext>
            </a:extLst>
          </p:cNvPr>
          <p:cNvSpPr/>
          <p:nvPr/>
        </p:nvSpPr>
        <p:spPr>
          <a:xfrm>
            <a:off x="4901125" y="225812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What happens when sample rate is increased?</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91D06E3F-28F6-0C3D-A844-861E062142BA}"/>
              </a:ext>
            </a:extLst>
          </p:cNvPr>
          <p:cNvSpPr/>
          <p:nvPr/>
        </p:nvSpPr>
        <p:spPr>
          <a:xfrm>
            <a:off x="7186456" y="225812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How does it impact the quality?</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5" name="Rectangle 24">
            <a:extLst>
              <a:ext uri="{FF2B5EF4-FFF2-40B4-BE49-F238E27FC236}">
                <a16:creationId xmlns:a16="http://schemas.microsoft.com/office/drawing/2014/main" id="{A9A9A587-9013-F8EE-0698-0A5C90A7D098}"/>
              </a:ext>
            </a:extLst>
          </p:cNvPr>
          <p:cNvSpPr/>
          <p:nvPr/>
        </p:nvSpPr>
        <p:spPr>
          <a:xfrm>
            <a:off x="9497498" y="225812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How does it impact the size of the file?</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6" name="Rectangle 25">
            <a:extLst>
              <a:ext uri="{FF2B5EF4-FFF2-40B4-BE49-F238E27FC236}">
                <a16:creationId xmlns:a16="http://schemas.microsoft.com/office/drawing/2014/main" id="{7AB3E698-84C7-8795-D351-2D14C78995C3}"/>
              </a:ext>
            </a:extLst>
          </p:cNvPr>
          <p:cNvSpPr/>
          <p:nvPr/>
        </p:nvSpPr>
        <p:spPr>
          <a:xfrm>
            <a:off x="130181" y="433293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Keyword:</a:t>
            </a:r>
          </a:p>
          <a:p>
            <a:pPr algn="ctr"/>
            <a:endParaRPr lang="en-GB" sz="1600" dirty="0">
              <a:solidFill>
                <a:schemeClr val="tx1"/>
              </a:solidFill>
              <a:latin typeface="Segoe UI" panose="020B0502040204020203" pitchFamily="34" charset="0"/>
              <a:cs typeface="Segoe UI" panose="020B0502040204020203" pitchFamily="34" charset="0"/>
            </a:endParaRPr>
          </a:p>
          <a:p>
            <a:pPr algn="ctr"/>
            <a:endParaRPr lang="en-GB" sz="1600" dirty="0">
              <a:solidFill>
                <a:schemeClr val="tx1"/>
              </a:solidFill>
              <a:latin typeface="Segoe UI" panose="020B0502040204020203" pitchFamily="34" charset="0"/>
              <a:cs typeface="Segoe UI" panose="020B0502040204020203" pitchFamily="34" charset="0"/>
            </a:endParaRPr>
          </a:p>
          <a:p>
            <a:pPr algn="ctr"/>
            <a:r>
              <a:rPr lang="en-GB" sz="1600" b="1" dirty="0">
                <a:solidFill>
                  <a:schemeClr val="tx1"/>
                </a:solidFill>
                <a:latin typeface="Segoe UI" panose="020B0502040204020203" pitchFamily="34" charset="0"/>
                <a:cs typeface="Segoe UI" panose="020B0502040204020203" pitchFamily="34" charset="0"/>
              </a:rPr>
              <a:t>Bit depth</a:t>
            </a:r>
          </a:p>
        </p:txBody>
      </p:sp>
      <p:sp>
        <p:nvSpPr>
          <p:cNvPr id="27" name="Rectangle 26">
            <a:extLst>
              <a:ext uri="{FF2B5EF4-FFF2-40B4-BE49-F238E27FC236}">
                <a16:creationId xmlns:a16="http://schemas.microsoft.com/office/drawing/2014/main" id="{75C9DFFA-AFD0-D13D-F1BF-F7E3D5E322DD}"/>
              </a:ext>
            </a:extLst>
          </p:cNvPr>
          <p:cNvSpPr/>
          <p:nvPr/>
        </p:nvSpPr>
        <p:spPr>
          <a:xfrm>
            <a:off x="2515653" y="433293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What does it mean?</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8" name="Rectangle 27">
            <a:extLst>
              <a:ext uri="{FF2B5EF4-FFF2-40B4-BE49-F238E27FC236}">
                <a16:creationId xmlns:a16="http://schemas.microsoft.com/office/drawing/2014/main" id="{585AC3E3-E8F2-152C-815A-65D21D94CC1A}"/>
              </a:ext>
            </a:extLst>
          </p:cNvPr>
          <p:cNvSpPr/>
          <p:nvPr/>
        </p:nvSpPr>
        <p:spPr>
          <a:xfrm>
            <a:off x="4901125" y="433293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What happens when bit depth is increased?</a:t>
            </a:r>
          </a:p>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9" name="Rectangle 28">
            <a:extLst>
              <a:ext uri="{FF2B5EF4-FFF2-40B4-BE49-F238E27FC236}">
                <a16:creationId xmlns:a16="http://schemas.microsoft.com/office/drawing/2014/main" id="{1FC6125D-07E6-45A9-67A2-789BF8764144}"/>
              </a:ext>
            </a:extLst>
          </p:cNvPr>
          <p:cNvSpPr/>
          <p:nvPr/>
        </p:nvSpPr>
        <p:spPr>
          <a:xfrm>
            <a:off x="7186456" y="433293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How does it impact the quality?</a:t>
            </a:r>
          </a:p>
          <a:p>
            <a:pPr algn="ctr"/>
            <a:endParaRPr lang="en-GB" sz="1600" dirty="0">
              <a:solidFill>
                <a:schemeClr val="tx1"/>
              </a:solidFill>
              <a:latin typeface="Segoe UI" panose="020B0502040204020203" pitchFamily="34" charset="0"/>
              <a:cs typeface="Segoe UI" panose="020B0502040204020203" pitchFamily="34" charset="0"/>
            </a:endParaRPr>
          </a:p>
          <a:p>
            <a:pPr algn="ctr"/>
            <a:r>
              <a:rPr lang="en-GB" sz="1600" dirty="0">
                <a:solidFill>
                  <a:schemeClr val="tx1"/>
                </a:solidFill>
                <a:latin typeface="Segoe UI" panose="020B0502040204020203" pitchFamily="34" charset="0"/>
                <a:cs typeface="Segoe UI" panose="020B0502040204020203" pitchFamily="34" charset="0"/>
              </a:rPr>
              <a:t> </a:t>
            </a:r>
          </a:p>
        </p:txBody>
      </p:sp>
      <p:sp>
        <p:nvSpPr>
          <p:cNvPr id="30" name="Rectangle 29">
            <a:extLst>
              <a:ext uri="{FF2B5EF4-FFF2-40B4-BE49-F238E27FC236}">
                <a16:creationId xmlns:a16="http://schemas.microsoft.com/office/drawing/2014/main" id="{A70A69DE-7E93-1934-DA30-B40366008070}"/>
              </a:ext>
            </a:extLst>
          </p:cNvPr>
          <p:cNvSpPr/>
          <p:nvPr/>
        </p:nvSpPr>
        <p:spPr>
          <a:xfrm>
            <a:off x="9497498" y="4332936"/>
            <a:ext cx="1965960" cy="178517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schemeClr val="tx1"/>
                </a:solidFill>
                <a:latin typeface="Segoe UI" panose="020B0502040204020203" pitchFamily="34" charset="0"/>
                <a:cs typeface="Segoe UI" panose="020B0502040204020203" pitchFamily="34" charset="0"/>
              </a:rPr>
              <a:t>How does it impact the size of the file?</a:t>
            </a:r>
          </a:p>
          <a:p>
            <a:pPr algn="ctr"/>
            <a:endParaRPr lang="en-GB" sz="1600" dirty="0">
              <a:solidFill>
                <a:schemeClr val="tx1"/>
              </a:solidFill>
              <a:latin typeface="Segoe UI" panose="020B0502040204020203" pitchFamily="34" charset="0"/>
              <a:cs typeface="Segoe UI" panose="020B0502040204020203" pitchFamily="34" charset="0"/>
            </a:endParaRPr>
          </a:p>
        </p:txBody>
      </p:sp>
      <p:cxnSp>
        <p:nvCxnSpPr>
          <p:cNvPr id="31" name="Straight Connector 30">
            <a:extLst>
              <a:ext uri="{FF2B5EF4-FFF2-40B4-BE49-F238E27FC236}">
                <a16:creationId xmlns:a16="http://schemas.microsoft.com/office/drawing/2014/main" id="{20194C9A-44AB-4874-C013-68C6742A900F}"/>
              </a:ext>
            </a:extLst>
          </p:cNvPr>
          <p:cNvCxnSpPr>
            <a:stCxn id="9" idx="3"/>
            <a:endCxn id="10" idx="1"/>
          </p:cNvCxnSpPr>
          <p:nvPr/>
        </p:nvCxnSpPr>
        <p:spPr>
          <a:xfrm>
            <a:off x="2096141" y="3150714"/>
            <a:ext cx="419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1F2C79-148E-05D6-CDD3-FAF8039D6F03}"/>
              </a:ext>
            </a:extLst>
          </p:cNvPr>
          <p:cNvCxnSpPr>
            <a:cxnSpLocks/>
            <a:endCxn id="23" idx="1"/>
          </p:cNvCxnSpPr>
          <p:nvPr/>
        </p:nvCxnSpPr>
        <p:spPr>
          <a:xfrm>
            <a:off x="4563032" y="3150714"/>
            <a:ext cx="3380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3B114D0-2BBC-3CFB-B878-413F0348008D}"/>
              </a:ext>
            </a:extLst>
          </p:cNvPr>
          <p:cNvCxnSpPr>
            <a:cxnSpLocks/>
            <a:stCxn id="23" idx="3"/>
            <a:endCxn id="24" idx="1"/>
          </p:cNvCxnSpPr>
          <p:nvPr/>
        </p:nvCxnSpPr>
        <p:spPr>
          <a:xfrm>
            <a:off x="6867085" y="3150714"/>
            <a:ext cx="3193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BAA2B7B-B7CB-B552-9981-D6C18388E0E7}"/>
              </a:ext>
            </a:extLst>
          </p:cNvPr>
          <p:cNvCxnSpPr>
            <a:cxnSpLocks/>
            <a:stCxn id="24" idx="3"/>
            <a:endCxn id="25" idx="1"/>
          </p:cNvCxnSpPr>
          <p:nvPr/>
        </p:nvCxnSpPr>
        <p:spPr>
          <a:xfrm>
            <a:off x="9152416" y="3150714"/>
            <a:ext cx="345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502716E-DF92-D2B4-0F81-FABE19322BC3}"/>
              </a:ext>
            </a:extLst>
          </p:cNvPr>
          <p:cNvCxnSpPr>
            <a:cxnSpLocks/>
            <a:stCxn id="26" idx="3"/>
            <a:endCxn id="27" idx="1"/>
          </p:cNvCxnSpPr>
          <p:nvPr/>
        </p:nvCxnSpPr>
        <p:spPr>
          <a:xfrm>
            <a:off x="2096141" y="5225524"/>
            <a:ext cx="419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4BAC1CB-37E2-1550-12A8-A1BFADC542BE}"/>
              </a:ext>
            </a:extLst>
          </p:cNvPr>
          <p:cNvCxnSpPr>
            <a:cxnSpLocks/>
            <a:stCxn id="27" idx="3"/>
            <a:endCxn id="28" idx="1"/>
          </p:cNvCxnSpPr>
          <p:nvPr/>
        </p:nvCxnSpPr>
        <p:spPr>
          <a:xfrm>
            <a:off x="4481613" y="5225524"/>
            <a:ext cx="4195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506BA59-60CC-7665-1AA7-C90F176DCEB2}"/>
              </a:ext>
            </a:extLst>
          </p:cNvPr>
          <p:cNvCxnSpPr>
            <a:cxnSpLocks/>
            <a:stCxn id="28" idx="3"/>
            <a:endCxn id="29" idx="1"/>
          </p:cNvCxnSpPr>
          <p:nvPr/>
        </p:nvCxnSpPr>
        <p:spPr>
          <a:xfrm>
            <a:off x="6867085" y="5225524"/>
            <a:ext cx="3193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D7871D-2F06-C618-0B48-4F3D501FE599}"/>
              </a:ext>
            </a:extLst>
          </p:cNvPr>
          <p:cNvCxnSpPr>
            <a:cxnSpLocks/>
            <a:stCxn id="29" idx="3"/>
            <a:endCxn id="30" idx="1"/>
          </p:cNvCxnSpPr>
          <p:nvPr/>
        </p:nvCxnSpPr>
        <p:spPr>
          <a:xfrm>
            <a:off x="9152416" y="5225524"/>
            <a:ext cx="3450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7447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569D66F-B352-B059-3598-51F607EC1912}"/>
              </a:ext>
            </a:extLst>
          </p:cNvPr>
          <p:cNvGraphicFramePr>
            <a:graphicFrameLocks noGrp="1"/>
          </p:cNvGraphicFramePr>
          <p:nvPr/>
        </p:nvGraphicFramePr>
        <p:xfrm>
          <a:off x="0" y="6487160"/>
          <a:ext cx="12192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036397353"/>
                    </a:ext>
                  </a:extLst>
                </a:gridCol>
                <a:gridCol w="4064000">
                  <a:extLst>
                    <a:ext uri="{9D8B030D-6E8A-4147-A177-3AD203B41FA5}">
                      <a16:colId xmlns:a16="http://schemas.microsoft.com/office/drawing/2014/main" val="1305304581"/>
                    </a:ext>
                  </a:extLst>
                </a:gridCol>
                <a:gridCol w="4064000">
                  <a:extLst>
                    <a:ext uri="{9D8B030D-6E8A-4147-A177-3AD203B41FA5}">
                      <a16:colId xmlns:a16="http://schemas.microsoft.com/office/drawing/2014/main" val="1224832865"/>
                    </a:ext>
                  </a:extLst>
                </a:gridCol>
              </a:tblGrid>
              <a:tr h="370840">
                <a:tc>
                  <a:txBody>
                    <a:bodyPr/>
                    <a:lstStyle/>
                    <a:p>
                      <a:pPr algn="l"/>
                      <a:r>
                        <a:rPr lang="en-GB" sz="1400" b="0" dirty="0">
                          <a:solidFill>
                            <a:schemeClr val="bg1"/>
                          </a:solidFill>
                          <a:latin typeface="Segoe UI" panose="020B0502040204020203" pitchFamily="34" charset="0"/>
                          <a:cs typeface="Segoe UI" panose="020B0502040204020203" pitchFamily="34" charset="0"/>
                        </a:rPr>
                        <a:t>©SIMPLY TEACH 2023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en-GB" sz="1400" b="0" dirty="0">
                          <a:solidFill>
                            <a:schemeClr val="bg1"/>
                          </a:solidFill>
                          <a:latin typeface="Segoe UI" panose="020B0502040204020203" pitchFamily="34" charset="0"/>
                          <a:cs typeface="Segoe UI" panose="020B0502040204020203" pitchFamily="34" charset="0"/>
                        </a:rPr>
                        <a:t>www.mysimplyteach.co.uk</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r"/>
                      <a:r>
                        <a:rPr lang="en-GB" sz="1400" b="0" dirty="0">
                          <a:solidFill>
                            <a:schemeClr val="bg1"/>
                          </a:solidFill>
                          <a:latin typeface="Segoe UI" panose="020B0502040204020203" pitchFamily="34" charset="0"/>
                          <a:cs typeface="Segoe UI" panose="020B0502040204020203" pitchFamily="34" charset="0"/>
                        </a:rPr>
                        <a:t>info@mysimplyteach.co.uk</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369292840"/>
                  </a:ext>
                </a:extLst>
              </a:tr>
            </a:tbl>
          </a:graphicData>
        </a:graphic>
      </p:graphicFrame>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Audio file formats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4.2g</a:t>
            </a:r>
          </a:p>
        </p:txBody>
      </p:sp>
      <p:sp>
        <p:nvSpPr>
          <p:cNvPr id="12" name="TextBox 11">
            <a:extLst>
              <a:ext uri="{FF2B5EF4-FFF2-40B4-BE49-F238E27FC236}">
                <a16:creationId xmlns:a16="http://schemas.microsoft.com/office/drawing/2014/main" id="{E697BD4A-309D-1666-B2CE-2034BA919C42}"/>
              </a:ext>
            </a:extLst>
          </p:cNvPr>
          <p:cNvSpPr txBox="1"/>
          <p:nvPr/>
        </p:nvSpPr>
        <p:spPr>
          <a:xfrm>
            <a:off x="0" y="1570129"/>
            <a:ext cx="11678330" cy="830997"/>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In the table below, use the list provided to identify the file format and state whether it’s a compressed or uncompressed file format.</a:t>
            </a:r>
          </a:p>
        </p:txBody>
      </p:sp>
      <p:graphicFrame>
        <p:nvGraphicFramePr>
          <p:cNvPr id="9" name="Table 8">
            <a:extLst>
              <a:ext uri="{FF2B5EF4-FFF2-40B4-BE49-F238E27FC236}">
                <a16:creationId xmlns:a16="http://schemas.microsoft.com/office/drawing/2014/main" id="{929C84B6-D383-80CA-A57E-16B0E9C20449}"/>
              </a:ext>
            </a:extLst>
          </p:cNvPr>
          <p:cNvGraphicFramePr>
            <a:graphicFrameLocks noGrp="1"/>
          </p:cNvGraphicFramePr>
          <p:nvPr>
            <p:extLst>
              <p:ext uri="{D42A27DB-BD31-4B8C-83A1-F6EECF244321}">
                <p14:modId xmlns:p14="http://schemas.microsoft.com/office/powerpoint/2010/main" val="2547922401"/>
              </p:ext>
            </p:extLst>
          </p:nvPr>
        </p:nvGraphicFramePr>
        <p:xfrm>
          <a:off x="191770" y="2557976"/>
          <a:ext cx="8517891" cy="3383280"/>
        </p:xfrm>
        <a:graphic>
          <a:graphicData uri="http://schemas.openxmlformats.org/drawingml/2006/table">
            <a:tbl>
              <a:tblPr firstRow="1" bandRow="1">
                <a:tableStyleId>{5940675A-B579-460E-94D1-54222C63F5DA}</a:tableStyleId>
              </a:tblPr>
              <a:tblGrid>
                <a:gridCol w="1464013">
                  <a:extLst>
                    <a:ext uri="{9D8B030D-6E8A-4147-A177-3AD203B41FA5}">
                      <a16:colId xmlns:a16="http://schemas.microsoft.com/office/drawing/2014/main" val="2931251365"/>
                    </a:ext>
                  </a:extLst>
                </a:gridCol>
                <a:gridCol w="5053627">
                  <a:extLst>
                    <a:ext uri="{9D8B030D-6E8A-4147-A177-3AD203B41FA5}">
                      <a16:colId xmlns:a16="http://schemas.microsoft.com/office/drawing/2014/main" val="4222713333"/>
                    </a:ext>
                  </a:extLst>
                </a:gridCol>
                <a:gridCol w="2000251">
                  <a:extLst>
                    <a:ext uri="{9D8B030D-6E8A-4147-A177-3AD203B41FA5}">
                      <a16:colId xmlns:a16="http://schemas.microsoft.com/office/drawing/2014/main" val="2987231237"/>
                    </a:ext>
                  </a:extLst>
                </a:gridCol>
              </a:tblGrid>
              <a:tr h="370840">
                <a:tc>
                  <a:txBody>
                    <a:bodyPr/>
                    <a:lstStyle/>
                    <a:p>
                      <a:r>
                        <a:rPr lang="en-GB" sz="1600" b="1" dirty="0">
                          <a:latin typeface="Segoe UI" panose="020B0502040204020203" pitchFamily="34" charset="0"/>
                          <a:cs typeface="Segoe UI" panose="020B0502040204020203" pitchFamily="34" charset="0"/>
                        </a:rPr>
                        <a:t>File format</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Purpose/Description/Characteristic</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Compressed or Uncompressed?</a:t>
                      </a:r>
                    </a:p>
                  </a:txBody>
                  <a:tcPr>
                    <a:solidFill>
                      <a:schemeClr val="bg1">
                        <a:lumMod val="95000"/>
                      </a:schemeClr>
                    </a:solidFill>
                  </a:tcPr>
                </a:tc>
                <a:extLst>
                  <a:ext uri="{0D108BD9-81ED-4DB2-BD59-A6C34878D82A}">
                    <a16:rowId xmlns:a16="http://schemas.microsoft.com/office/drawing/2014/main" val="1904506885"/>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One of the most widely supported audio formats and can be played on a wide range of devices and software.</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256937760"/>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Provides high-quality audio with smaller file sizes. It's considered to offer better sound quality than MP3 at similar bitrates.</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877384808"/>
                  </a:ext>
                </a:extLst>
              </a:tr>
              <a:tr h="491046">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It retains all the original audio data. This results in high-quality sound but larger file sizes.</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936566300"/>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Preserves all original audio data for high-quality sound.</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962895155"/>
                  </a:ext>
                </a:extLst>
              </a:tr>
            </a:tbl>
          </a:graphicData>
        </a:graphic>
      </p:graphicFrame>
      <p:sp>
        <p:nvSpPr>
          <p:cNvPr id="10" name="TextBox 9">
            <a:extLst>
              <a:ext uri="{FF2B5EF4-FFF2-40B4-BE49-F238E27FC236}">
                <a16:creationId xmlns:a16="http://schemas.microsoft.com/office/drawing/2014/main" id="{8FD8FC4C-6DE0-7283-5B5A-D0AC270F1BD1}"/>
              </a:ext>
            </a:extLst>
          </p:cNvPr>
          <p:cNvSpPr txBox="1"/>
          <p:nvPr/>
        </p:nvSpPr>
        <p:spPr>
          <a:xfrm>
            <a:off x="9725945" y="2557976"/>
            <a:ext cx="2068823" cy="1323439"/>
          </a:xfrm>
          <a:prstGeom prst="rect">
            <a:avLst/>
          </a:prstGeom>
          <a:noFill/>
          <a:ln>
            <a:solidFill>
              <a:schemeClr val="tx1"/>
            </a:solidFill>
          </a:ln>
        </p:spPr>
        <p:txBody>
          <a:bodyPr wrap="square" rtlCol="0">
            <a:spAutoFit/>
          </a:bodyPr>
          <a:lstStyle/>
          <a:p>
            <a:r>
              <a:rPr lang="en-GB" sz="1600" b="1" dirty="0">
                <a:latin typeface="Segoe UI" panose="020B0502040204020203" pitchFamily="34" charset="0"/>
                <a:cs typeface="Segoe UI" panose="020B0502040204020203" pitchFamily="34" charset="0"/>
              </a:rPr>
              <a:t>File formats:</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AAC</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AIFF</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MP3</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WAV</a:t>
            </a:r>
          </a:p>
        </p:txBody>
      </p:sp>
    </p:spTree>
    <p:extLst>
      <p:ext uri="{BB962C8B-B14F-4D97-AF65-F5344CB8AC3E}">
        <p14:creationId xmlns:p14="http://schemas.microsoft.com/office/powerpoint/2010/main" val="3319184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Moving image files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4.2h</a:t>
            </a:r>
          </a:p>
        </p:txBody>
      </p:sp>
      <p:sp>
        <p:nvSpPr>
          <p:cNvPr id="12" name="TextBox 11">
            <a:extLst>
              <a:ext uri="{FF2B5EF4-FFF2-40B4-BE49-F238E27FC236}">
                <a16:creationId xmlns:a16="http://schemas.microsoft.com/office/drawing/2014/main" id="{E697BD4A-309D-1666-B2CE-2034BA919C42}"/>
              </a:ext>
            </a:extLst>
          </p:cNvPr>
          <p:cNvSpPr txBox="1"/>
          <p:nvPr/>
        </p:nvSpPr>
        <p:spPr>
          <a:xfrm>
            <a:off x="0" y="1570129"/>
            <a:ext cx="3246120" cy="830997"/>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 A</a:t>
            </a:r>
          </a:p>
          <a:p>
            <a:r>
              <a:rPr lang="en-GB" sz="1600" dirty="0">
                <a:latin typeface="Segoe UI" panose="020B0502040204020203" pitchFamily="34" charset="0"/>
                <a:cs typeface="Segoe UI" panose="020B0502040204020203" pitchFamily="34" charset="0"/>
              </a:rPr>
              <a:t>Using the description card, identify the missing key term. </a:t>
            </a:r>
          </a:p>
        </p:txBody>
      </p:sp>
      <p:sp>
        <p:nvSpPr>
          <p:cNvPr id="5" name="Rectangle 4">
            <a:extLst>
              <a:ext uri="{FF2B5EF4-FFF2-40B4-BE49-F238E27FC236}">
                <a16:creationId xmlns:a16="http://schemas.microsoft.com/office/drawing/2014/main" id="{E63F3FF4-5127-46B4-9304-C5E569B320BD}"/>
              </a:ext>
            </a:extLst>
          </p:cNvPr>
          <p:cNvSpPr/>
          <p:nvPr/>
        </p:nvSpPr>
        <p:spPr>
          <a:xfrm>
            <a:off x="3154680" y="1630502"/>
            <a:ext cx="1817370" cy="86334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Frame rate</a:t>
            </a:r>
          </a:p>
        </p:txBody>
      </p:sp>
      <p:sp>
        <p:nvSpPr>
          <p:cNvPr id="8" name="Rectangle 7">
            <a:extLst>
              <a:ext uri="{FF2B5EF4-FFF2-40B4-BE49-F238E27FC236}">
                <a16:creationId xmlns:a16="http://schemas.microsoft.com/office/drawing/2014/main" id="{BA92A484-8264-6891-D76D-48C95EDC9C37}"/>
              </a:ext>
            </a:extLst>
          </p:cNvPr>
          <p:cNvSpPr/>
          <p:nvPr/>
        </p:nvSpPr>
        <p:spPr>
          <a:xfrm>
            <a:off x="5641167" y="1630502"/>
            <a:ext cx="4223453" cy="863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chemeClr val="tx1"/>
                </a:solidFill>
                <a:latin typeface="Segoe UI" panose="020B0502040204020203" pitchFamily="34" charset="0"/>
                <a:cs typeface="Segoe UI" panose="020B0502040204020203" pitchFamily="34" charset="0"/>
              </a:rPr>
              <a:t>This is the number of frames that recorded for the duration of a moving image file such as an animation. </a:t>
            </a:r>
          </a:p>
        </p:txBody>
      </p:sp>
      <p:cxnSp>
        <p:nvCxnSpPr>
          <p:cNvPr id="13" name="Straight Connector 12">
            <a:extLst>
              <a:ext uri="{FF2B5EF4-FFF2-40B4-BE49-F238E27FC236}">
                <a16:creationId xmlns:a16="http://schemas.microsoft.com/office/drawing/2014/main" id="{62A1E4D0-33D8-7EBA-A4AE-298F51FF2573}"/>
              </a:ext>
            </a:extLst>
          </p:cNvPr>
          <p:cNvCxnSpPr>
            <a:cxnSpLocks/>
            <a:stCxn id="5" idx="3"/>
            <a:endCxn id="8" idx="1"/>
          </p:cNvCxnSpPr>
          <p:nvPr/>
        </p:nvCxnSpPr>
        <p:spPr>
          <a:xfrm>
            <a:off x="4972050" y="2062174"/>
            <a:ext cx="66911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FAEF57-20F3-9EB2-0758-8AE989387C72}"/>
              </a:ext>
            </a:extLst>
          </p:cNvPr>
          <p:cNvSpPr txBox="1"/>
          <p:nvPr/>
        </p:nvSpPr>
        <p:spPr>
          <a:xfrm>
            <a:off x="0" y="2798676"/>
            <a:ext cx="11678330" cy="584775"/>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 B</a:t>
            </a:r>
          </a:p>
          <a:p>
            <a:r>
              <a:rPr lang="en-GB" sz="1600" dirty="0">
                <a:latin typeface="Segoe UI" panose="020B0502040204020203" pitchFamily="34" charset="0"/>
                <a:cs typeface="Segoe UI" panose="020B0502040204020203" pitchFamily="34" charset="0"/>
              </a:rPr>
              <a:t>Match up each resolution with the correct description and dimensions. </a:t>
            </a:r>
          </a:p>
        </p:txBody>
      </p:sp>
      <p:graphicFrame>
        <p:nvGraphicFramePr>
          <p:cNvPr id="18" name="Table 17">
            <a:extLst>
              <a:ext uri="{FF2B5EF4-FFF2-40B4-BE49-F238E27FC236}">
                <a16:creationId xmlns:a16="http://schemas.microsoft.com/office/drawing/2014/main" id="{CB2A349D-5383-7CD7-00C5-8DD4CFBC1908}"/>
              </a:ext>
            </a:extLst>
          </p:cNvPr>
          <p:cNvGraphicFramePr>
            <a:graphicFrameLocks noGrp="1"/>
          </p:cNvGraphicFramePr>
          <p:nvPr>
            <p:extLst>
              <p:ext uri="{D42A27DB-BD31-4B8C-83A1-F6EECF244321}">
                <p14:modId xmlns:p14="http://schemas.microsoft.com/office/powerpoint/2010/main" val="825851374"/>
              </p:ext>
            </p:extLst>
          </p:nvPr>
        </p:nvGraphicFramePr>
        <p:xfrm>
          <a:off x="1495321" y="3655398"/>
          <a:ext cx="9146540" cy="2440415"/>
        </p:xfrm>
        <a:graphic>
          <a:graphicData uri="http://schemas.openxmlformats.org/drawingml/2006/table">
            <a:tbl>
              <a:tblPr firstRow="1" bandRow="1">
                <a:tableStyleId>{5940675A-B579-460E-94D1-54222C63F5DA}</a:tableStyleId>
              </a:tblPr>
              <a:tblGrid>
                <a:gridCol w="928945">
                  <a:extLst>
                    <a:ext uri="{9D8B030D-6E8A-4147-A177-3AD203B41FA5}">
                      <a16:colId xmlns:a16="http://schemas.microsoft.com/office/drawing/2014/main" val="3293573945"/>
                    </a:ext>
                  </a:extLst>
                </a:gridCol>
                <a:gridCol w="959014">
                  <a:extLst>
                    <a:ext uri="{9D8B030D-6E8A-4147-A177-3AD203B41FA5}">
                      <a16:colId xmlns:a16="http://schemas.microsoft.com/office/drawing/2014/main" val="2307711904"/>
                    </a:ext>
                  </a:extLst>
                </a:gridCol>
                <a:gridCol w="4343400">
                  <a:extLst>
                    <a:ext uri="{9D8B030D-6E8A-4147-A177-3AD203B41FA5}">
                      <a16:colId xmlns:a16="http://schemas.microsoft.com/office/drawing/2014/main" val="1680956901"/>
                    </a:ext>
                  </a:extLst>
                </a:gridCol>
                <a:gridCol w="960120">
                  <a:extLst>
                    <a:ext uri="{9D8B030D-6E8A-4147-A177-3AD203B41FA5}">
                      <a16:colId xmlns:a16="http://schemas.microsoft.com/office/drawing/2014/main" val="3309883256"/>
                    </a:ext>
                  </a:extLst>
                </a:gridCol>
                <a:gridCol w="1955061">
                  <a:extLst>
                    <a:ext uri="{9D8B030D-6E8A-4147-A177-3AD203B41FA5}">
                      <a16:colId xmlns:a16="http://schemas.microsoft.com/office/drawing/2014/main" val="1591992967"/>
                    </a:ext>
                  </a:extLst>
                </a:gridCol>
              </a:tblGrid>
              <a:tr h="488083">
                <a:tc>
                  <a:txBody>
                    <a:bodyPr/>
                    <a:lstStyle/>
                    <a:p>
                      <a:r>
                        <a:rPr lang="en-GB" sz="1600" dirty="0">
                          <a:latin typeface="Segoe UI" panose="020B0502040204020203" pitchFamily="34" charset="0"/>
                          <a:cs typeface="Segoe UI" panose="020B0502040204020203" pitchFamily="34" charset="0"/>
                        </a:rPr>
                        <a:t>SD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Cinematic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1920 x 1080 pixels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9871971"/>
                  </a:ext>
                </a:extLst>
              </a:tr>
              <a:tr h="488083">
                <a:tc>
                  <a:txBody>
                    <a:bodyPr/>
                    <a:lstStyle/>
                    <a:p>
                      <a:r>
                        <a:rPr lang="en-GB" sz="1600" dirty="0">
                          <a:latin typeface="Segoe UI" panose="020B0502040204020203" pitchFamily="34" charset="0"/>
                          <a:cs typeface="Segoe UI" panose="020B0502040204020203" pitchFamily="34" charset="0"/>
                        </a:rPr>
                        <a:t>HD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Ultra-high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720 x 480 pixels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0640399"/>
                  </a:ext>
                </a:extLst>
              </a:tr>
              <a:tr h="488083">
                <a:tc>
                  <a:txBody>
                    <a:bodyPr/>
                    <a:lstStyle/>
                    <a:p>
                      <a:r>
                        <a:rPr lang="en-GB" sz="1600" dirty="0">
                          <a:latin typeface="Segoe UI" panose="020B0502040204020203" pitchFamily="34" charset="0"/>
                          <a:cs typeface="Segoe UI" panose="020B0502040204020203" pitchFamily="34" charset="0"/>
                        </a:rPr>
                        <a:t>UHD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Standard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3840 x 2160 pixels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7843095"/>
                  </a:ext>
                </a:extLst>
              </a:tr>
              <a:tr h="488083">
                <a:tc>
                  <a:txBody>
                    <a:bodyPr/>
                    <a:lstStyle/>
                    <a:p>
                      <a:r>
                        <a:rPr lang="en-GB" sz="1600" dirty="0">
                          <a:latin typeface="Segoe UI" panose="020B0502040204020203" pitchFamily="34" charset="0"/>
                          <a:cs typeface="Segoe UI" panose="020B0502040204020203" pitchFamily="34" charset="0"/>
                        </a:rPr>
                        <a:t>4K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A newer video resolution, better than 4K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4096 x 2160 pixels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690140"/>
                  </a:ext>
                </a:extLst>
              </a:tr>
              <a:tr h="488083">
                <a:tc>
                  <a:txBody>
                    <a:bodyPr/>
                    <a:lstStyle/>
                    <a:p>
                      <a:r>
                        <a:rPr lang="en-GB" sz="1600" dirty="0">
                          <a:latin typeface="Segoe UI" panose="020B0502040204020203" pitchFamily="34" charset="0"/>
                          <a:cs typeface="Segoe UI" panose="020B0502040204020203" pitchFamily="34" charset="0"/>
                        </a:rPr>
                        <a:t>8K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High-definition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sz="1600" dirty="0">
                          <a:latin typeface="Segoe UI" panose="020B0502040204020203" pitchFamily="34" charset="0"/>
                          <a:cs typeface="Segoe UI" panose="020B0502040204020203" pitchFamily="34" charset="0"/>
                        </a:rPr>
                        <a:t>7680 x 4320 pixels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7107855"/>
                  </a:ext>
                </a:extLst>
              </a:tr>
            </a:tbl>
          </a:graphicData>
        </a:graphic>
      </p:graphicFrame>
    </p:spTree>
    <p:extLst>
      <p:ext uri="{BB962C8B-B14F-4D97-AF65-F5344CB8AC3E}">
        <p14:creationId xmlns:p14="http://schemas.microsoft.com/office/powerpoint/2010/main" val="2679293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Moving image file formats</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4.2i</a:t>
            </a:r>
          </a:p>
        </p:txBody>
      </p:sp>
      <p:sp>
        <p:nvSpPr>
          <p:cNvPr id="12" name="TextBox 11">
            <a:extLst>
              <a:ext uri="{FF2B5EF4-FFF2-40B4-BE49-F238E27FC236}">
                <a16:creationId xmlns:a16="http://schemas.microsoft.com/office/drawing/2014/main" id="{E697BD4A-309D-1666-B2CE-2034BA919C42}"/>
              </a:ext>
            </a:extLst>
          </p:cNvPr>
          <p:cNvSpPr txBox="1"/>
          <p:nvPr/>
        </p:nvSpPr>
        <p:spPr>
          <a:xfrm>
            <a:off x="0" y="1570129"/>
            <a:ext cx="11678330" cy="830997"/>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In the table below, use the list provided to identify the file format and state whether it’s a compressed or uncompressed file format.</a:t>
            </a:r>
          </a:p>
        </p:txBody>
      </p:sp>
      <p:graphicFrame>
        <p:nvGraphicFramePr>
          <p:cNvPr id="9" name="Table 8">
            <a:extLst>
              <a:ext uri="{FF2B5EF4-FFF2-40B4-BE49-F238E27FC236}">
                <a16:creationId xmlns:a16="http://schemas.microsoft.com/office/drawing/2014/main" id="{929C84B6-D383-80CA-A57E-16B0E9C20449}"/>
              </a:ext>
            </a:extLst>
          </p:cNvPr>
          <p:cNvGraphicFramePr>
            <a:graphicFrameLocks noGrp="1"/>
          </p:cNvGraphicFramePr>
          <p:nvPr>
            <p:extLst>
              <p:ext uri="{D42A27DB-BD31-4B8C-83A1-F6EECF244321}">
                <p14:modId xmlns:p14="http://schemas.microsoft.com/office/powerpoint/2010/main" val="1626381368"/>
              </p:ext>
            </p:extLst>
          </p:nvPr>
        </p:nvGraphicFramePr>
        <p:xfrm>
          <a:off x="191770" y="2557976"/>
          <a:ext cx="8517891" cy="3058160"/>
        </p:xfrm>
        <a:graphic>
          <a:graphicData uri="http://schemas.openxmlformats.org/drawingml/2006/table">
            <a:tbl>
              <a:tblPr firstRow="1" bandRow="1">
                <a:tableStyleId>{5940675A-B579-460E-94D1-54222C63F5DA}</a:tableStyleId>
              </a:tblPr>
              <a:tblGrid>
                <a:gridCol w="1464013">
                  <a:extLst>
                    <a:ext uri="{9D8B030D-6E8A-4147-A177-3AD203B41FA5}">
                      <a16:colId xmlns:a16="http://schemas.microsoft.com/office/drawing/2014/main" val="2931251365"/>
                    </a:ext>
                  </a:extLst>
                </a:gridCol>
                <a:gridCol w="5053627">
                  <a:extLst>
                    <a:ext uri="{9D8B030D-6E8A-4147-A177-3AD203B41FA5}">
                      <a16:colId xmlns:a16="http://schemas.microsoft.com/office/drawing/2014/main" val="4222713333"/>
                    </a:ext>
                  </a:extLst>
                </a:gridCol>
                <a:gridCol w="2000251">
                  <a:extLst>
                    <a:ext uri="{9D8B030D-6E8A-4147-A177-3AD203B41FA5}">
                      <a16:colId xmlns:a16="http://schemas.microsoft.com/office/drawing/2014/main" val="2987231237"/>
                    </a:ext>
                  </a:extLst>
                </a:gridCol>
              </a:tblGrid>
              <a:tr h="370840">
                <a:tc>
                  <a:txBody>
                    <a:bodyPr/>
                    <a:lstStyle/>
                    <a:p>
                      <a:r>
                        <a:rPr lang="en-GB" sz="1600" b="1" dirty="0">
                          <a:latin typeface="Segoe UI" panose="020B0502040204020203" pitchFamily="34" charset="0"/>
                          <a:cs typeface="Segoe UI" panose="020B0502040204020203" pitchFamily="34" charset="0"/>
                        </a:rPr>
                        <a:t>File format</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Purpose/Description/Characteristic</a:t>
                      </a:r>
                    </a:p>
                  </a:txBody>
                  <a:tcPr>
                    <a:solidFill>
                      <a:schemeClr val="bg1">
                        <a:lumMod val="95000"/>
                      </a:schemeClr>
                    </a:solidFill>
                  </a:tcPr>
                </a:tc>
                <a:tc>
                  <a:txBody>
                    <a:bodyPr/>
                    <a:lstStyle/>
                    <a:p>
                      <a:r>
                        <a:rPr lang="en-GB" sz="1600" b="1" dirty="0">
                          <a:latin typeface="Segoe UI" panose="020B0502040204020203" pitchFamily="34" charset="0"/>
                          <a:cs typeface="Segoe UI" panose="020B0502040204020203" pitchFamily="34" charset="0"/>
                        </a:rPr>
                        <a:t>Compressed or Uncompressed?</a:t>
                      </a:r>
                    </a:p>
                  </a:txBody>
                  <a:tcPr>
                    <a:solidFill>
                      <a:schemeClr val="bg1">
                        <a:lumMod val="95000"/>
                      </a:schemeClr>
                    </a:solidFill>
                  </a:tcPr>
                </a:tc>
                <a:extLst>
                  <a:ext uri="{0D108BD9-81ED-4DB2-BD59-A6C34878D82A}">
                    <a16:rowId xmlns:a16="http://schemas.microsoft.com/office/drawing/2014/main" val="1904506885"/>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Provides smaller file sizes for faster loading.</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256937760"/>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Enables high-quality videos over low-bandwidth connections.</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877384808"/>
                  </a:ext>
                </a:extLst>
              </a:tr>
              <a:tr h="491046">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Widely used for digital files from digital cameras, provided good quality.</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936566300"/>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High quality files often used when editing videos before they’re exported into another format.</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962895155"/>
                  </a:ext>
                </a:extLst>
              </a:tr>
              <a:tr h="370840">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r>
                        <a:rPr lang="en-GB" sz="1600" dirty="0">
                          <a:latin typeface="Segoe UI" panose="020B0502040204020203" pitchFamily="34" charset="0"/>
                          <a:cs typeface="Segoe UI" panose="020B0502040204020203" pitchFamily="34" charset="0"/>
                        </a:rPr>
                        <a:t>Supports animation and transparency</a:t>
                      </a: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218123179"/>
                  </a:ext>
                </a:extLst>
              </a:tr>
            </a:tbl>
          </a:graphicData>
        </a:graphic>
      </p:graphicFrame>
      <p:sp>
        <p:nvSpPr>
          <p:cNvPr id="10" name="TextBox 9">
            <a:extLst>
              <a:ext uri="{FF2B5EF4-FFF2-40B4-BE49-F238E27FC236}">
                <a16:creationId xmlns:a16="http://schemas.microsoft.com/office/drawing/2014/main" id="{8FD8FC4C-6DE0-7283-5B5A-D0AC270F1BD1}"/>
              </a:ext>
            </a:extLst>
          </p:cNvPr>
          <p:cNvSpPr txBox="1"/>
          <p:nvPr/>
        </p:nvSpPr>
        <p:spPr>
          <a:xfrm>
            <a:off x="9725945" y="2557976"/>
            <a:ext cx="2068823" cy="1569660"/>
          </a:xfrm>
          <a:prstGeom prst="rect">
            <a:avLst/>
          </a:prstGeom>
          <a:noFill/>
          <a:ln>
            <a:solidFill>
              <a:schemeClr val="tx1"/>
            </a:solidFill>
          </a:ln>
        </p:spPr>
        <p:txBody>
          <a:bodyPr wrap="square" rtlCol="0">
            <a:spAutoFit/>
          </a:bodyPr>
          <a:lstStyle/>
          <a:p>
            <a:r>
              <a:rPr lang="en-GB" sz="1600" b="1" dirty="0">
                <a:latin typeface="Segoe UI" panose="020B0502040204020203" pitchFamily="34" charset="0"/>
                <a:cs typeface="Segoe UI" panose="020B0502040204020203" pitchFamily="34" charset="0"/>
              </a:rPr>
              <a:t>File formats:</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AVI</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GIF</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MOV</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MPG</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MP4</a:t>
            </a:r>
          </a:p>
        </p:txBody>
      </p:sp>
    </p:spTree>
    <p:extLst>
      <p:ext uri="{BB962C8B-B14F-4D97-AF65-F5344CB8AC3E}">
        <p14:creationId xmlns:p14="http://schemas.microsoft.com/office/powerpoint/2010/main" val="6125774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File compression</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4.2j</a:t>
            </a:r>
          </a:p>
        </p:txBody>
      </p:sp>
      <p:sp>
        <p:nvSpPr>
          <p:cNvPr id="15" name="TextBox 14">
            <a:extLst>
              <a:ext uri="{FF2B5EF4-FFF2-40B4-BE49-F238E27FC236}">
                <a16:creationId xmlns:a16="http://schemas.microsoft.com/office/drawing/2014/main" id="{8894C324-29E3-429B-DBEA-789701578641}"/>
              </a:ext>
            </a:extLst>
          </p:cNvPr>
          <p:cNvSpPr txBox="1"/>
          <p:nvPr/>
        </p:nvSpPr>
        <p:spPr>
          <a:xfrm>
            <a:off x="92047" y="1570129"/>
            <a:ext cx="9537983" cy="830997"/>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Tick </a:t>
            </a:r>
            <a:r>
              <a:rPr lang="en-GB" sz="1600" b="1" dirty="0">
                <a:latin typeface="Segoe UI" panose="020B0502040204020203" pitchFamily="34" charset="0"/>
                <a:cs typeface="Segoe UI" panose="020B0502040204020203" pitchFamily="34" charset="0"/>
              </a:rPr>
              <a:t>one or more </a:t>
            </a:r>
            <a:r>
              <a:rPr lang="en-GB" sz="1600" dirty="0">
                <a:latin typeface="Segoe UI" panose="020B0502040204020203" pitchFamily="34" charset="0"/>
                <a:cs typeface="Segoe UI" panose="020B0502040204020203" pitchFamily="34" charset="0"/>
              </a:rPr>
              <a:t>boxes in each row to identify if the statement matches with Lossy or Lossless compression.</a:t>
            </a:r>
          </a:p>
        </p:txBody>
      </p:sp>
      <p:graphicFrame>
        <p:nvGraphicFramePr>
          <p:cNvPr id="16" name="Table 15">
            <a:extLst>
              <a:ext uri="{FF2B5EF4-FFF2-40B4-BE49-F238E27FC236}">
                <a16:creationId xmlns:a16="http://schemas.microsoft.com/office/drawing/2014/main" id="{E698920E-0D22-5F0A-6C7B-2F72559C7321}"/>
              </a:ext>
            </a:extLst>
          </p:cNvPr>
          <p:cNvGraphicFramePr>
            <a:graphicFrameLocks noGrp="1"/>
          </p:cNvGraphicFramePr>
          <p:nvPr>
            <p:extLst>
              <p:ext uri="{D42A27DB-BD31-4B8C-83A1-F6EECF244321}">
                <p14:modId xmlns:p14="http://schemas.microsoft.com/office/powerpoint/2010/main" val="76462451"/>
              </p:ext>
            </p:extLst>
          </p:nvPr>
        </p:nvGraphicFramePr>
        <p:xfrm>
          <a:off x="1968782" y="2607596"/>
          <a:ext cx="7569200" cy="3676694"/>
        </p:xfrm>
        <a:graphic>
          <a:graphicData uri="http://schemas.openxmlformats.org/drawingml/2006/table">
            <a:tbl>
              <a:tblPr firstRow="1" bandRow="1">
                <a:tableStyleId>{5940675A-B579-460E-94D1-54222C63F5DA}</a:tableStyleId>
              </a:tblPr>
              <a:tblGrid>
                <a:gridCol w="4621414">
                  <a:extLst>
                    <a:ext uri="{9D8B030D-6E8A-4147-A177-3AD203B41FA5}">
                      <a16:colId xmlns:a16="http://schemas.microsoft.com/office/drawing/2014/main" val="3897743459"/>
                    </a:ext>
                  </a:extLst>
                </a:gridCol>
                <a:gridCol w="1397216">
                  <a:extLst>
                    <a:ext uri="{9D8B030D-6E8A-4147-A177-3AD203B41FA5}">
                      <a16:colId xmlns:a16="http://schemas.microsoft.com/office/drawing/2014/main" val="1344989246"/>
                    </a:ext>
                  </a:extLst>
                </a:gridCol>
                <a:gridCol w="1550570">
                  <a:extLst>
                    <a:ext uri="{9D8B030D-6E8A-4147-A177-3AD203B41FA5}">
                      <a16:colId xmlns:a16="http://schemas.microsoft.com/office/drawing/2014/main" val="2519147858"/>
                    </a:ext>
                  </a:extLst>
                </a:gridCol>
              </a:tblGrid>
              <a:tr h="516151">
                <a:tc>
                  <a:txBody>
                    <a:bodyPr/>
                    <a:lstStyle/>
                    <a:p>
                      <a:r>
                        <a:rPr lang="en-GB" sz="1600" b="1" dirty="0">
                          <a:latin typeface="Segoe UI" panose="020B0502040204020203" pitchFamily="34" charset="0"/>
                          <a:cs typeface="Segoe UI" panose="020B0502040204020203" pitchFamily="34" charset="0"/>
                        </a:rPr>
                        <a:t>Statement</a:t>
                      </a:r>
                    </a:p>
                  </a:txBody>
                  <a:tcPr>
                    <a:solidFill>
                      <a:schemeClr val="bg2"/>
                    </a:solidFill>
                  </a:tcPr>
                </a:tc>
                <a:tc>
                  <a:txBody>
                    <a:bodyPr/>
                    <a:lstStyle/>
                    <a:p>
                      <a:r>
                        <a:rPr lang="en-GB" sz="1600" b="1" dirty="0">
                          <a:latin typeface="Segoe UI" panose="020B0502040204020203" pitchFamily="34" charset="0"/>
                          <a:cs typeface="Segoe UI" panose="020B0502040204020203" pitchFamily="34" charset="0"/>
                        </a:rPr>
                        <a:t>Lossy</a:t>
                      </a:r>
                    </a:p>
                  </a:txBody>
                  <a:tcPr>
                    <a:solidFill>
                      <a:schemeClr val="bg2"/>
                    </a:solidFill>
                  </a:tcPr>
                </a:tc>
                <a:tc>
                  <a:txBody>
                    <a:bodyPr/>
                    <a:lstStyle/>
                    <a:p>
                      <a:r>
                        <a:rPr lang="en-GB" sz="1600" b="1" dirty="0">
                          <a:latin typeface="Segoe UI" panose="020B0502040204020203" pitchFamily="34" charset="0"/>
                          <a:cs typeface="Segoe UI" panose="020B0502040204020203" pitchFamily="34" charset="0"/>
                        </a:rPr>
                        <a:t>Lossless</a:t>
                      </a:r>
                    </a:p>
                  </a:txBody>
                  <a:tcPr>
                    <a:solidFill>
                      <a:schemeClr val="bg2"/>
                    </a:solidFill>
                  </a:tcPr>
                </a:tc>
                <a:extLst>
                  <a:ext uri="{0D108BD9-81ED-4DB2-BD59-A6C34878D82A}">
                    <a16:rowId xmlns:a16="http://schemas.microsoft.com/office/drawing/2014/main" val="2909695229"/>
                  </a:ext>
                </a:extLst>
              </a:tr>
              <a:tr h="516151">
                <a:tc>
                  <a:txBody>
                    <a:bodyPr/>
                    <a:lstStyle/>
                    <a:p>
                      <a:r>
                        <a:rPr lang="en-GB" sz="1600" dirty="0">
                          <a:latin typeface="Segoe UI" panose="020B0502040204020203" pitchFamily="34" charset="0"/>
                          <a:cs typeface="Segoe UI" panose="020B0502040204020203" pitchFamily="34" charset="0"/>
                        </a:rPr>
                        <a:t>Reduces the size of the file.</a:t>
                      </a:r>
                    </a:p>
                  </a:txBody>
                  <a:tcPr/>
                </a:tc>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324655723"/>
                  </a:ext>
                </a:extLst>
              </a:tr>
              <a:tr h="806045">
                <a:tc>
                  <a:txBody>
                    <a:bodyPr/>
                    <a:lstStyle/>
                    <a:p>
                      <a:r>
                        <a:rPr lang="en-GB" sz="1600" dirty="0">
                          <a:latin typeface="Segoe UI" panose="020B0502040204020203" pitchFamily="34" charset="0"/>
                          <a:cs typeface="Segoe UI" panose="020B0502040204020203" pitchFamily="34" charset="0"/>
                        </a:rPr>
                        <a:t>File becomes irreversible, meaning it cannot be edited.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912051038"/>
                  </a:ext>
                </a:extLst>
              </a:tr>
              <a:tr h="806045">
                <a:tc>
                  <a:txBody>
                    <a:bodyPr/>
                    <a:lstStyle/>
                    <a:p>
                      <a:r>
                        <a:rPr lang="en-GB" sz="1600" dirty="0">
                          <a:latin typeface="Segoe UI" panose="020B0502040204020203" pitchFamily="34" charset="0"/>
                          <a:cs typeface="Segoe UI" panose="020B0502040204020203" pitchFamily="34" charset="0"/>
                        </a:rPr>
                        <a:t>Uses an algorithm to group data together so it can be restored to its original form.</a:t>
                      </a:r>
                    </a:p>
                  </a:txBody>
                  <a:tcPr/>
                </a:tc>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214850394"/>
                  </a:ext>
                </a:extLst>
              </a:tr>
              <a:tr h="516151">
                <a:tc>
                  <a:txBody>
                    <a:bodyPr/>
                    <a:lstStyle/>
                    <a:p>
                      <a:r>
                        <a:rPr lang="en-GB" sz="1600" dirty="0">
                          <a:latin typeface="Segoe UI" panose="020B0502040204020203" pitchFamily="34" charset="0"/>
                          <a:cs typeface="Segoe UI" panose="020B0502040204020203" pitchFamily="34" charset="0"/>
                        </a:rPr>
                        <a:t>File is reversible and can be edited.</a:t>
                      </a:r>
                    </a:p>
                  </a:txBody>
                  <a:tcPr/>
                </a:tc>
                <a:tc>
                  <a:txBody>
                    <a:bodyPr/>
                    <a:lstStyle/>
                    <a:p>
                      <a:endParaRPr lang="en-GB" sz="1600" dirty="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00303259"/>
                  </a:ext>
                </a:extLst>
              </a:tr>
              <a:tr h="516151">
                <a:tc>
                  <a:txBody>
                    <a:bodyPr/>
                    <a:lstStyle/>
                    <a:p>
                      <a:r>
                        <a:rPr lang="en-GB" sz="1600" dirty="0">
                          <a:latin typeface="Segoe UI" panose="020B0502040204020203" pitchFamily="34" charset="0"/>
                          <a:cs typeface="Segoe UI" panose="020B0502040204020203" pitchFamily="34" charset="0"/>
                        </a:rPr>
                        <a:t>Permanently removes data.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Segoe UI" panose="020B0502040204020203" pitchFamily="34" charset="0"/>
                        <a:cs typeface="Segoe UI" panose="020B0502040204020203" pitchFamily="34" charset="0"/>
                      </a:endParaRPr>
                    </a:p>
                  </a:txBody>
                  <a:tcPr/>
                </a:tc>
                <a:tc>
                  <a:txBody>
                    <a:bodyPr/>
                    <a:lstStyle/>
                    <a:p>
                      <a:endParaRPr lang="en-GB" sz="16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29876951"/>
                  </a:ext>
                </a:extLst>
              </a:tr>
            </a:tbl>
          </a:graphicData>
        </a:graphic>
      </p:graphicFrame>
    </p:spTree>
    <p:extLst>
      <p:ext uri="{BB962C8B-B14F-4D97-AF65-F5344CB8AC3E}">
        <p14:creationId xmlns:p14="http://schemas.microsoft.com/office/powerpoint/2010/main" val="31978086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1" y="766948"/>
            <a:ext cx="9537983"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4.2 Properties and formats of media files</a:t>
            </a:r>
          </a:p>
          <a:p>
            <a:r>
              <a:rPr lang="en-GB" b="1" dirty="0">
                <a:latin typeface="Segoe UI Black" panose="020B0A02040204020203" pitchFamily="34" charset="0"/>
                <a:ea typeface="Segoe UI Black" panose="020B0A02040204020203" pitchFamily="34" charset="0"/>
                <a:cs typeface="Segoe UI" panose="020B0502040204020203" pitchFamily="34" charset="0"/>
              </a:rPr>
              <a:t>File compression</a:t>
            </a:r>
          </a:p>
        </p:txBody>
      </p:sp>
      <p:sp>
        <p:nvSpPr>
          <p:cNvPr id="2" name="Rectangle 1">
            <a:extLst>
              <a:ext uri="{FF2B5EF4-FFF2-40B4-BE49-F238E27FC236}">
                <a16:creationId xmlns:a16="http://schemas.microsoft.com/office/drawing/2014/main" id="{977FEA2C-685F-06FB-5A01-1B21CEACEEB2}"/>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4.2k</a:t>
            </a:r>
          </a:p>
        </p:txBody>
      </p:sp>
      <p:sp>
        <p:nvSpPr>
          <p:cNvPr id="15" name="TextBox 14">
            <a:extLst>
              <a:ext uri="{FF2B5EF4-FFF2-40B4-BE49-F238E27FC236}">
                <a16:creationId xmlns:a16="http://schemas.microsoft.com/office/drawing/2014/main" id="{8894C324-29E3-429B-DBEA-789701578641}"/>
              </a:ext>
            </a:extLst>
          </p:cNvPr>
          <p:cNvSpPr txBox="1"/>
          <p:nvPr/>
        </p:nvSpPr>
        <p:spPr>
          <a:xfrm>
            <a:off x="0" y="1456706"/>
            <a:ext cx="9537983" cy="584775"/>
          </a:xfrm>
          <a:prstGeom prst="rect">
            <a:avLst/>
          </a:prstGeom>
          <a:noFill/>
        </p:spPr>
        <p:txBody>
          <a:bodyPr wrap="square" rtlCol="0">
            <a:spAutoFit/>
          </a:bodyPr>
          <a:lstStyle/>
          <a:p>
            <a:r>
              <a:rPr lang="en-GB" sz="1600" u="sng" dirty="0">
                <a:latin typeface="Segoe UI" panose="020B0502040204020203" pitchFamily="34" charset="0"/>
                <a:cs typeface="Segoe UI" panose="020B0502040204020203" pitchFamily="34" charset="0"/>
              </a:rPr>
              <a:t>Activity</a:t>
            </a:r>
          </a:p>
          <a:p>
            <a:r>
              <a:rPr lang="en-GB" sz="1600" dirty="0">
                <a:latin typeface="Segoe UI" panose="020B0502040204020203" pitchFamily="34" charset="0"/>
                <a:cs typeface="Segoe UI" panose="020B0502040204020203" pitchFamily="34" charset="0"/>
              </a:rPr>
              <a:t>In the mind map below, outline common scenarios where compression may be needed</a:t>
            </a:r>
          </a:p>
        </p:txBody>
      </p:sp>
      <p:sp>
        <p:nvSpPr>
          <p:cNvPr id="5" name="Rectangle: Rounded Corners 4">
            <a:extLst>
              <a:ext uri="{FF2B5EF4-FFF2-40B4-BE49-F238E27FC236}">
                <a16:creationId xmlns:a16="http://schemas.microsoft.com/office/drawing/2014/main" id="{30FD0CEC-0EE2-600C-2CA9-3F2493074AC4}"/>
              </a:ext>
            </a:extLst>
          </p:cNvPr>
          <p:cNvSpPr/>
          <p:nvPr/>
        </p:nvSpPr>
        <p:spPr>
          <a:xfrm>
            <a:off x="4662306" y="3684956"/>
            <a:ext cx="2254688" cy="90809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Where may compression be needed?</a:t>
            </a:r>
          </a:p>
        </p:txBody>
      </p:sp>
      <p:sp>
        <p:nvSpPr>
          <p:cNvPr id="8" name="Rectangle: Rounded Corners 7">
            <a:extLst>
              <a:ext uri="{FF2B5EF4-FFF2-40B4-BE49-F238E27FC236}">
                <a16:creationId xmlns:a16="http://schemas.microsoft.com/office/drawing/2014/main" id="{AA78307B-E635-6928-B5D8-2959E38FE061}"/>
              </a:ext>
            </a:extLst>
          </p:cNvPr>
          <p:cNvSpPr/>
          <p:nvPr/>
        </p:nvSpPr>
        <p:spPr>
          <a:xfrm>
            <a:off x="1450150" y="3684956"/>
            <a:ext cx="2254688" cy="908096"/>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9" name="Rectangle: Rounded Corners 8">
            <a:extLst>
              <a:ext uri="{FF2B5EF4-FFF2-40B4-BE49-F238E27FC236}">
                <a16:creationId xmlns:a16="http://schemas.microsoft.com/office/drawing/2014/main" id="{8DCED938-F8DF-8287-92D6-949618DAB0C2}"/>
              </a:ext>
            </a:extLst>
          </p:cNvPr>
          <p:cNvSpPr/>
          <p:nvPr/>
        </p:nvSpPr>
        <p:spPr>
          <a:xfrm>
            <a:off x="8124346" y="3684956"/>
            <a:ext cx="2254688" cy="908096"/>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0" name="Rectangle: Rounded Corners 9">
            <a:extLst>
              <a:ext uri="{FF2B5EF4-FFF2-40B4-BE49-F238E27FC236}">
                <a16:creationId xmlns:a16="http://schemas.microsoft.com/office/drawing/2014/main" id="{A98BAE16-A31A-A2C0-3C24-F7BD5023BD54}"/>
              </a:ext>
            </a:extLst>
          </p:cNvPr>
          <p:cNvSpPr/>
          <p:nvPr/>
        </p:nvSpPr>
        <p:spPr>
          <a:xfrm>
            <a:off x="4664257" y="5377532"/>
            <a:ext cx="2254688" cy="908096"/>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2" name="Rectangle: Rounded Corners 11">
            <a:extLst>
              <a:ext uri="{FF2B5EF4-FFF2-40B4-BE49-F238E27FC236}">
                <a16:creationId xmlns:a16="http://schemas.microsoft.com/office/drawing/2014/main" id="{6B7C2450-FD85-3154-7656-2044A640FFF5}"/>
              </a:ext>
            </a:extLst>
          </p:cNvPr>
          <p:cNvSpPr/>
          <p:nvPr/>
        </p:nvSpPr>
        <p:spPr>
          <a:xfrm>
            <a:off x="4662306" y="2203141"/>
            <a:ext cx="2254688" cy="908096"/>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72754CF8-83AE-00A2-B03A-1E4BFCB7A7D6}"/>
              </a:ext>
            </a:extLst>
          </p:cNvPr>
          <p:cNvCxnSpPr>
            <a:stCxn id="5" idx="0"/>
            <a:endCxn id="12" idx="2"/>
          </p:cNvCxnSpPr>
          <p:nvPr/>
        </p:nvCxnSpPr>
        <p:spPr>
          <a:xfrm flipV="1">
            <a:off x="5789650" y="3111237"/>
            <a:ext cx="0" cy="573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6043A1-44E7-D6EC-3CE1-F7950C697DF5}"/>
              </a:ext>
            </a:extLst>
          </p:cNvPr>
          <p:cNvCxnSpPr>
            <a:cxnSpLocks/>
            <a:stCxn id="5" idx="1"/>
            <a:endCxn id="8" idx="3"/>
          </p:cNvCxnSpPr>
          <p:nvPr/>
        </p:nvCxnSpPr>
        <p:spPr>
          <a:xfrm flipH="1">
            <a:off x="3704838" y="4139004"/>
            <a:ext cx="9574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E744B83-5680-1378-EC48-B74BACB7C292}"/>
              </a:ext>
            </a:extLst>
          </p:cNvPr>
          <p:cNvCxnSpPr>
            <a:cxnSpLocks/>
            <a:stCxn id="5" idx="3"/>
            <a:endCxn id="9" idx="1"/>
          </p:cNvCxnSpPr>
          <p:nvPr/>
        </p:nvCxnSpPr>
        <p:spPr>
          <a:xfrm>
            <a:off x="6916994" y="4139004"/>
            <a:ext cx="12073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5938AF-D75A-5255-54D1-281DC97F21D9}"/>
              </a:ext>
            </a:extLst>
          </p:cNvPr>
          <p:cNvCxnSpPr>
            <a:cxnSpLocks/>
            <a:stCxn id="5" idx="2"/>
            <a:endCxn id="10" idx="0"/>
          </p:cNvCxnSpPr>
          <p:nvPr/>
        </p:nvCxnSpPr>
        <p:spPr>
          <a:xfrm>
            <a:off x="5789650" y="4593052"/>
            <a:ext cx="1951" cy="784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646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612967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1.1 Media industry sectors and products</a:t>
            </a:r>
          </a:p>
          <a:p>
            <a:r>
              <a:rPr lang="en-GB" b="1" dirty="0">
                <a:latin typeface="Segoe UI Black" panose="020B0A02040204020203" pitchFamily="34" charset="0"/>
                <a:ea typeface="Segoe UI Black" panose="020B0A02040204020203" pitchFamily="34" charset="0"/>
                <a:cs typeface="Segoe UI" panose="020B0502040204020203" pitchFamily="34" charset="0"/>
              </a:rPr>
              <a:t>Products in the media industry</a:t>
            </a:r>
          </a:p>
        </p:txBody>
      </p:sp>
      <p:sp>
        <p:nvSpPr>
          <p:cNvPr id="2" name="Rectangle 1">
            <a:extLst>
              <a:ext uri="{FF2B5EF4-FFF2-40B4-BE49-F238E27FC236}">
                <a16:creationId xmlns:a16="http://schemas.microsoft.com/office/drawing/2014/main" id="{8CEE649B-A35E-9F9C-E63B-0FAF9E93E635}"/>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1.1e</a:t>
            </a:r>
          </a:p>
        </p:txBody>
      </p:sp>
      <p:sp>
        <p:nvSpPr>
          <p:cNvPr id="17" name="Rectangle 16">
            <a:extLst>
              <a:ext uri="{FF2B5EF4-FFF2-40B4-BE49-F238E27FC236}">
                <a16:creationId xmlns:a16="http://schemas.microsoft.com/office/drawing/2014/main" id="{9D15A820-26F4-E347-6A4D-E7DF5766415A}"/>
              </a:ext>
            </a:extLst>
          </p:cNvPr>
          <p:cNvSpPr/>
          <p:nvPr/>
        </p:nvSpPr>
        <p:spPr>
          <a:xfrm>
            <a:off x="4767099" y="3841558"/>
            <a:ext cx="2657803" cy="584775"/>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Media products</a:t>
            </a:r>
          </a:p>
        </p:txBody>
      </p:sp>
      <p:sp>
        <p:nvSpPr>
          <p:cNvPr id="18" name="Rectangle 17">
            <a:extLst>
              <a:ext uri="{FF2B5EF4-FFF2-40B4-BE49-F238E27FC236}">
                <a16:creationId xmlns:a16="http://schemas.microsoft.com/office/drawing/2014/main" id="{B9F1BB56-C0C0-5F75-0AE4-1F30D0DA7049}"/>
              </a:ext>
            </a:extLst>
          </p:cNvPr>
          <p:cNvSpPr/>
          <p:nvPr/>
        </p:nvSpPr>
        <p:spPr>
          <a:xfrm>
            <a:off x="1113309" y="3128838"/>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74BA682D-D0D3-C6EE-B145-467D435CE898}"/>
              </a:ext>
            </a:extLst>
          </p:cNvPr>
          <p:cNvSpPr/>
          <p:nvPr/>
        </p:nvSpPr>
        <p:spPr>
          <a:xfrm>
            <a:off x="8398029" y="3098334"/>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0A090CAB-FC34-6B2B-928A-332156B235AF}"/>
              </a:ext>
            </a:extLst>
          </p:cNvPr>
          <p:cNvSpPr/>
          <p:nvPr/>
        </p:nvSpPr>
        <p:spPr>
          <a:xfrm>
            <a:off x="4767098" y="2571114"/>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628463F7-0439-F1F4-D615-FA2E034C4FB8}"/>
              </a:ext>
            </a:extLst>
          </p:cNvPr>
          <p:cNvSpPr/>
          <p:nvPr/>
        </p:nvSpPr>
        <p:spPr>
          <a:xfrm>
            <a:off x="4767098" y="5238293"/>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0C29747F-0A0B-5330-7300-862CEF70F784}"/>
              </a:ext>
            </a:extLst>
          </p:cNvPr>
          <p:cNvSpPr/>
          <p:nvPr/>
        </p:nvSpPr>
        <p:spPr>
          <a:xfrm>
            <a:off x="8398028" y="4510857"/>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329E661C-690F-E73E-A737-E1BBFC165835}"/>
              </a:ext>
            </a:extLst>
          </p:cNvPr>
          <p:cNvSpPr/>
          <p:nvPr/>
        </p:nvSpPr>
        <p:spPr>
          <a:xfrm>
            <a:off x="1113309" y="4600540"/>
            <a:ext cx="2657803" cy="584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cxnSp>
        <p:nvCxnSpPr>
          <p:cNvPr id="24" name="Straight Arrow Connector 23">
            <a:extLst>
              <a:ext uri="{FF2B5EF4-FFF2-40B4-BE49-F238E27FC236}">
                <a16:creationId xmlns:a16="http://schemas.microsoft.com/office/drawing/2014/main" id="{34FB7EC0-421C-21FA-C13F-381BB84AADBF}"/>
              </a:ext>
            </a:extLst>
          </p:cNvPr>
          <p:cNvCxnSpPr>
            <a:stCxn id="17" idx="0"/>
            <a:endCxn id="20" idx="2"/>
          </p:cNvCxnSpPr>
          <p:nvPr/>
        </p:nvCxnSpPr>
        <p:spPr>
          <a:xfrm flipH="1" flipV="1">
            <a:off x="6096000" y="3155889"/>
            <a:ext cx="1" cy="68566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2BC4A25-37FE-7F6F-4057-319AEDD5AE49}"/>
              </a:ext>
            </a:extLst>
          </p:cNvPr>
          <p:cNvCxnSpPr>
            <a:cxnSpLocks/>
            <a:stCxn id="17" idx="2"/>
            <a:endCxn id="21" idx="0"/>
          </p:cNvCxnSpPr>
          <p:nvPr/>
        </p:nvCxnSpPr>
        <p:spPr>
          <a:xfrm flipH="1">
            <a:off x="6096000" y="4426333"/>
            <a:ext cx="1" cy="8119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F442283-D64A-4C09-F098-E9726201EF0C}"/>
              </a:ext>
            </a:extLst>
          </p:cNvPr>
          <p:cNvCxnSpPr>
            <a:stCxn id="17" idx="3"/>
            <a:endCxn id="19" idx="1"/>
          </p:cNvCxnSpPr>
          <p:nvPr/>
        </p:nvCxnSpPr>
        <p:spPr>
          <a:xfrm flipV="1">
            <a:off x="7424902" y="3390722"/>
            <a:ext cx="973127" cy="743224"/>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DB0AF28F-22D3-2AB2-A199-2838D68C0EBE}"/>
              </a:ext>
            </a:extLst>
          </p:cNvPr>
          <p:cNvCxnSpPr>
            <a:stCxn id="17" idx="3"/>
            <a:endCxn id="22" idx="1"/>
          </p:cNvCxnSpPr>
          <p:nvPr/>
        </p:nvCxnSpPr>
        <p:spPr>
          <a:xfrm>
            <a:off x="7424902" y="4133946"/>
            <a:ext cx="973126" cy="669299"/>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62A459E-E835-CCA4-43D8-786BFF014846}"/>
              </a:ext>
            </a:extLst>
          </p:cNvPr>
          <p:cNvCxnSpPr>
            <a:stCxn id="17" idx="1"/>
            <a:endCxn id="18" idx="3"/>
          </p:cNvCxnSpPr>
          <p:nvPr/>
        </p:nvCxnSpPr>
        <p:spPr>
          <a:xfrm rot="10800000">
            <a:off x="3771113" y="3421226"/>
            <a:ext cx="995987" cy="712720"/>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8F37CA78-0E4D-D69E-162C-37037D9ACA09}"/>
              </a:ext>
            </a:extLst>
          </p:cNvPr>
          <p:cNvCxnSpPr>
            <a:stCxn id="17" idx="1"/>
            <a:endCxn id="23" idx="3"/>
          </p:cNvCxnSpPr>
          <p:nvPr/>
        </p:nvCxnSpPr>
        <p:spPr>
          <a:xfrm rot="10800000" flipV="1">
            <a:off x="3771113" y="4133946"/>
            <a:ext cx="995987" cy="758982"/>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CB42CF1-CC10-3481-AF53-7A736D350E9F}"/>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mind map below, identify </a:t>
            </a:r>
            <a:r>
              <a:rPr lang="en-GB" sz="1600" b="1" dirty="0">
                <a:latin typeface="Segoe UI" panose="020B0502040204020203" pitchFamily="34" charset="0"/>
                <a:cs typeface="Segoe UI" panose="020B0502040204020203" pitchFamily="34" charset="0"/>
              </a:rPr>
              <a:t>other </a:t>
            </a:r>
            <a:r>
              <a:rPr lang="en-GB" sz="1600" dirty="0">
                <a:latin typeface="Segoe UI" panose="020B0502040204020203" pitchFamily="34" charset="0"/>
                <a:cs typeface="Segoe UI" panose="020B0502040204020203" pitchFamily="34" charset="0"/>
              </a:rPr>
              <a:t>media products (not mentioned on the previous slide).</a:t>
            </a:r>
          </a:p>
        </p:txBody>
      </p:sp>
    </p:spTree>
    <p:extLst>
      <p:ext uri="{BB962C8B-B14F-4D97-AF65-F5344CB8AC3E}">
        <p14:creationId xmlns:p14="http://schemas.microsoft.com/office/powerpoint/2010/main" val="4287174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612967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1.2 Job roles in the media industry</a:t>
            </a:r>
          </a:p>
          <a:p>
            <a:r>
              <a:rPr lang="en-GB" b="1" dirty="0">
                <a:latin typeface="Segoe UI Black" panose="020B0A02040204020203" pitchFamily="34" charset="0"/>
                <a:ea typeface="Segoe UI Black" panose="020B0A02040204020203" pitchFamily="34" charset="0"/>
                <a:cs typeface="Segoe UI" panose="020B0502040204020203" pitchFamily="34" charset="0"/>
              </a:rPr>
              <a:t>Creative job roles</a:t>
            </a:r>
          </a:p>
        </p:txBody>
      </p:sp>
      <p:sp>
        <p:nvSpPr>
          <p:cNvPr id="2" name="Rectangle 1">
            <a:extLst>
              <a:ext uri="{FF2B5EF4-FFF2-40B4-BE49-F238E27FC236}">
                <a16:creationId xmlns:a16="http://schemas.microsoft.com/office/drawing/2014/main" id="{8CEE649B-A35E-9F9C-E63B-0FAF9E93E635}"/>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1.2a</a:t>
            </a:r>
          </a:p>
        </p:txBody>
      </p:sp>
      <p:sp>
        <p:nvSpPr>
          <p:cNvPr id="30" name="TextBox 29">
            <a:extLst>
              <a:ext uri="{FF2B5EF4-FFF2-40B4-BE49-F238E27FC236}">
                <a16:creationId xmlns:a16="http://schemas.microsoft.com/office/drawing/2014/main" id="{9CB42CF1-CC10-3481-AF53-7A736D350E9F}"/>
              </a:ext>
            </a:extLst>
          </p:cNvPr>
          <p:cNvSpPr txBox="1"/>
          <p:nvPr/>
        </p:nvSpPr>
        <p:spPr>
          <a:xfrm>
            <a:off x="0" y="1449242"/>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Using the list of job roles on the right, select the ones that match up to each job description below.</a:t>
            </a:r>
          </a:p>
        </p:txBody>
      </p:sp>
      <p:sp>
        <p:nvSpPr>
          <p:cNvPr id="9" name="Rectangle 8">
            <a:extLst>
              <a:ext uri="{FF2B5EF4-FFF2-40B4-BE49-F238E27FC236}">
                <a16:creationId xmlns:a16="http://schemas.microsoft.com/office/drawing/2014/main" id="{315DFA64-FBDA-4EEE-FD5C-6A38CEA9440E}"/>
              </a:ext>
            </a:extLst>
          </p:cNvPr>
          <p:cNvSpPr/>
          <p:nvPr/>
        </p:nvSpPr>
        <p:spPr>
          <a:xfrm>
            <a:off x="8995145" y="2254043"/>
            <a:ext cx="2799624" cy="238653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latin typeface="Segoe UI" panose="020B0502040204020203" pitchFamily="34" charset="0"/>
                <a:cs typeface="Segoe UI" panose="020B0502040204020203" pitchFamily="34" charset="0"/>
              </a:rPr>
              <a:t>Job roles:</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animator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content creator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copy writer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graphic designer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illustrator/graphic artist </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Photographer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script writer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web designer</a:t>
            </a:r>
          </a:p>
        </p:txBody>
      </p:sp>
      <p:sp>
        <p:nvSpPr>
          <p:cNvPr id="12" name="TextBox 11">
            <a:extLst>
              <a:ext uri="{FF2B5EF4-FFF2-40B4-BE49-F238E27FC236}">
                <a16:creationId xmlns:a16="http://schemas.microsoft.com/office/drawing/2014/main" id="{CFBCBF10-D854-7B60-206D-9825F71547A5}"/>
              </a:ext>
            </a:extLst>
          </p:cNvPr>
          <p:cNvSpPr txBox="1"/>
          <p:nvPr/>
        </p:nvSpPr>
        <p:spPr>
          <a:xfrm>
            <a:off x="268472" y="2252424"/>
            <a:ext cx="8333268" cy="1815882"/>
          </a:xfrm>
          <a:prstGeom prst="rect">
            <a:avLst/>
          </a:prstGeom>
          <a:noFill/>
          <a:ln w="38100">
            <a:solidFill>
              <a:schemeClr val="tx1"/>
            </a:solidFill>
            <a:prstDash val="dash"/>
          </a:ln>
        </p:spPr>
        <p:txBody>
          <a:bodyPr wrap="square">
            <a:spAutoFit/>
          </a:bodyPr>
          <a:lstStyle/>
          <a:p>
            <a:endParaRPr lang="en-GB" sz="1600" dirty="0">
              <a:latin typeface="Segoe UI" panose="020B0502040204020203" pitchFamily="34" charset="0"/>
              <a:cs typeface="Segoe UI" panose="020B0502040204020203" pitchFamily="34" charset="0"/>
            </a:endParaRPr>
          </a:p>
          <a:p>
            <a:r>
              <a:rPr lang="en-GB" sz="1600" dirty="0">
                <a:latin typeface="Segoe UI" panose="020B0502040204020203" pitchFamily="34" charset="0"/>
                <a:cs typeface="Segoe UI" panose="020B0502040204020203" pitchFamily="34" charset="0"/>
              </a:rPr>
              <a:t>Job title: </a:t>
            </a:r>
            <a:r>
              <a:rPr lang="en-GB" sz="1600" b="1" dirty="0">
                <a:latin typeface="Segoe UI" panose="020B0502040204020203" pitchFamily="34" charset="0"/>
                <a:cs typeface="Segoe UI" panose="020B0502040204020203" pitchFamily="34" charset="0"/>
              </a:rPr>
              <a:t>………………………………..</a:t>
            </a:r>
          </a:p>
          <a:p>
            <a:endParaRPr lang="en-GB" sz="16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To develop and produce various types of content for a specific audience or platform.</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To produce content such as: writing articles, shooting videos, recording podcasts and designing graphics.</a:t>
            </a:r>
          </a:p>
          <a:p>
            <a:endParaRPr lang="en-GB" sz="1600" dirty="0">
              <a:latin typeface="Segoe UI" panose="020B0502040204020203" pitchFamily="34" charset="0"/>
              <a:cs typeface="Segoe UI" panose="020B0502040204020203" pitchFamily="34" charset="0"/>
            </a:endParaRPr>
          </a:p>
        </p:txBody>
      </p:sp>
      <p:sp>
        <p:nvSpPr>
          <p:cNvPr id="17" name="TextBox 16">
            <a:extLst>
              <a:ext uri="{FF2B5EF4-FFF2-40B4-BE49-F238E27FC236}">
                <a16:creationId xmlns:a16="http://schemas.microsoft.com/office/drawing/2014/main" id="{5E9D02B7-33FB-3604-A78D-4928E6B9E468}"/>
              </a:ext>
            </a:extLst>
          </p:cNvPr>
          <p:cNvSpPr txBox="1"/>
          <p:nvPr/>
        </p:nvSpPr>
        <p:spPr>
          <a:xfrm>
            <a:off x="268472" y="4229542"/>
            <a:ext cx="8333268" cy="2062103"/>
          </a:xfrm>
          <a:prstGeom prst="rect">
            <a:avLst/>
          </a:prstGeom>
          <a:noFill/>
          <a:ln w="38100">
            <a:solidFill>
              <a:schemeClr val="tx1"/>
            </a:solidFill>
            <a:prstDash val="dash"/>
          </a:ln>
        </p:spPr>
        <p:txBody>
          <a:bodyPr wrap="square">
            <a:spAutoFit/>
          </a:bodyPr>
          <a:lstStyle/>
          <a:p>
            <a:endParaRPr lang="en-GB" sz="1600" dirty="0">
              <a:latin typeface="Segoe UI" panose="020B0502040204020203" pitchFamily="34" charset="0"/>
              <a:cs typeface="Segoe UI" panose="020B0502040204020203" pitchFamily="34" charset="0"/>
            </a:endParaRPr>
          </a:p>
          <a:p>
            <a:r>
              <a:rPr lang="en-GB" sz="1600" dirty="0">
                <a:latin typeface="Segoe UI" panose="020B0502040204020203" pitchFamily="34" charset="0"/>
                <a:cs typeface="Segoe UI" panose="020B0502040204020203" pitchFamily="34" charset="0"/>
              </a:rPr>
              <a:t>Job title: </a:t>
            </a:r>
            <a:r>
              <a:rPr lang="en-GB" sz="1600" b="1" dirty="0">
                <a:latin typeface="Segoe UI" panose="020B0502040204020203" pitchFamily="34" charset="0"/>
                <a:cs typeface="Segoe UI" panose="020B0502040204020203" pitchFamily="34" charset="0"/>
              </a:rPr>
              <a:t>………………………………..</a:t>
            </a:r>
          </a:p>
          <a:p>
            <a:endParaRPr lang="en-GB" sz="16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To create written content that persuades, informs, or engages an audience with the goal of promoting a product, service, idea, or brand. </a:t>
            </a:r>
          </a:p>
          <a:p>
            <a:pPr marL="285750" indent="-285750">
              <a:buFont typeface="Arial" panose="020B0604020202020204" pitchFamily="34" charset="0"/>
              <a:buChar char="•"/>
            </a:pPr>
            <a:r>
              <a:rPr lang="en-GB" sz="1600" dirty="0">
                <a:latin typeface="Segoe UI" panose="020B0502040204020203" pitchFamily="34" charset="0"/>
                <a:cs typeface="Segoe UI" panose="020B0502040204020203" pitchFamily="34" charset="0"/>
              </a:rPr>
              <a:t>To create various types of written content, including advertising copy, website content, product descriptions, blog posts, social media posts, brochures and email campaigns.</a:t>
            </a:r>
          </a:p>
          <a:p>
            <a:endParaRPr lang="en-GB"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8910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936DB6-8B57-69CD-ED00-D1D6A66C9D40}"/>
              </a:ext>
            </a:extLst>
          </p:cNvPr>
          <p:cNvSpPr txBox="1"/>
          <p:nvPr/>
        </p:nvSpPr>
        <p:spPr>
          <a:xfrm>
            <a:off x="0" y="766948"/>
            <a:ext cx="6129670" cy="646331"/>
          </a:xfrm>
          <a:prstGeom prst="rect">
            <a:avLst/>
          </a:prstGeom>
          <a:noFill/>
        </p:spPr>
        <p:txBody>
          <a:bodyPr wrap="square">
            <a:spAutoFit/>
          </a:bodyPr>
          <a:lstStyle/>
          <a:p>
            <a:r>
              <a:rPr lang="en-GB" b="1" dirty="0">
                <a:latin typeface="Segoe UI Black" panose="020B0A02040204020203" pitchFamily="34" charset="0"/>
                <a:ea typeface="Segoe UI Black" panose="020B0A02040204020203" pitchFamily="34" charset="0"/>
                <a:cs typeface="Segoe UI" panose="020B0502040204020203" pitchFamily="34" charset="0"/>
              </a:rPr>
              <a:t>1.2 Job roles in the media industry</a:t>
            </a:r>
          </a:p>
          <a:p>
            <a:r>
              <a:rPr lang="en-GB" b="1" dirty="0">
                <a:latin typeface="Segoe UI Black" panose="020B0A02040204020203" pitchFamily="34" charset="0"/>
                <a:ea typeface="Segoe UI Black" panose="020B0A02040204020203" pitchFamily="34" charset="0"/>
                <a:cs typeface="Segoe UI" panose="020B0502040204020203" pitchFamily="34" charset="0"/>
              </a:rPr>
              <a:t>Technical job roles</a:t>
            </a:r>
          </a:p>
        </p:txBody>
      </p:sp>
      <p:sp>
        <p:nvSpPr>
          <p:cNvPr id="2" name="Rectangle 1">
            <a:extLst>
              <a:ext uri="{FF2B5EF4-FFF2-40B4-BE49-F238E27FC236}">
                <a16:creationId xmlns:a16="http://schemas.microsoft.com/office/drawing/2014/main" id="{8CEE649B-A35E-9F9C-E63B-0FAF9E93E635}"/>
              </a:ext>
            </a:extLst>
          </p:cNvPr>
          <p:cNvSpPr/>
          <p:nvPr/>
        </p:nvSpPr>
        <p:spPr>
          <a:xfrm>
            <a:off x="10641861" y="790083"/>
            <a:ext cx="1152907" cy="82606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1.2b</a:t>
            </a:r>
          </a:p>
        </p:txBody>
      </p:sp>
      <p:sp>
        <p:nvSpPr>
          <p:cNvPr id="30" name="TextBox 29">
            <a:extLst>
              <a:ext uri="{FF2B5EF4-FFF2-40B4-BE49-F238E27FC236}">
                <a16:creationId xmlns:a16="http://schemas.microsoft.com/office/drawing/2014/main" id="{9CB42CF1-CC10-3481-AF53-7A736D350E9F}"/>
              </a:ext>
            </a:extLst>
          </p:cNvPr>
          <p:cNvSpPr txBox="1"/>
          <p:nvPr/>
        </p:nvSpPr>
        <p:spPr>
          <a:xfrm>
            <a:off x="0" y="1395967"/>
            <a:ext cx="10801350" cy="584775"/>
          </a:xfrm>
          <a:prstGeom prst="rect">
            <a:avLst/>
          </a:prstGeom>
          <a:noFill/>
        </p:spPr>
        <p:txBody>
          <a:bodyPr wrap="square">
            <a:spAutoFit/>
          </a:bodyPr>
          <a:lstStyle/>
          <a:p>
            <a:r>
              <a:rPr lang="en-GB" sz="1600" u="sng" dirty="0">
                <a:latin typeface="Segoe UI" panose="020B0502040204020203" pitchFamily="34" charset="0"/>
                <a:cs typeface="Segoe UI" panose="020B0502040204020203" pitchFamily="34" charset="0"/>
              </a:rPr>
              <a:t>Activity </a:t>
            </a:r>
          </a:p>
          <a:p>
            <a:r>
              <a:rPr lang="en-GB" sz="1600" dirty="0">
                <a:latin typeface="Segoe UI" panose="020B0502040204020203" pitchFamily="34" charset="0"/>
                <a:cs typeface="Segoe UI" panose="020B0502040204020203" pitchFamily="34" charset="0"/>
              </a:rPr>
              <a:t>Identify the job role based on the descriptions provided. You can use a job role more than once. </a:t>
            </a:r>
          </a:p>
        </p:txBody>
      </p:sp>
      <p:sp>
        <p:nvSpPr>
          <p:cNvPr id="9" name="Rectangle 8">
            <a:extLst>
              <a:ext uri="{FF2B5EF4-FFF2-40B4-BE49-F238E27FC236}">
                <a16:creationId xmlns:a16="http://schemas.microsoft.com/office/drawing/2014/main" id="{315DFA64-FBDA-4EEE-FD5C-6A38CEA9440E}"/>
              </a:ext>
            </a:extLst>
          </p:cNvPr>
          <p:cNvSpPr/>
          <p:nvPr/>
        </p:nvSpPr>
        <p:spPr>
          <a:xfrm>
            <a:off x="8282763" y="2254043"/>
            <a:ext cx="3512006" cy="18378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latin typeface="Segoe UI" panose="020B0502040204020203" pitchFamily="34" charset="0"/>
                <a:cs typeface="Segoe UI" panose="020B0502040204020203" pitchFamily="34" charset="0"/>
              </a:rPr>
              <a:t>Job roles:</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camera operator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games programmer/developer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sound editor</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audio technician</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video editor </a:t>
            </a:r>
          </a:p>
          <a:p>
            <a:pPr marL="285750" indent="-285750">
              <a:buFont typeface="Arial" panose="020B0604020202020204" pitchFamily="34" charset="0"/>
              <a:buChar char="•"/>
            </a:pPr>
            <a:r>
              <a:rPr lang="en-GB" sz="1600" dirty="0">
                <a:solidFill>
                  <a:schemeClr val="tx1"/>
                </a:solidFill>
                <a:latin typeface="Segoe UI" panose="020B0502040204020203" pitchFamily="34" charset="0"/>
                <a:cs typeface="Segoe UI" panose="020B0502040204020203" pitchFamily="34" charset="0"/>
              </a:rPr>
              <a:t>web developer</a:t>
            </a:r>
          </a:p>
        </p:txBody>
      </p:sp>
      <p:sp>
        <p:nvSpPr>
          <p:cNvPr id="8" name="TextBox 7">
            <a:extLst>
              <a:ext uri="{FF2B5EF4-FFF2-40B4-BE49-F238E27FC236}">
                <a16:creationId xmlns:a16="http://schemas.microsoft.com/office/drawing/2014/main" id="{29BDCC25-785A-C205-3A32-DDA0E0A80C42}"/>
              </a:ext>
            </a:extLst>
          </p:cNvPr>
          <p:cNvSpPr txBox="1"/>
          <p:nvPr/>
        </p:nvSpPr>
        <p:spPr>
          <a:xfrm>
            <a:off x="98347" y="2069980"/>
            <a:ext cx="3512006" cy="584774"/>
          </a:xfrm>
          <a:prstGeom prst="rect">
            <a:avLst/>
          </a:prstGeom>
          <a:noFill/>
          <a:ln>
            <a:solidFill>
              <a:schemeClr val="tx1"/>
            </a:solidFill>
          </a:ln>
        </p:spPr>
        <p:txBody>
          <a:bodyPr wrap="square">
            <a:spAutoFit/>
          </a:bodyPr>
          <a:lstStyle/>
          <a:p>
            <a:pPr algn="ctr"/>
            <a:r>
              <a:rPr lang="en-GB" sz="1600" dirty="0">
                <a:latin typeface="Segoe UI" panose="020B0502040204020203" pitchFamily="34" charset="0"/>
                <a:cs typeface="Segoe UI" panose="020B0502040204020203" pitchFamily="34" charset="0"/>
              </a:rPr>
              <a:t>Operating cameras and capturing video footage.</a:t>
            </a:r>
          </a:p>
        </p:txBody>
      </p:sp>
      <p:sp>
        <p:nvSpPr>
          <p:cNvPr id="10" name="Rectangle 9">
            <a:extLst>
              <a:ext uri="{FF2B5EF4-FFF2-40B4-BE49-F238E27FC236}">
                <a16:creationId xmlns:a16="http://schemas.microsoft.com/office/drawing/2014/main" id="{A0F0F4EB-D197-1A5C-3684-288A54E7F8C0}"/>
              </a:ext>
            </a:extLst>
          </p:cNvPr>
          <p:cNvSpPr/>
          <p:nvPr/>
        </p:nvSpPr>
        <p:spPr>
          <a:xfrm>
            <a:off x="98346" y="2752847"/>
            <a:ext cx="3512005"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4CCD351D-A543-95FE-C0B6-F0727195F30A}"/>
              </a:ext>
            </a:extLst>
          </p:cNvPr>
          <p:cNvSpPr txBox="1"/>
          <p:nvPr/>
        </p:nvSpPr>
        <p:spPr>
          <a:xfrm>
            <a:off x="3909236" y="2069980"/>
            <a:ext cx="3512006" cy="1077218"/>
          </a:xfrm>
          <a:prstGeom prst="rect">
            <a:avLst/>
          </a:prstGeom>
          <a:noFill/>
          <a:ln>
            <a:solidFill>
              <a:schemeClr val="tx1"/>
            </a:solidFill>
          </a:ln>
        </p:spPr>
        <p:txBody>
          <a:bodyPr wrap="square">
            <a:spAutoFit/>
          </a:bodyPr>
          <a:lstStyle/>
          <a:p>
            <a:pPr algn="ctr"/>
            <a:r>
              <a:rPr lang="en-GB" sz="1600" dirty="0">
                <a:latin typeface="Segoe UI" panose="020B0502040204020203" pitchFamily="34" charset="0"/>
                <a:cs typeface="Segoe UI" panose="020B0502040204020203" pitchFamily="34" charset="0"/>
              </a:rPr>
              <a:t>A deep understanding of camera techniques, including shot types, camera movements and shot transitions.</a:t>
            </a:r>
          </a:p>
        </p:txBody>
      </p:sp>
      <p:sp>
        <p:nvSpPr>
          <p:cNvPr id="14" name="Rectangle 13">
            <a:extLst>
              <a:ext uri="{FF2B5EF4-FFF2-40B4-BE49-F238E27FC236}">
                <a16:creationId xmlns:a16="http://schemas.microsoft.com/office/drawing/2014/main" id="{B99FF8C1-BA77-BCCA-B466-26DDF15CF78E}"/>
              </a:ext>
            </a:extLst>
          </p:cNvPr>
          <p:cNvSpPr/>
          <p:nvPr/>
        </p:nvSpPr>
        <p:spPr>
          <a:xfrm>
            <a:off x="3909235" y="3282401"/>
            <a:ext cx="3512005"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B74D17BA-AB9D-8FE4-BA8A-D2FF68C14005}"/>
              </a:ext>
            </a:extLst>
          </p:cNvPr>
          <p:cNvSpPr txBox="1"/>
          <p:nvPr/>
        </p:nvSpPr>
        <p:spPr>
          <a:xfrm>
            <a:off x="98347" y="3441989"/>
            <a:ext cx="3512006" cy="830997"/>
          </a:xfrm>
          <a:prstGeom prst="rect">
            <a:avLst/>
          </a:prstGeom>
          <a:noFill/>
          <a:ln>
            <a:solidFill>
              <a:schemeClr val="tx1"/>
            </a:solidFill>
          </a:ln>
        </p:spPr>
        <p:txBody>
          <a:bodyPr wrap="square">
            <a:spAutoFit/>
          </a:bodyPr>
          <a:lstStyle/>
          <a:p>
            <a:pPr algn="ctr"/>
            <a:r>
              <a:rPr lang="en-GB" sz="1600" dirty="0">
                <a:latin typeface="Segoe UI" panose="020B0502040204020203" pitchFamily="34" charset="0"/>
                <a:cs typeface="Segoe UI" panose="020B0502040204020203" pitchFamily="34" charset="0"/>
              </a:rPr>
              <a:t>Build websites from scratch or work with existing templates to create web pages. </a:t>
            </a:r>
          </a:p>
        </p:txBody>
      </p:sp>
      <p:sp>
        <p:nvSpPr>
          <p:cNvPr id="16" name="Rectangle 15">
            <a:extLst>
              <a:ext uri="{FF2B5EF4-FFF2-40B4-BE49-F238E27FC236}">
                <a16:creationId xmlns:a16="http://schemas.microsoft.com/office/drawing/2014/main" id="{FD8F1B4A-2EA9-7AC3-ED74-A3FCCEFF0E62}"/>
              </a:ext>
            </a:extLst>
          </p:cNvPr>
          <p:cNvSpPr/>
          <p:nvPr/>
        </p:nvSpPr>
        <p:spPr>
          <a:xfrm>
            <a:off x="98345" y="4399394"/>
            <a:ext cx="3512005"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E806B065-3604-9169-512F-719CED87F721}"/>
              </a:ext>
            </a:extLst>
          </p:cNvPr>
          <p:cNvSpPr txBox="1"/>
          <p:nvPr/>
        </p:nvSpPr>
        <p:spPr>
          <a:xfrm>
            <a:off x="3909237" y="3900069"/>
            <a:ext cx="3512006" cy="830997"/>
          </a:xfrm>
          <a:prstGeom prst="rect">
            <a:avLst/>
          </a:prstGeom>
          <a:noFill/>
          <a:ln>
            <a:solidFill>
              <a:schemeClr val="tx1"/>
            </a:solidFill>
          </a:ln>
        </p:spPr>
        <p:txBody>
          <a:bodyPr wrap="square">
            <a:spAutoFit/>
          </a:bodyPr>
          <a:lstStyle/>
          <a:p>
            <a:pPr algn="ctr"/>
            <a:r>
              <a:rPr lang="en-GB" sz="1600" dirty="0">
                <a:latin typeface="Segoe UI" panose="020B0502040204020203" pitchFamily="34" charset="0"/>
                <a:cs typeface="Segoe UI" panose="020B0502040204020203" pitchFamily="34" charset="0"/>
              </a:rPr>
              <a:t>Operate mixing consoles to ensure the best possible sound quality during recording sessions.</a:t>
            </a:r>
          </a:p>
        </p:txBody>
      </p:sp>
      <p:sp>
        <p:nvSpPr>
          <p:cNvPr id="19" name="Rectangle 18">
            <a:extLst>
              <a:ext uri="{FF2B5EF4-FFF2-40B4-BE49-F238E27FC236}">
                <a16:creationId xmlns:a16="http://schemas.microsoft.com/office/drawing/2014/main" id="{F214E576-C05A-75E1-98A4-37E1C71269C1}"/>
              </a:ext>
            </a:extLst>
          </p:cNvPr>
          <p:cNvSpPr/>
          <p:nvPr/>
        </p:nvSpPr>
        <p:spPr>
          <a:xfrm>
            <a:off x="3909235" y="4857474"/>
            <a:ext cx="3512005"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A8D23E46-DBBB-6535-48EA-C76F0A7B7DBA}"/>
              </a:ext>
            </a:extLst>
          </p:cNvPr>
          <p:cNvSpPr txBox="1"/>
          <p:nvPr/>
        </p:nvSpPr>
        <p:spPr>
          <a:xfrm>
            <a:off x="98345" y="5002204"/>
            <a:ext cx="3512006" cy="830997"/>
          </a:xfrm>
          <a:prstGeom prst="rect">
            <a:avLst/>
          </a:prstGeom>
          <a:noFill/>
          <a:ln>
            <a:solidFill>
              <a:schemeClr val="tx1"/>
            </a:solidFill>
          </a:ln>
        </p:spPr>
        <p:txBody>
          <a:bodyPr wrap="square">
            <a:spAutoFit/>
          </a:bodyPr>
          <a:lstStyle/>
          <a:p>
            <a:pPr algn="ctr"/>
            <a:r>
              <a:rPr lang="en-GB" sz="1600" dirty="0">
                <a:latin typeface="Segoe UI" panose="020B0502040204020203" pitchFamily="34" charset="0"/>
                <a:cs typeface="Segoe UI" panose="020B0502040204020203" pitchFamily="34" charset="0"/>
              </a:rPr>
              <a:t>Review and select the best clips or shots from raw video footage and various sources.</a:t>
            </a:r>
          </a:p>
        </p:txBody>
      </p:sp>
      <p:sp>
        <p:nvSpPr>
          <p:cNvPr id="21" name="Rectangle 20">
            <a:extLst>
              <a:ext uri="{FF2B5EF4-FFF2-40B4-BE49-F238E27FC236}">
                <a16:creationId xmlns:a16="http://schemas.microsoft.com/office/drawing/2014/main" id="{F3C4D81F-63FC-C2D3-23AE-4B011BBB9832}"/>
              </a:ext>
            </a:extLst>
          </p:cNvPr>
          <p:cNvSpPr/>
          <p:nvPr/>
        </p:nvSpPr>
        <p:spPr>
          <a:xfrm>
            <a:off x="98345" y="5908373"/>
            <a:ext cx="3512005" cy="51066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33202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5595</Words>
  <Application>Microsoft Office PowerPoint</Application>
  <PresentationFormat>Widescreen</PresentationFormat>
  <Paragraphs>1042</Paragraphs>
  <Slides>65</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Calibri Light</vt:lpstr>
      <vt:lpstr>Segoe UI</vt:lpstr>
      <vt:lpstr>Segoe UI Black</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Simply Teach</dc:creator>
  <cp:lastModifiedBy>RAhmad</cp:lastModifiedBy>
  <cp:revision>60</cp:revision>
  <dcterms:created xsi:type="dcterms:W3CDTF">2023-11-02T20:07:19Z</dcterms:created>
  <dcterms:modified xsi:type="dcterms:W3CDTF">2023-12-04T09:24:45Z</dcterms:modified>
</cp:coreProperties>
</file>