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0616926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50616926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06169263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506169263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06169263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06169263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0616926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06169263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0616926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0616926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06169263a_4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06169263a_4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06169263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06169263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506169263a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06169263a_4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06169263a_4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506169263a_4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6169263a_4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6169263a_4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506169263a_4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07056436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507056436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0705643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50705643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07056436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507056436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07056436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507056436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07056436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07056436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0705643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0705643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15d95cd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d15d95cd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d145df4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d145df4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07056436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07056436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07056436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507056436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a16d44d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4a16d44d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a16d44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a16d44d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0375846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0375846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0375846c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0375846c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375846c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0375846c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375846c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50375846c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0375846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0375846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0375846c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50375846c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omic Sans MS"/>
              <a:buNone/>
              <a:defRPr sz="320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512263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i="0" u="sng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GCSE History 9-1:</a:t>
            </a:r>
            <a:r>
              <a:rPr lang="en-US" sz="36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b="1" u="sng">
                <a:latin typeface="Comic Sans MS"/>
                <a:ea typeface="Comic Sans MS"/>
                <a:cs typeface="Comic Sans MS"/>
                <a:sym typeface="Comic Sans MS"/>
              </a:rPr>
              <a:t>Exam Technique Guide</a:t>
            </a:r>
            <a:endParaRPr sz="3600" b="1" i="0" u="sng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38" y="1665075"/>
            <a:ext cx="2502701" cy="19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Image result for wound m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00" y="3858400"/>
            <a:ext cx="2044575" cy="28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4402" y="2052484"/>
            <a:ext cx="2502700" cy="333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 descr="Image result for cold wa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2060" y="1567538"/>
            <a:ext cx="2869282" cy="19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descr="Image result for elizabeth I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6176" y="3663350"/>
            <a:ext cx="2044575" cy="298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Q4- 12 Mark ‘Explain Why’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0" y="1110125"/>
            <a:ext cx="50577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4)</a:t>
            </a:r>
            <a:r>
              <a:rPr lang="en-US" sz="2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Explain why…..(12)</a:t>
            </a:r>
            <a:endParaRPr sz="2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may use the following in your question: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1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2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must include information of your own.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of the Q</a:t>
            </a:r>
            <a:r>
              <a:rPr lang="en-US" sz="2000"/>
              <a:t>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 use </a:t>
            </a:r>
            <a:r>
              <a:rPr lang="en-US" sz="2000" b="1"/>
              <a:t>one point given to you per paragraph</a:t>
            </a:r>
            <a:r>
              <a:rPr lang="en-US" sz="2000"/>
              <a:t> and come up with your own point.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-include </a:t>
            </a:r>
            <a:r>
              <a:rPr lang="en-US" sz="2000" b="1"/>
              <a:t>2-3 pieces of evidence</a:t>
            </a:r>
            <a:r>
              <a:rPr lang="en-US" sz="2000"/>
              <a:t> per paragraph and </a:t>
            </a:r>
            <a:r>
              <a:rPr lang="en-US" sz="2000" b="1"/>
              <a:t>link back</a:t>
            </a:r>
            <a:r>
              <a:rPr lang="en-US" sz="2000"/>
              <a:t> to the question throughout your answer.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 txBox="1"/>
          <p:nvPr/>
        </p:nvSpPr>
        <p:spPr>
          <a:xfrm>
            <a:off x="5143425" y="1590200"/>
            <a:ext cx="3773400" cy="346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reason why… was ....  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Therefore this was important because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92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200" b="1" u="sng">
                <a:solidFill>
                  <a:srgbClr val="000000"/>
                </a:solidFill>
              </a:rPr>
              <a:t>Q5- 16+4 SPaG </a:t>
            </a:r>
            <a:r>
              <a:rPr lang="en-US" sz="3200" b="1" i="0" u="sng" strike="noStrike" cap="none">
                <a:solidFill>
                  <a:srgbClr val="000000"/>
                </a:solidFill>
              </a:rPr>
              <a:t>mark </a:t>
            </a:r>
            <a:r>
              <a:rPr lang="en-US" sz="3200" b="1" u="sng">
                <a:solidFill>
                  <a:srgbClr val="000000"/>
                </a:solidFill>
              </a:rPr>
              <a:t>‘How Far do you Agree’ </a:t>
            </a:r>
            <a:endParaRPr sz="3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97150" y="1165950"/>
            <a:ext cx="4909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‘Statement’.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How far do you agree? Explain your answer. (16+4 SPaG)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may use the following in your question: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1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2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</a:t>
            </a:r>
            <a:r>
              <a:rPr lang="en-US" sz="2400" b="1">
                <a:solidFill>
                  <a:srgbClr val="0000FF"/>
                </a:solidFill>
              </a:rPr>
              <a:t>must</a:t>
            </a:r>
            <a:r>
              <a:rPr lang="en-US" sz="2400">
                <a:solidFill>
                  <a:srgbClr val="0000FF"/>
                </a:solidFill>
              </a:rPr>
              <a:t> include information of your own. 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</p:txBody>
      </p:sp>
      <p:sp>
        <p:nvSpPr>
          <p:cNvPr id="234" name="Google Shape;234;p35"/>
          <p:cNvSpPr txBox="1"/>
          <p:nvPr/>
        </p:nvSpPr>
        <p:spPr>
          <a:xfrm>
            <a:off x="5212075" y="1165950"/>
            <a:ext cx="3653400" cy="4880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Essay Structure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agreeing/disagreeing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0" y="609900"/>
            <a:ext cx="8835300" cy="62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Intro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It can be argued that… However,… Overall I agree/somewhat agree/disagree with the statement because...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Agree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one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Disagree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the other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</a:rPr>
              <a:t>REPEAT FOR EITHER AGREE OR DISAGREE</a:t>
            </a: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Conclusion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solidFill>
                  <a:srgbClr val="FF0000"/>
                </a:solidFill>
              </a:rPr>
              <a:t>On one hand…On the other hand…Overall I agree/somewhat agree/disagree with the statement because…</a:t>
            </a:r>
            <a:endParaRPr sz="2100"/>
          </a:p>
        </p:txBody>
      </p:sp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Q5- 16+4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148600" y="862975"/>
            <a:ext cx="8904000" cy="58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-You will have a choice of 2 questions. </a:t>
            </a:r>
            <a:r>
              <a:rPr lang="en-US" sz="2000" b="1"/>
              <a:t>ONLY ANSWER ONE.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-One of the points given will </a:t>
            </a:r>
            <a:r>
              <a:rPr lang="en-US" sz="2000" b="1"/>
              <a:t>agree </a:t>
            </a:r>
            <a:r>
              <a:rPr lang="en-US" sz="2000"/>
              <a:t>with the statement and the other will </a:t>
            </a:r>
            <a:r>
              <a:rPr lang="en-US" sz="2000" b="1"/>
              <a:t>disagree.</a:t>
            </a:r>
            <a:r>
              <a:rPr lang="en-US" sz="2000"/>
              <a:t> You must come up with you </a:t>
            </a:r>
            <a:r>
              <a:rPr lang="en-US" sz="2000" b="1"/>
              <a:t>own third point </a:t>
            </a:r>
            <a:r>
              <a:rPr lang="en-US" sz="2000"/>
              <a:t>that either agrees or disagrees with the statement.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-Say how far you agree with the statement </a:t>
            </a:r>
            <a:r>
              <a:rPr lang="en-US" sz="2000" b="1"/>
              <a:t>in your introduction.</a:t>
            </a:r>
            <a:endParaRPr sz="20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-Always </a:t>
            </a:r>
            <a:r>
              <a:rPr lang="en-US" sz="2000" b="1"/>
              <a:t>start by agreeing with the statement.</a:t>
            </a:r>
            <a:r>
              <a:rPr lang="en-US" sz="2000"/>
              <a:t> If you do 2X agree paragraphs they must be </a:t>
            </a:r>
            <a:r>
              <a:rPr lang="en-US" sz="2000" b="1"/>
              <a:t>next to each other</a:t>
            </a:r>
            <a:r>
              <a:rPr lang="en-US" sz="2000"/>
              <a:t> eg. agree, agree, disagree. NOT agree, disagree, agree.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-Use </a:t>
            </a:r>
            <a:r>
              <a:rPr lang="en-US" sz="2000" b="1"/>
              <a:t>2-3 pieces of evidence per paragraph. </a:t>
            </a:r>
            <a:r>
              <a:rPr lang="en-US" sz="2000"/>
              <a:t>These should be dates, policies, events, statistics, individuals, countries, precise facts. </a:t>
            </a:r>
            <a:r>
              <a:rPr lang="en-US" sz="2000" b="1"/>
              <a:t>Avoid sweeping statements  </a:t>
            </a:r>
            <a:r>
              <a:rPr lang="en-US" sz="2000"/>
              <a:t>eg ‘ Germ theory was significant because it led to other discoveries’.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-Spend </a:t>
            </a:r>
            <a:r>
              <a:rPr lang="en-US" sz="2000" b="1"/>
              <a:t>5 minutes planning,</a:t>
            </a:r>
            <a:r>
              <a:rPr lang="en-US" sz="2000"/>
              <a:t> </a:t>
            </a:r>
            <a:r>
              <a:rPr lang="en-US" sz="2000" b="1"/>
              <a:t>20 minutes writing</a:t>
            </a:r>
            <a:r>
              <a:rPr lang="en-US" sz="2000"/>
              <a:t> at least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Q5 -16+4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542925" y="228400"/>
            <a:ext cx="82296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/>
              <a:t>Paper 2: </a:t>
            </a:r>
            <a:r>
              <a:rPr lang="en-US" sz="3600" b="1" u="sng">
                <a:solidFill>
                  <a:srgbClr val="0000FF"/>
                </a:solidFill>
              </a:rPr>
              <a:t>Cold War and Elizabeth </a:t>
            </a:r>
            <a:endParaRPr sz="3600" b="1" u="sng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1723025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A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6157400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4" name="Google Shape;254;p38" descr="Image result for cold w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83" y="2747958"/>
            <a:ext cx="4636973" cy="32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 descr="Image result for elizabeth 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128" y="2579024"/>
            <a:ext cx="2575150" cy="3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457200" y="53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latin typeface="Comic Sans MS"/>
                <a:ea typeface="Comic Sans MS"/>
                <a:cs typeface="Comic Sans MS"/>
                <a:sym typeface="Comic Sans MS"/>
              </a:rPr>
              <a:t>Section A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Cold War</a:t>
            </a:r>
            <a:r>
              <a:rPr lang="en-US" sz="3600" b="1" u="sng">
                <a:solidFill>
                  <a:srgbClr val="40315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9" descr="Image result for cold w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998" y="2065262"/>
            <a:ext cx="6282000" cy="437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/>
        </p:nvSpPr>
        <p:spPr>
          <a:xfrm>
            <a:off x="0" y="0"/>
            <a:ext cx="9052500" cy="982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latin typeface="Comic Sans MS"/>
                <a:ea typeface="Comic Sans MS"/>
                <a:cs typeface="Comic Sans MS"/>
                <a:sym typeface="Comic Sans MS"/>
              </a:rPr>
              <a:t>Q1- 8 Mark ‘Explaining Consequences’</a:t>
            </a:r>
            <a:endParaRPr sz="30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205750" y="982400"/>
            <a:ext cx="4815600" cy="5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600" b="1" u="sng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Comic Sans MS"/>
              <a:buAutoNum type="arabicParenR"/>
            </a:pPr>
            <a:r>
              <a:rPr lang="en-US" sz="2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</a:t>
            </a:r>
            <a:r>
              <a:rPr lang="en-US" sz="2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two </a:t>
            </a:r>
            <a:r>
              <a:rPr lang="en-US" sz="2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consequences of… (8)</a:t>
            </a:r>
            <a:endParaRPr sz="26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latin typeface="Comic Sans MS"/>
                <a:ea typeface="Comic Sans MS"/>
                <a:cs typeface="Comic Sans MS"/>
                <a:sym typeface="Comic Sans MS"/>
              </a:rPr>
              <a:t>Tips</a:t>
            </a:r>
            <a:endParaRPr sz="2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-"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make sure your consequences are </a:t>
            </a:r>
            <a:r>
              <a:rPr lang="en-US" sz="2600" b="1">
                <a:latin typeface="Comic Sans MS"/>
                <a:ea typeface="Comic Sans MS"/>
                <a:cs typeface="Comic Sans MS"/>
                <a:sym typeface="Comic Sans MS"/>
              </a:rPr>
              <a:t>different </a:t>
            </a: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and don't overlap.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-"/>
            </a:pPr>
            <a:r>
              <a:rPr lang="en-US" sz="2600" b="1">
                <a:latin typeface="Comic Sans MS"/>
                <a:ea typeface="Comic Sans MS"/>
                <a:cs typeface="Comic Sans MS"/>
                <a:sym typeface="Comic Sans MS"/>
              </a:rPr>
              <a:t>‘increased/decreased tension’ </a:t>
            </a: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can always be a consequence.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4109475" y="526225"/>
            <a:ext cx="3886800" cy="452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consequence of...was..</a:t>
            </a: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6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</a:t>
            </a: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Explanation:</a:t>
            </a:r>
            <a:r>
              <a:rPr lang="en-US" sz="26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a result…..</a:t>
            </a: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/>
        </p:nvSpPr>
        <p:spPr>
          <a:xfrm>
            <a:off x="0" y="0"/>
            <a:ext cx="9195600" cy="9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Q2- 8 Mark ‘Narrative Account’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132250" y="813750"/>
            <a:ext cx="4606800" cy="6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Write a narrative account analysing…(8)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use the following in your answer: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-Point 1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-Point 2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-US" sz="18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include information of your own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omic Sans MS"/>
                <a:ea typeface="Comic Sans MS"/>
                <a:cs typeface="Comic Sans MS"/>
                <a:sym typeface="Comic Sans MS"/>
              </a:rPr>
              <a:t>Tips</a:t>
            </a:r>
            <a:endParaRPr sz="18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-The points in the question can be a cause/event/consequence.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Work out which one they are to help you structure your answer. 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-Link every section: 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‘</a:t>
            </a:r>
            <a:r>
              <a:rPr lang="en-US" sz="1800" i="1">
                <a:latin typeface="Comic Sans MS"/>
                <a:ea typeface="Comic Sans MS"/>
                <a:cs typeface="Comic Sans MS"/>
                <a:sym typeface="Comic Sans MS"/>
              </a:rPr>
              <a:t>This led to’ ‘as a result’, ‘therefore’ ‘as a consequence’ ‘furthermore’. </a:t>
            </a:r>
            <a:endParaRPr sz="1800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4834875" y="1272250"/>
            <a:ext cx="4240500" cy="4603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Cause:</a:t>
            </a: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cause of...was…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Big Events:</a:t>
            </a: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led to...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Furthermore…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Consequences: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consequence...Furthermore..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/>
        </p:nvSpPr>
        <p:spPr>
          <a:xfrm>
            <a:off x="0" y="0"/>
            <a:ext cx="9144000" cy="832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Q3- 16 Mark ‘Explaining Importance’</a:t>
            </a: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132250" y="968725"/>
            <a:ext cx="4556400" cy="5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Q3) Explain</a:t>
            </a:r>
            <a:r>
              <a:rPr lang="en-US" sz="18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two </a:t>
            </a: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the following: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of…. (8 marks)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 ….(8 marks)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of...(8 marks)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Indicate which part you are answering by marking a cross in the box. If you change your mind, put a line through the box and then indicate your new answer with a cross.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omic Sans MS"/>
                <a:ea typeface="Comic Sans MS"/>
                <a:cs typeface="Comic Sans MS"/>
                <a:sym typeface="Comic Sans MS"/>
              </a:rPr>
              <a:t>Tips</a:t>
            </a:r>
            <a:endParaRPr sz="18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-answer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ONLY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TWO questions. 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-use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2-3 pieces of evidence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per paragraph.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4387800" y="1916675"/>
            <a:ext cx="368400" cy="32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4387800" y="2417700"/>
            <a:ext cx="368400" cy="32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4387800" y="2918725"/>
            <a:ext cx="368400" cy="32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2"/>
          <p:cNvSpPr txBox="1"/>
          <p:nvPr/>
        </p:nvSpPr>
        <p:spPr>
          <a:xfrm>
            <a:off x="4989200" y="1099075"/>
            <a:ext cx="4063200" cy="5329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The...was important because….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Evidence: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example….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This meant that….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X2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REPEAT THIS FOR YOUR SECOND ANSWER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body" idx="1"/>
          </p:nvPr>
        </p:nvSpPr>
        <p:spPr>
          <a:xfrm>
            <a:off x="371475" y="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Elizabeth </a:t>
            </a:r>
            <a:r>
              <a:rPr lang="en-US" sz="3600" b="1" u="sng">
                <a:solidFill>
                  <a:srgbClr val="40315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43" descr="Image result for elizabeth 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924" y="1609275"/>
            <a:ext cx="3286350" cy="47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71475" y="485775"/>
            <a:ext cx="8229600" cy="5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Comic Sans MS"/>
              <a:buChar char="•"/>
            </a:pPr>
            <a:r>
              <a:rPr lang="en-US" sz="272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1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en-US" sz="272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Medicine</a:t>
            </a:r>
            <a:r>
              <a:rPr lang="en-US" sz="272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15 mins, 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52 marks,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30% of qualification</a:t>
            </a:r>
            <a:endParaRPr sz="2720"/>
          </a:p>
          <a:p>
            <a:pPr marL="3429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8000"/>
              </a:buClr>
              <a:buSzPts val="2720"/>
              <a:buFont typeface="Comic Sans MS"/>
              <a:buChar char="•"/>
            </a:pPr>
            <a:r>
              <a:rPr lang="en-US" sz="2720" i="0" u="none" strike="noStrike" cap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2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sz="2720" b="1">
                <a:latin typeface="Comic Sans MS"/>
                <a:ea typeface="Comic Sans MS"/>
                <a:cs typeface="Comic Sans MS"/>
                <a:sym typeface="Comic Sans MS"/>
              </a:rPr>
              <a:t>Cold War AND Elizabeth</a:t>
            </a:r>
            <a:r>
              <a:rPr lang="en-US" sz="272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45 minutes, 64 ma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rks,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 of qualification</a:t>
            </a:r>
            <a:endParaRPr sz="27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90"/>
              </a:buClr>
              <a:buSzPts val="2720"/>
              <a:buFont typeface="Comic Sans MS"/>
              <a:buChar char="•"/>
            </a:pPr>
            <a:r>
              <a:rPr lang="en-US" sz="2720" i="0" u="none" strike="noStrike" cap="none">
                <a:solidFill>
                  <a:srgbClr val="00009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3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sz="272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Weimar and Nazi Germany</a:t>
            </a:r>
            <a:r>
              <a:rPr lang="en-US" sz="272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20 minutes, 52 marks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30% of qualification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27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marks = 168  </a:t>
            </a:r>
            <a:endParaRPr sz="272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24100" cy="91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Q1- 4 mark ‘Describe Two Features’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4"/>
          <p:cNvSpPr txBox="1">
            <a:spLocks noGrp="1"/>
          </p:cNvSpPr>
          <p:nvPr>
            <p:ph type="body" idx="1"/>
          </p:nvPr>
        </p:nvSpPr>
        <p:spPr>
          <a:xfrm>
            <a:off x="0" y="1318025"/>
            <a:ext cx="500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6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600">
                <a:solidFill>
                  <a:srgbClr val="0000FF"/>
                </a:solidFill>
              </a:rPr>
              <a:t>)</a:t>
            </a:r>
            <a:r>
              <a:rPr lang="en-US" sz="26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>
                <a:solidFill>
                  <a:srgbClr val="0000FF"/>
                </a:solidFill>
              </a:rPr>
              <a:t>Describe two features of...</a:t>
            </a:r>
            <a:r>
              <a:rPr lang="en-US" sz="24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(4) </a:t>
            </a:r>
            <a:endParaRPr sz="24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-underline the </a:t>
            </a:r>
            <a:r>
              <a:rPr lang="en-US" sz="2400" b="1"/>
              <a:t>focus of the Q</a:t>
            </a:r>
            <a:r>
              <a:rPr lang="en-US" sz="2400"/>
              <a:t>.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-a feature is something that is </a:t>
            </a:r>
            <a:r>
              <a:rPr lang="en-US" sz="2400" b="1"/>
              <a:t>important.  </a:t>
            </a:r>
            <a:endParaRPr sz="2400" b="1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/>
              <a:t>-</a:t>
            </a:r>
            <a:r>
              <a:rPr lang="en-US" sz="2400"/>
              <a:t>give a </a:t>
            </a:r>
            <a:r>
              <a:rPr lang="en-US" sz="2400" b="1"/>
              <a:t>precise example</a:t>
            </a:r>
            <a:r>
              <a:rPr lang="en-US" sz="2400"/>
              <a:t> in your development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4886375" y="1318025"/>
            <a:ext cx="3979200" cy="452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feature of…is…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key feature of...is…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Q2- 12 Mark ‘Explain Why’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1"/>
          </p:nvPr>
        </p:nvSpPr>
        <p:spPr>
          <a:xfrm>
            <a:off x="0" y="1110125"/>
            <a:ext cx="50577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4)</a:t>
            </a:r>
            <a:r>
              <a:rPr lang="en-US" sz="2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Explain why…..(12)</a:t>
            </a:r>
            <a:endParaRPr sz="2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may use the following in your question: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1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2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must include information of your own.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of the Q</a:t>
            </a:r>
            <a:r>
              <a:rPr lang="en-US" sz="2000"/>
              <a:t>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 use </a:t>
            </a:r>
            <a:r>
              <a:rPr lang="en-US" sz="2000" b="1"/>
              <a:t>one point given to you per paragraph</a:t>
            </a:r>
            <a:r>
              <a:rPr lang="en-US" sz="2000"/>
              <a:t> and come up with your own point.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-include </a:t>
            </a:r>
            <a:r>
              <a:rPr lang="en-US" sz="2000" b="1"/>
              <a:t>2-3 pieces of evidence</a:t>
            </a:r>
            <a:r>
              <a:rPr lang="en-US" sz="2000"/>
              <a:t> per paragraph and </a:t>
            </a:r>
            <a:r>
              <a:rPr lang="en-US" sz="2000" b="1"/>
              <a:t>link back</a:t>
            </a:r>
            <a:r>
              <a:rPr lang="en-US" sz="2000"/>
              <a:t> to the question throughout your answer.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5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5"/>
          <p:cNvSpPr txBox="1"/>
          <p:nvPr/>
        </p:nvSpPr>
        <p:spPr>
          <a:xfrm>
            <a:off x="5143425" y="1590200"/>
            <a:ext cx="3773400" cy="346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reason why… was ....  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92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200" b="1" u="sng">
                <a:solidFill>
                  <a:srgbClr val="000000"/>
                </a:solidFill>
              </a:rPr>
              <a:t>Q3- 16+4 SPaG </a:t>
            </a:r>
            <a:r>
              <a:rPr lang="en-US" sz="3200" b="1" i="0" u="sng" strike="noStrike" cap="none">
                <a:solidFill>
                  <a:srgbClr val="000000"/>
                </a:solidFill>
              </a:rPr>
              <a:t>mark </a:t>
            </a:r>
            <a:r>
              <a:rPr lang="en-US" sz="3200" b="1" u="sng">
                <a:solidFill>
                  <a:srgbClr val="000000"/>
                </a:solidFill>
              </a:rPr>
              <a:t>‘How Far do you Agree’ </a:t>
            </a:r>
            <a:endParaRPr sz="3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16" name="Google Shape;316;p46"/>
          <p:cNvSpPr txBox="1">
            <a:spLocks noGrp="1"/>
          </p:cNvSpPr>
          <p:nvPr>
            <p:ph type="body" idx="1"/>
          </p:nvPr>
        </p:nvSpPr>
        <p:spPr>
          <a:xfrm>
            <a:off x="97150" y="1165950"/>
            <a:ext cx="4909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‘Statement’.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How far do you agree? Explain your answer. (16+4 SPaG)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may use the following in your question: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1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2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</a:t>
            </a:r>
            <a:r>
              <a:rPr lang="en-US" sz="2400" b="1">
                <a:solidFill>
                  <a:srgbClr val="0000FF"/>
                </a:solidFill>
              </a:rPr>
              <a:t>must</a:t>
            </a:r>
            <a:r>
              <a:rPr lang="en-US" sz="2400">
                <a:solidFill>
                  <a:srgbClr val="0000FF"/>
                </a:solidFill>
              </a:rPr>
              <a:t> include information of your own. 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</p:txBody>
      </p:sp>
      <p:sp>
        <p:nvSpPr>
          <p:cNvPr id="317" name="Google Shape;317;p46"/>
          <p:cNvSpPr txBox="1"/>
          <p:nvPr/>
        </p:nvSpPr>
        <p:spPr>
          <a:xfrm>
            <a:off x="5212075" y="1165950"/>
            <a:ext cx="3653400" cy="4880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Essay Structure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agreeing/disagreeing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>
            <a:spLocks noGrp="1"/>
          </p:cNvSpPr>
          <p:nvPr>
            <p:ph type="body" idx="1"/>
          </p:nvPr>
        </p:nvSpPr>
        <p:spPr>
          <a:xfrm>
            <a:off x="0" y="609900"/>
            <a:ext cx="8835300" cy="62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Intro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It can be argued that… However,… Overall I agree/somewhat agree/disagree with the statement because...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Agree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one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Disagree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the other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</a:rPr>
              <a:t>REPEAT FOR EITHER AGREE OR DISAGREE</a:t>
            </a: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Conclusion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solidFill>
                  <a:srgbClr val="FF0000"/>
                </a:solidFill>
              </a:rPr>
              <a:t>On one hand…On the other hand…Overall I agree/somewhat agree/disagree with the statement because…</a:t>
            </a:r>
            <a:endParaRPr sz="2100"/>
          </a:p>
        </p:txBody>
      </p:sp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Q5- 16+4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>
            <a:spLocks noGrp="1"/>
          </p:cNvSpPr>
          <p:nvPr>
            <p:ph type="body" idx="1"/>
          </p:nvPr>
        </p:nvSpPr>
        <p:spPr>
          <a:xfrm>
            <a:off x="148600" y="862975"/>
            <a:ext cx="8904000" cy="58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-You will have a choice of 2 questions. </a:t>
            </a:r>
            <a:r>
              <a:rPr lang="en-US" sz="2000" b="1"/>
              <a:t>ONLY ANSWER ONE.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-One of the points given will </a:t>
            </a:r>
            <a:r>
              <a:rPr lang="en-US" sz="2000" b="1"/>
              <a:t>agree </a:t>
            </a:r>
            <a:r>
              <a:rPr lang="en-US" sz="2000"/>
              <a:t>with the statement and the other will </a:t>
            </a:r>
            <a:r>
              <a:rPr lang="en-US" sz="2000" b="1"/>
              <a:t>disagree.</a:t>
            </a:r>
            <a:r>
              <a:rPr lang="en-US" sz="2000"/>
              <a:t> You must come up with you </a:t>
            </a:r>
            <a:r>
              <a:rPr lang="en-US" sz="2000" b="1"/>
              <a:t>own third point </a:t>
            </a:r>
            <a:r>
              <a:rPr lang="en-US" sz="2000"/>
              <a:t>that either agrees or disagrees with the statement.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-Say how far you agree with the statement </a:t>
            </a:r>
            <a:r>
              <a:rPr lang="en-US" sz="2000" b="1"/>
              <a:t>in your introduction.</a:t>
            </a:r>
            <a:endParaRPr sz="20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-Always </a:t>
            </a:r>
            <a:r>
              <a:rPr lang="en-US" sz="2000" b="1"/>
              <a:t>start by agreeing with the statement.</a:t>
            </a:r>
            <a:r>
              <a:rPr lang="en-US" sz="2000"/>
              <a:t> If you do 2X agree paragraphs they must be </a:t>
            </a:r>
            <a:r>
              <a:rPr lang="en-US" sz="2000" b="1"/>
              <a:t>next to each other</a:t>
            </a:r>
            <a:r>
              <a:rPr lang="en-US" sz="2000"/>
              <a:t> eg. agree, agree, disagree. NOT agree, disagree, agree.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-Use </a:t>
            </a:r>
            <a:r>
              <a:rPr lang="en-US" sz="2000" b="1"/>
              <a:t>2-3 pieces of evidence per paragraph. </a:t>
            </a:r>
            <a:r>
              <a:rPr lang="en-US" sz="2000"/>
              <a:t>These should be dates, policies, events, statistics, individuals, countries, precise facts. </a:t>
            </a:r>
            <a:r>
              <a:rPr lang="en-US" sz="2000" b="1"/>
              <a:t>Avoid sweeping statements  </a:t>
            </a:r>
            <a:r>
              <a:rPr lang="en-US" sz="2000"/>
              <a:t>eg ‘ The Religious Settlement was a success because it brought peace’.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-Spend </a:t>
            </a:r>
            <a:r>
              <a:rPr lang="en-US" sz="2000" b="1"/>
              <a:t>5 minutes planning,</a:t>
            </a:r>
            <a:r>
              <a:rPr lang="en-US" sz="2000"/>
              <a:t> </a:t>
            </a:r>
            <a:r>
              <a:rPr lang="en-US" sz="2000" b="1"/>
              <a:t>20 minutes writing</a:t>
            </a:r>
            <a:r>
              <a:rPr lang="en-US" sz="2000"/>
              <a:t> at least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Q5 -16+4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>
            <a:spLocks noGrp="1"/>
          </p:cNvSpPr>
          <p:nvPr>
            <p:ph type="title"/>
          </p:nvPr>
        </p:nvSpPr>
        <p:spPr>
          <a:xfrm>
            <a:off x="457200" y="49751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Paper 3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 </a:t>
            </a:r>
            <a:r>
              <a:rPr lang="en-US" sz="3000" b="1">
                <a:solidFill>
                  <a:srgbClr val="0000FF"/>
                </a:solidFill>
              </a:rPr>
              <a:t>Weimar and Nazi Germany, 1918-39</a:t>
            </a:r>
            <a:endParaRPr sz="30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150" y="2027800"/>
            <a:ext cx="6065700" cy="40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/>
              <a:t>Paper 3: Weimar and Nazi Germany, 1918-39</a:t>
            </a:r>
            <a:endParaRPr sz="2600" u="sng"/>
          </a:p>
        </p:txBody>
      </p:sp>
      <p:sp>
        <p:nvSpPr>
          <p:cNvPr id="341" name="Google Shape;341;p50"/>
          <p:cNvSpPr txBox="1"/>
          <p:nvPr/>
        </p:nvSpPr>
        <p:spPr>
          <a:xfrm>
            <a:off x="601100" y="1266300"/>
            <a:ext cx="285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0000"/>
                </a:solidFill>
              </a:rPr>
              <a:t>You will have….</a:t>
            </a:r>
            <a:endParaRPr sz="2400" i="1">
              <a:solidFill>
                <a:srgbClr val="FF0000"/>
              </a:solidFill>
            </a:endParaRPr>
          </a:p>
        </p:txBody>
      </p:sp>
      <p:sp>
        <p:nvSpPr>
          <p:cNvPr id="342" name="Google Shape;342;p50"/>
          <p:cNvSpPr txBox="1"/>
          <p:nvPr/>
        </p:nvSpPr>
        <p:spPr>
          <a:xfrm>
            <a:off x="457200" y="2142200"/>
            <a:ext cx="2440200" cy="104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A</a:t>
            </a:r>
            <a:endParaRPr sz="2000" b="1"/>
          </a:p>
        </p:txBody>
      </p:sp>
      <p:sp>
        <p:nvSpPr>
          <p:cNvPr id="343" name="Google Shape;343;p50"/>
          <p:cNvSpPr txBox="1"/>
          <p:nvPr/>
        </p:nvSpPr>
        <p:spPr>
          <a:xfrm>
            <a:off x="457200" y="3429000"/>
            <a:ext cx="2440200" cy="104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B</a:t>
            </a:r>
            <a:endParaRPr sz="2000" b="1"/>
          </a:p>
        </p:txBody>
      </p:sp>
      <p:sp>
        <p:nvSpPr>
          <p:cNvPr id="344" name="Google Shape;344;p50"/>
          <p:cNvSpPr txBox="1"/>
          <p:nvPr/>
        </p:nvSpPr>
        <p:spPr>
          <a:xfrm>
            <a:off x="457200" y="4715800"/>
            <a:ext cx="2440200" cy="104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C</a:t>
            </a:r>
            <a:endParaRPr sz="2000" b="1"/>
          </a:p>
        </p:txBody>
      </p:sp>
      <p:sp>
        <p:nvSpPr>
          <p:cNvPr id="345" name="Google Shape;345;p50"/>
          <p:cNvSpPr txBox="1"/>
          <p:nvPr/>
        </p:nvSpPr>
        <p:spPr>
          <a:xfrm>
            <a:off x="6287700" y="3544625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2</a:t>
            </a:r>
            <a:endParaRPr sz="2000" b="1"/>
          </a:p>
        </p:txBody>
      </p:sp>
      <p:sp>
        <p:nvSpPr>
          <p:cNvPr id="346" name="Google Shape;346;p50"/>
          <p:cNvSpPr txBox="1"/>
          <p:nvPr/>
        </p:nvSpPr>
        <p:spPr>
          <a:xfrm>
            <a:off x="6287700" y="2473400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1</a:t>
            </a:r>
            <a:endParaRPr sz="2000" b="1"/>
          </a:p>
        </p:txBody>
      </p:sp>
      <p:sp>
        <p:nvSpPr>
          <p:cNvPr id="347" name="Google Shape;347;p50"/>
          <p:cNvSpPr txBox="1"/>
          <p:nvPr/>
        </p:nvSpPr>
        <p:spPr>
          <a:xfrm>
            <a:off x="3568175" y="2473400"/>
            <a:ext cx="708900" cy="493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Q1</a:t>
            </a:r>
            <a:endParaRPr sz="2200"/>
          </a:p>
        </p:txBody>
      </p:sp>
      <p:sp>
        <p:nvSpPr>
          <p:cNvPr id="348" name="Google Shape;348;p50"/>
          <p:cNvSpPr txBox="1"/>
          <p:nvPr/>
        </p:nvSpPr>
        <p:spPr>
          <a:xfrm>
            <a:off x="3697200" y="3949050"/>
            <a:ext cx="909300" cy="961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Q3a and 3C</a:t>
            </a:r>
            <a:endParaRPr sz="1800"/>
          </a:p>
        </p:txBody>
      </p:sp>
      <p:sp>
        <p:nvSpPr>
          <p:cNvPr id="349" name="Google Shape;349;p50"/>
          <p:cNvSpPr txBox="1"/>
          <p:nvPr/>
        </p:nvSpPr>
        <p:spPr>
          <a:xfrm>
            <a:off x="4602738" y="3007800"/>
            <a:ext cx="11097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Q3b, 3c and 3d</a:t>
            </a:r>
            <a:endParaRPr sz="1800"/>
          </a:p>
        </p:txBody>
      </p:sp>
      <p:cxnSp>
        <p:nvCxnSpPr>
          <p:cNvPr id="350" name="Google Shape;350;p50"/>
          <p:cNvCxnSpPr>
            <a:endCxn id="342" idx="3"/>
          </p:cNvCxnSpPr>
          <p:nvPr/>
        </p:nvCxnSpPr>
        <p:spPr>
          <a:xfrm flipH="1">
            <a:off x="2897400" y="2658050"/>
            <a:ext cx="693600" cy="4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50"/>
          <p:cNvCxnSpPr>
            <a:endCxn id="343" idx="3"/>
          </p:cNvCxnSpPr>
          <p:nvPr/>
        </p:nvCxnSpPr>
        <p:spPr>
          <a:xfrm rot="10800000">
            <a:off x="2897400" y="3949050"/>
            <a:ext cx="799800" cy="348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50"/>
          <p:cNvCxnSpPr>
            <a:endCxn id="344" idx="3"/>
          </p:cNvCxnSpPr>
          <p:nvPr/>
        </p:nvCxnSpPr>
        <p:spPr>
          <a:xfrm flipH="1">
            <a:off x="2897400" y="4584850"/>
            <a:ext cx="816600" cy="65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50"/>
          <p:cNvCxnSpPr/>
          <p:nvPr/>
        </p:nvCxnSpPr>
        <p:spPr>
          <a:xfrm rot="10800000" flipH="1">
            <a:off x="5717625" y="3120750"/>
            <a:ext cx="523800" cy="261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50"/>
          <p:cNvCxnSpPr/>
          <p:nvPr/>
        </p:nvCxnSpPr>
        <p:spPr>
          <a:xfrm>
            <a:off x="5717625" y="3615150"/>
            <a:ext cx="564900" cy="333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5" name="Google Shape;355;p50"/>
          <p:cNvSpPr txBox="1"/>
          <p:nvPr/>
        </p:nvSpPr>
        <p:spPr>
          <a:xfrm>
            <a:off x="5283325" y="5360400"/>
            <a:ext cx="3614100" cy="13641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</a:t>
            </a:r>
            <a:r>
              <a:rPr lang="en-US" sz="2000"/>
              <a:t> = written from the time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</a:t>
            </a:r>
            <a:r>
              <a:rPr lang="en-US" sz="2000"/>
              <a:t>= a historian’s opinion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2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Q1- 4 Mark ‘inferences’ 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1"/>
          <p:cNvSpPr txBox="1">
            <a:spLocks noGrp="1"/>
          </p:cNvSpPr>
          <p:nvPr>
            <p:ph type="body" idx="1"/>
          </p:nvPr>
        </p:nvSpPr>
        <p:spPr>
          <a:xfrm>
            <a:off x="268600" y="1165950"/>
            <a:ext cx="391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600" u="none" strike="noStrike" cap="none">
                <a:solidFill>
                  <a:srgbClr val="0000FF"/>
                </a:solidFill>
              </a:rPr>
              <a:t>1</a:t>
            </a:r>
            <a:r>
              <a:rPr lang="en-US" sz="2600">
                <a:solidFill>
                  <a:srgbClr val="0000FF"/>
                </a:solidFill>
              </a:rPr>
              <a:t>)</a:t>
            </a:r>
            <a:r>
              <a:rPr lang="en-US" sz="2600" u="none" strike="noStrike" cap="none">
                <a:solidFill>
                  <a:schemeClr val="dk1"/>
                </a:solidFill>
              </a:rPr>
              <a:t> </a:t>
            </a:r>
            <a:r>
              <a:rPr lang="en-US" sz="2600" u="none" strike="noStrike" cap="none">
                <a:solidFill>
                  <a:srgbClr val="0000FF"/>
                </a:solidFill>
              </a:rPr>
              <a:t>Give </a:t>
            </a:r>
            <a:r>
              <a:rPr lang="en-US" sz="2600" b="1" u="none" strike="noStrike" cap="none">
                <a:solidFill>
                  <a:srgbClr val="0000FF"/>
                </a:solidFill>
              </a:rPr>
              <a:t>two </a:t>
            </a:r>
            <a:r>
              <a:rPr lang="en-US" sz="2600" u="none" strike="noStrike" cap="none">
                <a:solidFill>
                  <a:srgbClr val="0000FF"/>
                </a:solidFill>
              </a:rPr>
              <a:t>things you can </a:t>
            </a:r>
            <a:r>
              <a:rPr lang="en-US" sz="2600" b="1" u="none" strike="noStrike" cap="none">
                <a:solidFill>
                  <a:srgbClr val="0000FF"/>
                </a:solidFill>
              </a:rPr>
              <a:t>infer </a:t>
            </a:r>
            <a:r>
              <a:rPr lang="en-US" sz="2600" u="none" strike="noStrike" cap="none">
                <a:solidFill>
                  <a:srgbClr val="0000FF"/>
                </a:solidFill>
              </a:rPr>
              <a:t>from Source A about </a:t>
            </a:r>
            <a:r>
              <a:rPr lang="en-US" sz="2600">
                <a:solidFill>
                  <a:srgbClr val="0000FF"/>
                </a:solidFill>
              </a:rPr>
              <a:t>..</a:t>
            </a:r>
            <a:r>
              <a:rPr lang="en-US" sz="2400">
                <a:solidFill>
                  <a:srgbClr val="0000FF"/>
                </a:solidFill>
              </a:rPr>
              <a:t>.</a:t>
            </a:r>
            <a:r>
              <a:rPr lang="en-US" sz="2400" u="none" strike="noStrike" cap="none">
                <a:solidFill>
                  <a:srgbClr val="0000FF"/>
                </a:solidFill>
              </a:rPr>
              <a:t> (4) </a:t>
            </a:r>
            <a:endParaRPr sz="24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-underline the </a:t>
            </a:r>
            <a:r>
              <a:rPr lang="en-US" sz="2400" b="1"/>
              <a:t>focus of the Q</a:t>
            </a:r>
            <a:r>
              <a:rPr lang="en-US" sz="2400"/>
              <a:t>. When you are rea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-and inference is what the source</a:t>
            </a:r>
            <a:r>
              <a:rPr lang="en-US" sz="2400" b="1"/>
              <a:t> suggests,</a:t>
            </a:r>
            <a:r>
              <a:rPr lang="en-US" sz="2400"/>
              <a:t> not what it says.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1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1"/>
          <p:cNvSpPr txBox="1"/>
          <p:nvPr/>
        </p:nvSpPr>
        <p:spPr>
          <a:xfrm>
            <a:off x="5034425" y="1165950"/>
            <a:ext cx="3914700" cy="488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thing I can infer from Source A is that </a:t>
            </a: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_.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evidence for this is ‘quote’.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thing I can infer is _.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evidence for this is ‘quote’.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Q2- 12 Mark ‘Explain Why’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1"/>
          </p:nvPr>
        </p:nvSpPr>
        <p:spPr>
          <a:xfrm>
            <a:off x="0" y="1110125"/>
            <a:ext cx="50577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4)</a:t>
            </a:r>
            <a:r>
              <a:rPr lang="en-US" sz="2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Explain why…..(12)</a:t>
            </a:r>
            <a:endParaRPr sz="2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may use the following in your question: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1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2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must include information of your own.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of the Q</a:t>
            </a:r>
            <a:r>
              <a:rPr lang="en-US" sz="2000"/>
              <a:t>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 use </a:t>
            </a:r>
            <a:r>
              <a:rPr lang="en-US" sz="2000" b="1"/>
              <a:t>one point given to you per paragraph</a:t>
            </a:r>
            <a:r>
              <a:rPr lang="en-US" sz="2000"/>
              <a:t> and come up with your own point.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-include </a:t>
            </a:r>
            <a:r>
              <a:rPr lang="en-US" sz="2000" b="1"/>
              <a:t>2-3 pieces of evidence</a:t>
            </a:r>
            <a:r>
              <a:rPr lang="en-US" sz="2000"/>
              <a:t> per paragraph and </a:t>
            </a:r>
            <a:r>
              <a:rPr lang="en-US" sz="2000" b="1"/>
              <a:t>link back</a:t>
            </a:r>
            <a:r>
              <a:rPr lang="en-US" sz="2000"/>
              <a:t> to the question throughout your answer.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2"/>
          <p:cNvSpPr txBox="1"/>
          <p:nvPr/>
        </p:nvSpPr>
        <p:spPr>
          <a:xfrm>
            <a:off x="5143425" y="1590200"/>
            <a:ext cx="3773400" cy="346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reason why… was ....  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3A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- 8 </a:t>
            </a:r>
            <a:r>
              <a:rPr lang="en-US" sz="3000" b="1" u="sng">
                <a:solidFill>
                  <a:srgbClr val="000000"/>
                </a:solidFill>
              </a:rPr>
              <a:t>mark ‘How Useful are Sources’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0" y="1040100"/>
            <a:ext cx="5246400" cy="5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3A) </a:t>
            </a:r>
            <a:r>
              <a:rPr lang="en-US" sz="2000" u="none" strike="noStrike" cap="none">
                <a:solidFill>
                  <a:srgbClr val="0000FF"/>
                </a:solidFill>
              </a:rPr>
              <a:t>How useful are Sources A and B for an enquiry into</a:t>
            </a:r>
            <a:r>
              <a:rPr lang="en-US" sz="2000">
                <a:solidFill>
                  <a:srgbClr val="0000FF"/>
                </a:solidFill>
              </a:rPr>
              <a:t>...</a:t>
            </a:r>
            <a:r>
              <a:rPr lang="en-US" sz="2000" u="none" strike="noStrike" cap="none">
                <a:solidFill>
                  <a:srgbClr val="0000FF"/>
                </a:solidFill>
              </a:rPr>
              <a:t>? (8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sz="20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i="0" u="none" strike="noStrike" cap="none">
                <a:solidFill>
                  <a:srgbClr val="0000FF"/>
                </a:solidFill>
              </a:rPr>
              <a:t>Explain your answer, using sources A and B and your knowledge of the historical context</a:t>
            </a:r>
            <a:r>
              <a:rPr lang="en-US" sz="2000">
                <a:solidFill>
                  <a:srgbClr val="0000FF"/>
                </a:solidFill>
              </a:rPr>
              <a:t>. </a:t>
            </a:r>
            <a:endParaRPr sz="20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</a:t>
            </a:r>
            <a:r>
              <a:rPr lang="en-US" sz="2000"/>
              <a:t>of the enquiry. -when you are reading the source underline anything that is </a:t>
            </a:r>
            <a:r>
              <a:rPr lang="en-US" sz="2000" b="1"/>
              <a:t>relevant to the enquiry. </a:t>
            </a:r>
            <a:endParaRPr sz="2000" b="1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-You do not have to talk about all three of NOP. </a:t>
            </a:r>
            <a:r>
              <a:rPr lang="en-US" sz="2000" b="1"/>
              <a:t>Pick the one </a:t>
            </a:r>
            <a:r>
              <a:rPr lang="en-US" sz="2000"/>
              <a:t>that affects the usefulness of the source and explain why.</a:t>
            </a:r>
            <a:r>
              <a:rPr lang="en-US" sz="2000" b="1"/>
              <a:t> Do not just describe its NOP.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5246400" y="885000"/>
            <a:ext cx="3951600" cy="597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ontent: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 A is useful because it says/shows…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(1-2 quotes/features)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Provenance (NOP):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provenance of the source makes it  useful because..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However, the provenance of the source also limits it because…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Context:</a:t>
            </a:r>
            <a:r>
              <a:rPr lang="en-US" sz="18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source says/shows…I know this to be true because...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Repeat for source B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57200" y="1600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u="sng">
                <a:latin typeface="Comic Sans MS"/>
                <a:ea typeface="Comic Sans MS"/>
                <a:cs typeface="Comic Sans MS"/>
                <a:sym typeface="Comic Sans MS"/>
              </a:rPr>
              <a:t>Paper 1: </a:t>
            </a:r>
            <a:r>
              <a:rPr lang="en-US" sz="28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Medicine 1250-Present and The Western Front (WW1 medicine)  1914-18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7" descr="Image result for wound 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925" y="2350350"/>
            <a:ext cx="2867125" cy="40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87" y="2350350"/>
            <a:ext cx="4641376" cy="37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1723025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A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157400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3</a:t>
            </a:r>
            <a:r>
              <a:rPr lang="en-US" sz="3600" b="1" i="0" u="sng" strike="noStrike" cap="none">
                <a:solidFill>
                  <a:srgbClr val="000000"/>
                </a:solidFill>
              </a:rPr>
              <a:t>B- 4 </a:t>
            </a:r>
            <a:r>
              <a:rPr lang="en-US" sz="3600" b="1" u="sng">
                <a:solidFill>
                  <a:srgbClr val="000000"/>
                </a:solidFill>
              </a:rPr>
              <a:t>M</a:t>
            </a:r>
            <a:r>
              <a:rPr lang="en-US" sz="3600" b="1" i="0" u="sng" strike="noStrike" cap="none">
                <a:solidFill>
                  <a:srgbClr val="000000"/>
                </a:solidFill>
              </a:rPr>
              <a:t>ark</a:t>
            </a:r>
            <a:r>
              <a:rPr lang="en-US" sz="3600" b="1" u="sng">
                <a:solidFill>
                  <a:srgbClr val="000000"/>
                </a:solidFill>
              </a:rPr>
              <a:t> ‘Interpretation Difference’</a:t>
            </a:r>
            <a:endParaRPr sz="3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102875" y="1251675"/>
            <a:ext cx="4663500" cy="4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0" u="none" strike="noStrike" cap="none">
                <a:solidFill>
                  <a:srgbClr val="0000FF"/>
                </a:solidFill>
              </a:rPr>
              <a:t>3B</a:t>
            </a:r>
            <a:r>
              <a:rPr lang="en-US" sz="1600">
                <a:solidFill>
                  <a:srgbClr val="0000FF"/>
                </a:solidFill>
              </a:rPr>
              <a:t>) </a:t>
            </a:r>
            <a:r>
              <a:rPr lang="en-US" sz="1600" i="0" u="none" strike="noStrike" cap="none">
                <a:solidFill>
                  <a:srgbClr val="0000FF"/>
                </a:solidFill>
              </a:rPr>
              <a:t> Study Interpretations 1 and 2. They give different views about </a:t>
            </a:r>
            <a:r>
              <a:rPr lang="en-US" sz="1600">
                <a:solidFill>
                  <a:srgbClr val="0000FF"/>
                </a:solidFill>
              </a:rPr>
              <a:t>...</a:t>
            </a:r>
            <a:r>
              <a:rPr lang="en-US" sz="1600" i="0" u="none" strike="noStrike" cap="none">
                <a:solidFill>
                  <a:srgbClr val="0000FF"/>
                </a:solidFill>
              </a:rPr>
              <a:t>. </a:t>
            </a:r>
            <a:endParaRPr sz="16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0" u="none" strike="noStrike" cap="none">
                <a:solidFill>
                  <a:srgbClr val="0000FF"/>
                </a:solidFill>
              </a:rPr>
              <a:t>What is the main difference between the views? </a:t>
            </a:r>
            <a:endParaRPr sz="16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0" u="none" strike="noStrike" cap="none">
                <a:solidFill>
                  <a:srgbClr val="0000FF"/>
                </a:solidFill>
              </a:rPr>
              <a:t>Explain your answer, using details from both interpretations (4) </a:t>
            </a:r>
            <a:endParaRPr sz="16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b="1" u="sng">
                <a:solidFill>
                  <a:srgbClr val="000000"/>
                </a:solidFill>
              </a:rPr>
              <a:t>Tips</a:t>
            </a:r>
            <a:endParaRPr sz="1600"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Interpretations differ in terms of: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1)what they </a:t>
            </a:r>
            <a:r>
              <a:rPr lang="en-US" sz="1600" b="1"/>
              <a:t>emphasise/focus</a:t>
            </a:r>
            <a:r>
              <a:rPr lang="en-US" sz="1600"/>
              <a:t> on</a:t>
            </a:r>
            <a:endParaRPr sz="1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2)how s</a:t>
            </a:r>
            <a:r>
              <a:rPr lang="en-US" sz="1600" b="1"/>
              <a:t>ignificant</a:t>
            </a:r>
            <a:r>
              <a:rPr lang="en-US" sz="1600"/>
              <a:t> they say something was</a:t>
            </a:r>
            <a:endParaRPr sz="1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3)whether something was </a:t>
            </a:r>
            <a:r>
              <a:rPr lang="en-US" sz="1600" b="1"/>
              <a:t>positive or negative</a:t>
            </a:r>
            <a:endParaRPr sz="1600"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4) whether something led to </a:t>
            </a:r>
            <a:r>
              <a:rPr lang="en-US" sz="1600" b="1"/>
              <a:t>change or not</a:t>
            </a:r>
            <a:endParaRPr sz="1600"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1" u="none" strike="noStrike" cap="none">
                <a:solidFill>
                  <a:srgbClr val="0000FF"/>
                </a:solidFill>
              </a:rPr>
              <a:t> </a:t>
            </a:r>
            <a:r>
              <a:rPr lang="en-US" sz="1600" i="0" u="none" strike="noStrike" cap="none">
                <a:solidFill>
                  <a:srgbClr val="0000FF"/>
                </a:solidFill>
              </a:rPr>
              <a:t> </a:t>
            </a:r>
            <a:endParaRPr sz="1600" i="0" u="none" strike="noStrike" cap="none">
              <a:solidFill>
                <a:srgbClr val="0000FF"/>
              </a:solidFill>
            </a:endParaRPr>
          </a:p>
        </p:txBody>
      </p:sp>
      <p:sp>
        <p:nvSpPr>
          <p:cNvPr id="385" name="Google Shape;385;p54"/>
          <p:cNvSpPr txBox="1"/>
          <p:nvPr/>
        </p:nvSpPr>
        <p:spPr>
          <a:xfrm>
            <a:off x="4871500" y="1617375"/>
            <a:ext cx="4083900" cy="4216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one hand, Interpretation 1..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Evidence: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the other hand, interpretation 2…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Evidence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example..</a:t>
            </a:r>
            <a:r>
              <a:rPr lang="en-US" sz="2000" i="1">
                <a:solidFill>
                  <a:srgbClr val="FF0000"/>
                </a:solidFill>
              </a:rPr>
              <a:t>.</a:t>
            </a:r>
            <a:endParaRPr sz="20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5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2800" b="1" u="sng">
                <a:solidFill>
                  <a:srgbClr val="000000"/>
                </a:solidFill>
              </a:rPr>
              <a:t>3C- 4 Mark ‘Why Interpretations Differ’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1"/>
          </p:nvPr>
        </p:nvSpPr>
        <p:spPr>
          <a:xfrm>
            <a:off x="128400" y="652200"/>
            <a:ext cx="4552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 u="none" strike="noStrike" cap="none">
                <a:solidFill>
                  <a:srgbClr val="0000FF"/>
                </a:solidFill>
              </a:rPr>
              <a:t>3C</a:t>
            </a:r>
            <a:r>
              <a:rPr lang="en-US" sz="2200">
                <a:solidFill>
                  <a:srgbClr val="0000FF"/>
                </a:solidFill>
              </a:rPr>
              <a:t>)</a:t>
            </a:r>
            <a:r>
              <a:rPr lang="en-US" sz="2200" u="none" strike="noStrike" cap="none">
                <a:solidFill>
                  <a:srgbClr val="0000FF"/>
                </a:solidFill>
              </a:rPr>
              <a:t>Suggest one reason why Interpretations 1 and 2 give different views about</a:t>
            </a:r>
            <a:r>
              <a:rPr lang="en-US" sz="2200">
                <a:solidFill>
                  <a:srgbClr val="0000FF"/>
                </a:solidFill>
              </a:rPr>
              <a:t>...</a:t>
            </a:r>
            <a:r>
              <a:rPr lang="en-US" sz="2200" u="none" strike="noStrike" cap="none">
                <a:solidFill>
                  <a:srgbClr val="0000FF"/>
                </a:solidFill>
              </a:rPr>
              <a:t> (4)</a:t>
            </a:r>
            <a:endParaRPr sz="22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>
                <a:solidFill>
                  <a:srgbClr val="0000FF"/>
                </a:solidFill>
              </a:rPr>
              <a:t>You may use sources B and C to help explain your answer.</a:t>
            </a:r>
            <a:r>
              <a:rPr lang="en-US" sz="2200" i="1">
                <a:solidFill>
                  <a:srgbClr val="0000FF"/>
                </a:solidFill>
              </a:rPr>
              <a:t> </a:t>
            </a:r>
            <a:endParaRPr sz="2200" i="1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 b="1" u="sng"/>
              <a:t>Tip</a:t>
            </a:r>
            <a:endParaRPr sz="2200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/>
              <a:t>-you can always write it’s because </a:t>
            </a:r>
            <a:r>
              <a:rPr lang="en-US" sz="2200" b="1"/>
              <a:t>they use different sources.</a:t>
            </a:r>
            <a:endParaRPr sz="2200" b="1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/>
              <a:t>-</a:t>
            </a:r>
            <a:r>
              <a:rPr lang="en-US" sz="2200" b="1"/>
              <a:t>Match</a:t>
            </a:r>
            <a:r>
              <a:rPr lang="en-US" sz="2200"/>
              <a:t> the interpretation to the correct source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5"/>
          <p:cNvSpPr txBox="1"/>
          <p:nvPr/>
        </p:nvSpPr>
        <p:spPr>
          <a:xfrm>
            <a:off x="4844400" y="860950"/>
            <a:ext cx="4299600" cy="336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Interpretations 1 and 2 differ because they use different sources as evidence. 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Interpretation 1 uses source…because...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Whereas interpretation 2 uses source... because</a:t>
            </a:r>
            <a:endParaRPr sz="2000" i="1">
              <a:solidFill>
                <a:srgbClr val="FF0000"/>
              </a:solidFill>
            </a:endParaRPr>
          </a:p>
        </p:txBody>
      </p:sp>
      <p:sp>
        <p:nvSpPr>
          <p:cNvPr id="393" name="Google Shape;393;p55"/>
          <p:cNvSpPr txBox="1"/>
          <p:nvPr/>
        </p:nvSpPr>
        <p:spPr>
          <a:xfrm>
            <a:off x="128400" y="5923150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2</a:t>
            </a:r>
            <a:endParaRPr sz="2000" b="1"/>
          </a:p>
        </p:txBody>
      </p:sp>
      <p:sp>
        <p:nvSpPr>
          <p:cNvPr id="394" name="Google Shape;394;p55"/>
          <p:cNvSpPr txBox="1"/>
          <p:nvPr/>
        </p:nvSpPr>
        <p:spPr>
          <a:xfrm>
            <a:off x="52200" y="4882450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1</a:t>
            </a:r>
            <a:endParaRPr sz="2000" b="1"/>
          </a:p>
        </p:txBody>
      </p:sp>
      <p:sp>
        <p:nvSpPr>
          <p:cNvPr id="395" name="Google Shape;395;p55"/>
          <p:cNvSpPr txBox="1"/>
          <p:nvPr/>
        </p:nvSpPr>
        <p:spPr>
          <a:xfrm>
            <a:off x="3413550" y="4958650"/>
            <a:ext cx="23169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?</a:t>
            </a:r>
            <a:endParaRPr sz="2000" b="1"/>
          </a:p>
        </p:txBody>
      </p:sp>
      <p:sp>
        <p:nvSpPr>
          <p:cNvPr id="396" name="Google Shape;396;p55"/>
          <p:cNvSpPr txBox="1"/>
          <p:nvPr/>
        </p:nvSpPr>
        <p:spPr>
          <a:xfrm>
            <a:off x="3413550" y="5923150"/>
            <a:ext cx="23169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?</a:t>
            </a:r>
            <a:endParaRPr sz="2000" b="1"/>
          </a:p>
        </p:txBody>
      </p:sp>
      <p:cxnSp>
        <p:nvCxnSpPr>
          <p:cNvPr id="397" name="Google Shape;397;p55"/>
          <p:cNvCxnSpPr>
            <a:stCxn id="394" idx="3"/>
            <a:endCxn id="395" idx="1"/>
          </p:cNvCxnSpPr>
          <p:nvPr/>
        </p:nvCxnSpPr>
        <p:spPr>
          <a:xfrm>
            <a:off x="2492400" y="5303650"/>
            <a:ext cx="921300" cy="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55"/>
          <p:cNvCxnSpPr/>
          <p:nvPr/>
        </p:nvCxnSpPr>
        <p:spPr>
          <a:xfrm>
            <a:off x="2505250" y="6344350"/>
            <a:ext cx="84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2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FFFFFF"/>
                </a:solidFill>
              </a:rPr>
              <a:t>3D</a:t>
            </a:r>
            <a:r>
              <a:rPr lang="en-US" sz="3000" b="1" i="0" u="sng" strike="noStrike" cap="none">
                <a:solidFill>
                  <a:srgbClr val="FFFFFF"/>
                </a:solidFill>
              </a:rPr>
              <a:t>- 16+4 SPaG</a:t>
            </a:r>
            <a:r>
              <a:rPr lang="en-US" sz="3000" b="1" u="sng">
                <a:solidFill>
                  <a:srgbClr val="FFFFFF"/>
                </a:solidFill>
              </a:rPr>
              <a:t> </a:t>
            </a:r>
            <a:r>
              <a:rPr lang="en-US" sz="3000" b="1" i="0" u="sng" strike="noStrike" cap="none">
                <a:solidFill>
                  <a:srgbClr val="FFFFFF"/>
                </a:solidFill>
              </a:rPr>
              <a:t>mark</a:t>
            </a:r>
            <a:r>
              <a:rPr lang="en-US" sz="3000" b="1" u="sng">
                <a:solidFill>
                  <a:srgbClr val="FFFFFF"/>
                </a:solidFill>
              </a:rPr>
              <a:t> ‘How far do you Agree with Interpretation…’</a:t>
            </a:r>
            <a:endParaRPr sz="30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404" name="Google Shape;404;p56"/>
          <p:cNvSpPr txBox="1">
            <a:spLocks noGrp="1"/>
          </p:cNvSpPr>
          <p:nvPr>
            <p:ph type="body" idx="1"/>
          </p:nvPr>
        </p:nvSpPr>
        <p:spPr>
          <a:xfrm>
            <a:off x="0" y="1165950"/>
            <a:ext cx="5040600" cy="56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How far do you agree with interpretation 2 about ….? (16 +4 SPaG marks)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Explain your answer using both interpretations and knowledge of the historical context.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 b="1" u="sng">
                <a:solidFill>
                  <a:srgbClr val="000000"/>
                </a:solidFill>
              </a:rPr>
              <a:t>Tips</a:t>
            </a:r>
            <a:endParaRPr sz="2000"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-always </a:t>
            </a:r>
            <a:r>
              <a:rPr lang="en-US" sz="2000" b="1">
                <a:solidFill>
                  <a:srgbClr val="000000"/>
                </a:solidFill>
              </a:rPr>
              <a:t>link own knowledge to the interpretations to agree/disagree with them.</a:t>
            </a:r>
            <a:r>
              <a:rPr lang="en-US" sz="2000">
                <a:solidFill>
                  <a:srgbClr val="000000"/>
                </a:solidFill>
              </a:rPr>
              <a:t> Don’t tell a story and don't just re-describe what the interpretations say. </a:t>
            </a:r>
            <a:endParaRPr sz="20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-try and find a </a:t>
            </a:r>
            <a:r>
              <a:rPr lang="en-US" sz="2000" b="1">
                <a:solidFill>
                  <a:srgbClr val="000000"/>
                </a:solidFill>
              </a:rPr>
              <a:t>similarity </a:t>
            </a:r>
            <a:r>
              <a:rPr lang="en-US" sz="2000">
                <a:solidFill>
                  <a:srgbClr val="000000"/>
                </a:solidFill>
              </a:rPr>
              <a:t>between the interpretations. </a:t>
            </a:r>
            <a:endParaRPr sz="20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read the interepations twice </a:t>
            </a:r>
            <a:r>
              <a:rPr lang="en-US" sz="2000">
                <a:solidFill>
                  <a:srgbClr val="000000"/>
                </a:solidFill>
              </a:rPr>
              <a:t>and </a:t>
            </a:r>
            <a:r>
              <a:rPr lang="en-US" sz="2000" b="1">
                <a:solidFill>
                  <a:srgbClr val="000000"/>
                </a:solidFill>
              </a:rPr>
              <a:t>plan</a:t>
            </a:r>
            <a:r>
              <a:rPr lang="en-US" sz="2000">
                <a:solidFill>
                  <a:srgbClr val="000000"/>
                </a:solidFill>
              </a:rPr>
              <a:t> your answer before you start writing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405" name="Google Shape;405;p56"/>
          <p:cNvSpPr txBox="1"/>
          <p:nvPr/>
        </p:nvSpPr>
        <p:spPr>
          <a:xfrm>
            <a:off x="5040600" y="1165950"/>
            <a:ext cx="3910500" cy="520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Essay Structure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 paragraph similarities with the interpretations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 txBox="1"/>
          <p:nvPr/>
        </p:nvSpPr>
        <p:spPr>
          <a:xfrm>
            <a:off x="115200" y="0"/>
            <a:ext cx="8913600" cy="6858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one hand interpretation 2 argues...On the other hand interpretation 1 argues…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Ultimately I agree/disagree/somewhat agree with interpretation 2 because….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Section 1- PEE Agree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one hand I agree with interpretation 2 because it says…(summarise a key point of the interpretation) 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time…This is why interpretation 2 says...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shows that…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(Repeat with another key point from the source) 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Section 2 -PEE Disagree 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hand, one might disagree with interpretation 2 because interpretation 1 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says…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time…This is why interpretation 1 says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that….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(Repeat with another key point from the source) 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Section 3-  PEE Similarities with the interpretations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Nonetheless, both interpretations agree that…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that...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Conclusion 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Interpretation 2 is valid because...However interpretation 2 is disagreeable because as interpretation 1 argues….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Ultimately, I agree/disagree/somewhat agree with interpretation 2 because…</a:t>
            </a:r>
            <a:r>
              <a:rPr lang="en-US" sz="1600" b="1" i="1">
                <a:solidFill>
                  <a:srgbClr val="FF0000"/>
                </a:solidFill>
              </a:rPr>
              <a:t>.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Section A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Western Front 1914-18 (WW1 Medicine)</a:t>
            </a:r>
            <a:endParaRPr sz="340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651" y="2463950"/>
            <a:ext cx="5210000" cy="415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24100" cy="91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Q1- 4 mark ‘Describe Two Features’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0" y="1318025"/>
            <a:ext cx="500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3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>
                <a:solidFill>
                  <a:srgbClr val="0000FF"/>
                </a:solidFill>
              </a:rPr>
              <a:t>)</a:t>
            </a:r>
            <a:r>
              <a:rPr lang="en-US" sz="3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rgbClr val="0000FF"/>
                </a:solidFill>
              </a:rPr>
              <a:t>Describe two features of...</a:t>
            </a:r>
            <a:r>
              <a:rPr lang="en-US" sz="3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(4) </a:t>
            </a:r>
            <a:endParaRPr sz="3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-underline the </a:t>
            </a:r>
            <a:r>
              <a:rPr lang="en-US" sz="2400" b="1"/>
              <a:t>focus of the Q</a:t>
            </a:r>
            <a:r>
              <a:rPr lang="en-US" sz="2400"/>
              <a:t>.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-a feature is something that is </a:t>
            </a:r>
            <a:r>
              <a:rPr lang="en-US" sz="2400" b="1"/>
              <a:t>important.  </a:t>
            </a:r>
            <a:endParaRPr sz="2400" b="1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/>
              <a:t>-</a:t>
            </a:r>
            <a:r>
              <a:rPr lang="en-US" sz="2400"/>
              <a:t>give a </a:t>
            </a:r>
            <a:r>
              <a:rPr lang="en-US" sz="2400" b="1"/>
              <a:t>precise example</a:t>
            </a:r>
            <a:r>
              <a:rPr lang="en-US" sz="2400"/>
              <a:t> in your development.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4886375" y="1318025"/>
            <a:ext cx="3979200" cy="452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feature of…is…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key feature of...is…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2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A- 8 </a:t>
            </a:r>
            <a:r>
              <a:rPr lang="en-US" sz="3000" b="1" u="sng">
                <a:solidFill>
                  <a:srgbClr val="000000"/>
                </a:solidFill>
              </a:rPr>
              <a:t>Mark ‘How Useful are Sources’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0" y="1040100"/>
            <a:ext cx="5246400" cy="5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2A) </a:t>
            </a:r>
            <a:r>
              <a:rPr lang="en-US" sz="2000" u="none" strike="noStrike" cap="none">
                <a:solidFill>
                  <a:srgbClr val="0000FF"/>
                </a:solidFill>
              </a:rPr>
              <a:t>How useful are Sources A and B for an enquiry into</a:t>
            </a:r>
            <a:r>
              <a:rPr lang="en-US" sz="2000">
                <a:solidFill>
                  <a:srgbClr val="0000FF"/>
                </a:solidFill>
              </a:rPr>
              <a:t>...</a:t>
            </a:r>
            <a:r>
              <a:rPr lang="en-US" sz="2000" u="none" strike="noStrike" cap="none">
                <a:solidFill>
                  <a:srgbClr val="0000FF"/>
                </a:solidFill>
              </a:rPr>
              <a:t>? (8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sz="20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i="0" u="none" strike="noStrike" cap="none">
                <a:solidFill>
                  <a:srgbClr val="0000FF"/>
                </a:solidFill>
              </a:rPr>
              <a:t>Explain your answer, using sources A and B and your knowledge of the historical context</a:t>
            </a:r>
            <a:r>
              <a:rPr lang="en-US" sz="2000">
                <a:solidFill>
                  <a:srgbClr val="0000FF"/>
                </a:solidFill>
              </a:rPr>
              <a:t>. </a:t>
            </a:r>
            <a:endParaRPr sz="20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</a:t>
            </a:r>
            <a:r>
              <a:rPr lang="en-US" sz="2000"/>
              <a:t>of the enquiry. When you are reading the source underline anything that is </a:t>
            </a:r>
            <a:r>
              <a:rPr lang="en-US" sz="2000" b="1"/>
              <a:t>relevant to the enquiry. </a:t>
            </a:r>
            <a:endParaRPr sz="2000" b="1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-You do not have to talk about all three of NOP. </a:t>
            </a:r>
            <a:r>
              <a:rPr lang="en-US" sz="2000" b="1"/>
              <a:t>Pick the one </a:t>
            </a:r>
            <a:r>
              <a:rPr lang="en-US" sz="2000"/>
              <a:t>that affects the usefulness of the source and explain why.</a:t>
            </a:r>
            <a:r>
              <a:rPr lang="en-US" sz="2000" b="1"/>
              <a:t> Do not just describe its NOP.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5246400" y="885000"/>
            <a:ext cx="3951600" cy="597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ontent: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 A is useful because it says/shows…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(1-2 quotes/features)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Provenance (NOP):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provenance of the source makes it  useful because..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However, the provenance of the source also limits it because…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Context:</a:t>
            </a:r>
            <a:r>
              <a:rPr lang="en-US" sz="18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source says/shows…I know this to be true because...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Repeat for source B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73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2B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- </a:t>
            </a:r>
            <a:r>
              <a:rPr lang="en-US" sz="3000" b="1" u="sng">
                <a:solidFill>
                  <a:srgbClr val="000000"/>
                </a:solidFill>
              </a:rPr>
              <a:t>4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</a:t>
            </a:r>
            <a:r>
              <a:rPr lang="en-US" sz="3000" b="1" u="sng">
                <a:solidFill>
                  <a:srgbClr val="000000"/>
                </a:solidFill>
              </a:rPr>
              <a:t>ark ‘Follow Up Sources’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80150" y="970325"/>
            <a:ext cx="4273800" cy="5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700">
                <a:solidFill>
                  <a:srgbClr val="0000FF"/>
                </a:solidFill>
              </a:rPr>
              <a:t>2B)  How could you follow up Source B to find out more about...? (4) </a:t>
            </a:r>
            <a:endParaRPr sz="17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700">
                <a:solidFill>
                  <a:srgbClr val="0000FF"/>
                </a:solidFill>
              </a:rPr>
              <a:t>In your answer, you must give the question you would ask and the type of source you would use</a:t>
            </a:r>
            <a:endParaRPr sz="17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9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1" u="sng"/>
              <a:t>Tips</a:t>
            </a:r>
            <a:endParaRPr sz="19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/>
              <a:t>-underline the </a:t>
            </a:r>
            <a:r>
              <a:rPr lang="en-US" sz="1900" b="1"/>
              <a:t>focus </a:t>
            </a:r>
            <a:r>
              <a:rPr lang="en-US" sz="1900"/>
              <a:t>of the follow up and make sure the detail and the question you pick is</a:t>
            </a:r>
            <a:r>
              <a:rPr lang="en-US" sz="1900" b="1"/>
              <a:t> relevant </a:t>
            </a:r>
            <a:r>
              <a:rPr lang="en-US" sz="1900"/>
              <a:t>to this.</a:t>
            </a:r>
            <a:endParaRPr sz="19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/>
              <a:t> -your source should include  an </a:t>
            </a:r>
            <a:r>
              <a:rPr lang="en-US" sz="1900" b="1"/>
              <a:t>individual/organisation </a:t>
            </a:r>
            <a:r>
              <a:rPr lang="en-US" sz="1900"/>
              <a:t>and a </a:t>
            </a:r>
            <a:r>
              <a:rPr lang="en-US" sz="1900" b="1"/>
              <a:t>location </a:t>
            </a:r>
            <a:r>
              <a:rPr lang="en-US" sz="1900"/>
              <a:t>if possible</a:t>
            </a:r>
            <a:r>
              <a:rPr lang="en-US" sz="1900" b="1"/>
              <a:t>. </a:t>
            </a:r>
            <a:endParaRPr sz="1900" b="1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/>
              <a:t>- make sure all four parts of your answer </a:t>
            </a:r>
            <a:r>
              <a:rPr lang="en-US" sz="1900" b="1"/>
              <a:t>link to one another. </a:t>
            </a:r>
            <a:endParaRPr sz="31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1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1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4572000" y="867300"/>
            <a:ext cx="4473900" cy="591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Details in Source B I would follow up: 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‘short quote from the source’ or a description of what is in the picture.</a:t>
            </a:r>
            <a:endParaRPr sz="18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I would ask: 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question that you would want to ask that is linked to the detail you have picked out. 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type of source I would look for: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specific type of source that will help you answer your question.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might this help me answer my question: 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explanation of why that particular source would help you answer your question.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37150" y="-1713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b="1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Medicine 1250-Present </a:t>
            </a: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2" name="Google Shape;212;p32" descr="Image result for wound 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012" y="1975800"/>
            <a:ext cx="3313875" cy="46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31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3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- </a:t>
            </a:r>
            <a:r>
              <a:rPr lang="en-US" sz="3000" b="1" u="sng">
                <a:solidFill>
                  <a:srgbClr val="000000"/>
                </a:solidFill>
              </a:rPr>
              <a:t>4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</a:t>
            </a:r>
            <a:r>
              <a:rPr lang="en-US" sz="3000" b="1" u="sng">
                <a:solidFill>
                  <a:srgbClr val="000000"/>
                </a:solidFill>
              </a:rPr>
              <a:t>ark ‘Similarity or Difference’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0" y="1061400"/>
            <a:ext cx="46635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3)  Explain one way in which…were similar/different in the...and...centuries (4)</a:t>
            </a: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-identify a </a:t>
            </a:r>
            <a:r>
              <a:rPr lang="en-US" sz="2400" b="1"/>
              <a:t>precise </a:t>
            </a:r>
            <a:r>
              <a:rPr lang="en-US" sz="2400"/>
              <a:t>similarity or difference. </a:t>
            </a:r>
            <a:endParaRPr sz="24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-</a:t>
            </a:r>
            <a:r>
              <a:rPr lang="en-US" sz="2400" b="1"/>
              <a:t>explain why </a:t>
            </a:r>
            <a:r>
              <a:rPr lang="en-US" sz="2400"/>
              <a:t>they were similar/different in both centuries.</a:t>
            </a:r>
            <a:endParaRPr sz="24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4887300" y="1061400"/>
            <a:ext cx="4096800" cy="549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Similar</a:t>
            </a:r>
            <a:endParaRPr sz="200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way in which...were similar was that in both centuries…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because…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  <a:endParaRPr sz="200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way in which...were different was that in the…century….whereas in the ….century….. 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because…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2833</Words>
  <Application>Microsoft Office PowerPoint</Application>
  <PresentationFormat>On-screen Show (4:3)</PresentationFormat>
  <Paragraphs>480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Comic Sans MS</vt:lpstr>
      <vt:lpstr>Office Theme</vt:lpstr>
      <vt:lpstr>Office Theme</vt:lpstr>
      <vt:lpstr>GCSE History 9-1: Exam Technique Guide</vt:lpstr>
      <vt:lpstr>PowerPoint Presentation</vt:lpstr>
      <vt:lpstr>PowerPoint Presentation</vt:lpstr>
      <vt:lpstr>PowerPoint Presentation</vt:lpstr>
      <vt:lpstr>Q1- 4 mark ‘Describe Two Features’</vt:lpstr>
      <vt:lpstr>Q2A- 8 Mark ‘How Useful are Sources’ </vt:lpstr>
      <vt:lpstr>Q2B- 4 Mark ‘Follow Up Sources’</vt:lpstr>
      <vt:lpstr>PowerPoint Presentation</vt:lpstr>
      <vt:lpstr>Q3- 4 Mark ‘Similarity or Difference’</vt:lpstr>
      <vt:lpstr>Q4- 12 Mark ‘Explain Why’</vt:lpstr>
      <vt:lpstr>Q5- 16+4 SPaG mark ‘How Far do you Agree’ </vt:lpstr>
      <vt:lpstr>Q5- 16+4 SPaG mark ‘How Far do you Agree’ </vt:lpstr>
      <vt:lpstr>Q5 -16+4 SPaG mark ‘How Far do you Agree’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Q1- 4 mark ‘Describe Two Features’</vt:lpstr>
      <vt:lpstr>Q2- 12 Mark ‘Explain Why’</vt:lpstr>
      <vt:lpstr>Q3- 16+4 SPaG mark ‘How Far do you Agree’ </vt:lpstr>
      <vt:lpstr>Q5- 16+4 SPaG mark ‘How Far do you Agree’ </vt:lpstr>
      <vt:lpstr>Q5 -16+4 SPaG mark ‘How Far do you Agree’ </vt:lpstr>
      <vt:lpstr>Paper 3  Weimar and Nazi Germany, 1918-39 </vt:lpstr>
      <vt:lpstr>Paper 3: Weimar and Nazi Germany, 1918-39</vt:lpstr>
      <vt:lpstr>Q1- 4 Mark ‘inferences’ </vt:lpstr>
      <vt:lpstr>Q2- 12 Mark ‘Explain Why’</vt:lpstr>
      <vt:lpstr>Q3A- 8 mark ‘How Useful are Sources’ </vt:lpstr>
      <vt:lpstr>3B- 4 Mark ‘Interpretation Difference’</vt:lpstr>
      <vt:lpstr>3C- 4 Mark ‘Why Interpretations Differ’</vt:lpstr>
      <vt:lpstr>3D- 16+4 SPaG mark ‘How far do you Agree with Interpretation…’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History 9-1: Exam Technique Guide</dc:title>
  <dc:creator>RAhmad</dc:creator>
  <cp:lastModifiedBy>RAhmad</cp:lastModifiedBy>
  <cp:revision>1</cp:revision>
  <dcterms:modified xsi:type="dcterms:W3CDTF">2024-05-03T11:04:23Z</dcterms:modified>
</cp:coreProperties>
</file>