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2" r:id="rId6"/>
    <p:sldId id="263" r:id="rId7"/>
    <p:sldId id="261" r:id="rId8"/>
    <p:sldId id="26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075CF3-A243-4A59-B1F6-F9A1F56FE789}" type="datetimeFigureOut">
              <a:rPr lang="en-GB" smtClean="0"/>
              <a:t>17/05/2024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B99E0F-C96E-4694-A736-4B2D7E52F191}" type="slidenum">
              <a:rPr lang="en-GB" smtClean="0"/>
              <a:t>‹#›</a:t>
            </a:fld>
            <a:endParaRPr lang="en-GB"/>
          </a:p>
        </p:txBody>
      </p:sp>
    </p:spTree>
    <p:extLst>
      <p:ext uri="{BB962C8B-B14F-4D97-AF65-F5344CB8AC3E}">
        <p14:creationId xmlns:p14="http://schemas.microsoft.com/office/powerpoint/2010/main" val="12913170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BB99E0F-C96E-4694-A736-4B2D7E52F191}" type="slidenum">
              <a:rPr lang="en-GB" smtClean="0"/>
              <a:t>3</a:t>
            </a:fld>
            <a:endParaRPr lang="en-GB"/>
          </a:p>
        </p:txBody>
      </p:sp>
    </p:spTree>
    <p:extLst>
      <p:ext uri="{BB962C8B-B14F-4D97-AF65-F5344CB8AC3E}">
        <p14:creationId xmlns:p14="http://schemas.microsoft.com/office/powerpoint/2010/main" val="3308745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6DD91-DA63-E657-D8E7-658D001B59B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7D20104-9D53-2E18-EEA6-0F5834B7B9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9E375C3-4812-C002-60C0-301C25C1F97F}"/>
              </a:ext>
            </a:extLst>
          </p:cNvPr>
          <p:cNvSpPr>
            <a:spLocks noGrp="1"/>
          </p:cNvSpPr>
          <p:nvPr>
            <p:ph type="dt" sz="half" idx="10"/>
          </p:nvPr>
        </p:nvSpPr>
        <p:spPr/>
        <p:txBody>
          <a:bodyPr/>
          <a:lstStyle/>
          <a:p>
            <a:fld id="{7DB84C07-2983-45B0-A30B-0A6C01A00CAD}" type="datetimeFigureOut">
              <a:rPr lang="en-GB" smtClean="0"/>
              <a:t>17/05/2024</a:t>
            </a:fld>
            <a:endParaRPr lang="en-GB"/>
          </a:p>
        </p:txBody>
      </p:sp>
      <p:sp>
        <p:nvSpPr>
          <p:cNvPr id="5" name="Footer Placeholder 4">
            <a:extLst>
              <a:ext uri="{FF2B5EF4-FFF2-40B4-BE49-F238E27FC236}">
                <a16:creationId xmlns:a16="http://schemas.microsoft.com/office/drawing/2014/main" id="{AFEC7C40-07F5-D61D-4FBF-FB03326B4FE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E489723-4EDB-EEB4-D9A2-136E559B08CF}"/>
              </a:ext>
            </a:extLst>
          </p:cNvPr>
          <p:cNvSpPr>
            <a:spLocks noGrp="1"/>
          </p:cNvSpPr>
          <p:nvPr>
            <p:ph type="sldNum" sz="quarter" idx="12"/>
          </p:nvPr>
        </p:nvSpPr>
        <p:spPr/>
        <p:txBody>
          <a:bodyPr/>
          <a:lstStyle/>
          <a:p>
            <a:fld id="{0547E5AB-2096-40F2-A7E5-548780D4B972}" type="slidenum">
              <a:rPr lang="en-GB" smtClean="0"/>
              <a:t>‹#›</a:t>
            </a:fld>
            <a:endParaRPr lang="en-GB"/>
          </a:p>
        </p:txBody>
      </p:sp>
    </p:spTree>
    <p:extLst>
      <p:ext uri="{BB962C8B-B14F-4D97-AF65-F5344CB8AC3E}">
        <p14:creationId xmlns:p14="http://schemas.microsoft.com/office/powerpoint/2010/main" val="1001134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AADC2-2B10-ED23-15E3-ECF468A38BD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9AD9A7C-D7B2-D5CD-5B40-ED015128E80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13065F1-D2D9-2B5F-2755-9C9C1CCD0EF8}"/>
              </a:ext>
            </a:extLst>
          </p:cNvPr>
          <p:cNvSpPr>
            <a:spLocks noGrp="1"/>
          </p:cNvSpPr>
          <p:nvPr>
            <p:ph type="dt" sz="half" idx="10"/>
          </p:nvPr>
        </p:nvSpPr>
        <p:spPr/>
        <p:txBody>
          <a:bodyPr/>
          <a:lstStyle/>
          <a:p>
            <a:fld id="{7DB84C07-2983-45B0-A30B-0A6C01A00CAD}" type="datetimeFigureOut">
              <a:rPr lang="en-GB" smtClean="0"/>
              <a:t>17/05/2024</a:t>
            </a:fld>
            <a:endParaRPr lang="en-GB"/>
          </a:p>
        </p:txBody>
      </p:sp>
      <p:sp>
        <p:nvSpPr>
          <p:cNvPr id="5" name="Footer Placeholder 4">
            <a:extLst>
              <a:ext uri="{FF2B5EF4-FFF2-40B4-BE49-F238E27FC236}">
                <a16:creationId xmlns:a16="http://schemas.microsoft.com/office/drawing/2014/main" id="{484A0171-5D4D-96AD-52B8-68D7A2D2B9F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65307A-4146-268A-7DC8-12AA49795D72}"/>
              </a:ext>
            </a:extLst>
          </p:cNvPr>
          <p:cNvSpPr>
            <a:spLocks noGrp="1"/>
          </p:cNvSpPr>
          <p:nvPr>
            <p:ph type="sldNum" sz="quarter" idx="12"/>
          </p:nvPr>
        </p:nvSpPr>
        <p:spPr/>
        <p:txBody>
          <a:bodyPr/>
          <a:lstStyle/>
          <a:p>
            <a:fld id="{0547E5AB-2096-40F2-A7E5-548780D4B972}" type="slidenum">
              <a:rPr lang="en-GB" smtClean="0"/>
              <a:t>‹#›</a:t>
            </a:fld>
            <a:endParaRPr lang="en-GB"/>
          </a:p>
        </p:txBody>
      </p:sp>
    </p:spTree>
    <p:extLst>
      <p:ext uri="{BB962C8B-B14F-4D97-AF65-F5344CB8AC3E}">
        <p14:creationId xmlns:p14="http://schemas.microsoft.com/office/powerpoint/2010/main" val="4514456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E687A71-A029-403B-61FF-865AFE540EF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54FAC2F-1DD7-F1E6-7E20-B220D926C89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BF01518-B9AB-73D2-74D9-658742276DB1}"/>
              </a:ext>
            </a:extLst>
          </p:cNvPr>
          <p:cNvSpPr>
            <a:spLocks noGrp="1"/>
          </p:cNvSpPr>
          <p:nvPr>
            <p:ph type="dt" sz="half" idx="10"/>
          </p:nvPr>
        </p:nvSpPr>
        <p:spPr/>
        <p:txBody>
          <a:bodyPr/>
          <a:lstStyle/>
          <a:p>
            <a:fld id="{7DB84C07-2983-45B0-A30B-0A6C01A00CAD}" type="datetimeFigureOut">
              <a:rPr lang="en-GB" smtClean="0"/>
              <a:t>17/05/2024</a:t>
            </a:fld>
            <a:endParaRPr lang="en-GB"/>
          </a:p>
        </p:txBody>
      </p:sp>
      <p:sp>
        <p:nvSpPr>
          <p:cNvPr id="5" name="Footer Placeholder 4">
            <a:extLst>
              <a:ext uri="{FF2B5EF4-FFF2-40B4-BE49-F238E27FC236}">
                <a16:creationId xmlns:a16="http://schemas.microsoft.com/office/drawing/2014/main" id="{DBA6105E-ECC7-BF10-B89E-F1D8EB7B5C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5BDD3B4-B1C7-DD90-D12D-B2F6ED19487C}"/>
              </a:ext>
            </a:extLst>
          </p:cNvPr>
          <p:cNvSpPr>
            <a:spLocks noGrp="1"/>
          </p:cNvSpPr>
          <p:nvPr>
            <p:ph type="sldNum" sz="quarter" idx="12"/>
          </p:nvPr>
        </p:nvSpPr>
        <p:spPr/>
        <p:txBody>
          <a:bodyPr/>
          <a:lstStyle/>
          <a:p>
            <a:fld id="{0547E5AB-2096-40F2-A7E5-548780D4B972}" type="slidenum">
              <a:rPr lang="en-GB" smtClean="0"/>
              <a:t>‹#›</a:t>
            </a:fld>
            <a:endParaRPr lang="en-GB"/>
          </a:p>
        </p:txBody>
      </p:sp>
    </p:spTree>
    <p:extLst>
      <p:ext uri="{BB962C8B-B14F-4D97-AF65-F5344CB8AC3E}">
        <p14:creationId xmlns:p14="http://schemas.microsoft.com/office/powerpoint/2010/main" val="2559811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B0676-2A2D-AF5C-2D8D-058DCD3600E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677B96F-D2DC-C9CF-43F2-7B5722A2E1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BB330A0-8738-5867-0726-411FF86CD016}"/>
              </a:ext>
            </a:extLst>
          </p:cNvPr>
          <p:cNvSpPr>
            <a:spLocks noGrp="1"/>
          </p:cNvSpPr>
          <p:nvPr>
            <p:ph type="dt" sz="half" idx="10"/>
          </p:nvPr>
        </p:nvSpPr>
        <p:spPr/>
        <p:txBody>
          <a:bodyPr/>
          <a:lstStyle/>
          <a:p>
            <a:fld id="{7DB84C07-2983-45B0-A30B-0A6C01A00CAD}" type="datetimeFigureOut">
              <a:rPr lang="en-GB" smtClean="0"/>
              <a:t>17/05/2024</a:t>
            </a:fld>
            <a:endParaRPr lang="en-GB"/>
          </a:p>
        </p:txBody>
      </p:sp>
      <p:sp>
        <p:nvSpPr>
          <p:cNvPr id="5" name="Footer Placeholder 4">
            <a:extLst>
              <a:ext uri="{FF2B5EF4-FFF2-40B4-BE49-F238E27FC236}">
                <a16:creationId xmlns:a16="http://schemas.microsoft.com/office/drawing/2014/main" id="{23E00F24-06F0-8BE6-D901-E15D117BBFA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F2E0692-5FA4-E35E-DE0D-7782F5E7508F}"/>
              </a:ext>
            </a:extLst>
          </p:cNvPr>
          <p:cNvSpPr>
            <a:spLocks noGrp="1"/>
          </p:cNvSpPr>
          <p:nvPr>
            <p:ph type="sldNum" sz="quarter" idx="12"/>
          </p:nvPr>
        </p:nvSpPr>
        <p:spPr/>
        <p:txBody>
          <a:bodyPr/>
          <a:lstStyle/>
          <a:p>
            <a:fld id="{0547E5AB-2096-40F2-A7E5-548780D4B972}" type="slidenum">
              <a:rPr lang="en-GB" smtClean="0"/>
              <a:t>‹#›</a:t>
            </a:fld>
            <a:endParaRPr lang="en-GB"/>
          </a:p>
        </p:txBody>
      </p:sp>
    </p:spTree>
    <p:extLst>
      <p:ext uri="{BB962C8B-B14F-4D97-AF65-F5344CB8AC3E}">
        <p14:creationId xmlns:p14="http://schemas.microsoft.com/office/powerpoint/2010/main" val="4190354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A9E57-CD9A-7991-C594-E78DD0552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F1794FC-781B-DEE9-1DEC-93E48A484A6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824BE1C-036A-1AE3-6E3D-40C41CBA0F14}"/>
              </a:ext>
            </a:extLst>
          </p:cNvPr>
          <p:cNvSpPr>
            <a:spLocks noGrp="1"/>
          </p:cNvSpPr>
          <p:nvPr>
            <p:ph type="dt" sz="half" idx="10"/>
          </p:nvPr>
        </p:nvSpPr>
        <p:spPr/>
        <p:txBody>
          <a:bodyPr/>
          <a:lstStyle/>
          <a:p>
            <a:fld id="{7DB84C07-2983-45B0-A30B-0A6C01A00CAD}" type="datetimeFigureOut">
              <a:rPr lang="en-GB" smtClean="0"/>
              <a:t>17/05/2024</a:t>
            </a:fld>
            <a:endParaRPr lang="en-GB"/>
          </a:p>
        </p:txBody>
      </p:sp>
      <p:sp>
        <p:nvSpPr>
          <p:cNvPr id="5" name="Footer Placeholder 4">
            <a:extLst>
              <a:ext uri="{FF2B5EF4-FFF2-40B4-BE49-F238E27FC236}">
                <a16:creationId xmlns:a16="http://schemas.microsoft.com/office/drawing/2014/main" id="{CBE4368E-38C6-83C6-64E2-16301BA23A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3BFE65-0D63-A8FC-ED94-608CFA885C9F}"/>
              </a:ext>
            </a:extLst>
          </p:cNvPr>
          <p:cNvSpPr>
            <a:spLocks noGrp="1"/>
          </p:cNvSpPr>
          <p:nvPr>
            <p:ph type="sldNum" sz="quarter" idx="12"/>
          </p:nvPr>
        </p:nvSpPr>
        <p:spPr/>
        <p:txBody>
          <a:bodyPr/>
          <a:lstStyle/>
          <a:p>
            <a:fld id="{0547E5AB-2096-40F2-A7E5-548780D4B972}" type="slidenum">
              <a:rPr lang="en-GB" smtClean="0"/>
              <a:t>‹#›</a:t>
            </a:fld>
            <a:endParaRPr lang="en-GB"/>
          </a:p>
        </p:txBody>
      </p:sp>
    </p:spTree>
    <p:extLst>
      <p:ext uri="{BB962C8B-B14F-4D97-AF65-F5344CB8AC3E}">
        <p14:creationId xmlns:p14="http://schemas.microsoft.com/office/powerpoint/2010/main" val="4048953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71FB0-B785-C651-81DA-57B02E94E92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2E23563-4F69-BA63-59C0-68D1A04FC48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B65870C-1058-69FA-F48D-E5C3ED4B1DD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C979591-8C25-F8FF-22FE-300A24C0AB3E}"/>
              </a:ext>
            </a:extLst>
          </p:cNvPr>
          <p:cNvSpPr>
            <a:spLocks noGrp="1"/>
          </p:cNvSpPr>
          <p:nvPr>
            <p:ph type="dt" sz="half" idx="10"/>
          </p:nvPr>
        </p:nvSpPr>
        <p:spPr/>
        <p:txBody>
          <a:bodyPr/>
          <a:lstStyle/>
          <a:p>
            <a:fld id="{7DB84C07-2983-45B0-A30B-0A6C01A00CAD}" type="datetimeFigureOut">
              <a:rPr lang="en-GB" smtClean="0"/>
              <a:t>17/05/2024</a:t>
            </a:fld>
            <a:endParaRPr lang="en-GB"/>
          </a:p>
        </p:txBody>
      </p:sp>
      <p:sp>
        <p:nvSpPr>
          <p:cNvPr id="6" name="Footer Placeholder 5">
            <a:extLst>
              <a:ext uri="{FF2B5EF4-FFF2-40B4-BE49-F238E27FC236}">
                <a16:creationId xmlns:a16="http://schemas.microsoft.com/office/drawing/2014/main" id="{AE4382B6-12FF-E1AB-489A-278BA25967C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9A752BC-AF1E-290C-1619-F753D35DC7BA}"/>
              </a:ext>
            </a:extLst>
          </p:cNvPr>
          <p:cNvSpPr>
            <a:spLocks noGrp="1"/>
          </p:cNvSpPr>
          <p:nvPr>
            <p:ph type="sldNum" sz="quarter" idx="12"/>
          </p:nvPr>
        </p:nvSpPr>
        <p:spPr/>
        <p:txBody>
          <a:bodyPr/>
          <a:lstStyle/>
          <a:p>
            <a:fld id="{0547E5AB-2096-40F2-A7E5-548780D4B972}" type="slidenum">
              <a:rPr lang="en-GB" smtClean="0"/>
              <a:t>‹#›</a:t>
            </a:fld>
            <a:endParaRPr lang="en-GB"/>
          </a:p>
        </p:txBody>
      </p:sp>
    </p:spTree>
    <p:extLst>
      <p:ext uri="{BB962C8B-B14F-4D97-AF65-F5344CB8AC3E}">
        <p14:creationId xmlns:p14="http://schemas.microsoft.com/office/powerpoint/2010/main" val="3259520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D9D8E-2A2A-B18C-54F3-167975EF5BD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D5F35BE-E5CB-32A3-452C-109AD0B8D1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DF45D75-FDFA-A243-F5DF-DB59086C492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6C983CB-5728-B526-8E4F-80453D0FEA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34A5A8D-66EE-3D91-247D-DC6AF8DCEF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21AEB2E-4467-1998-C802-9942CADB7A8C}"/>
              </a:ext>
            </a:extLst>
          </p:cNvPr>
          <p:cNvSpPr>
            <a:spLocks noGrp="1"/>
          </p:cNvSpPr>
          <p:nvPr>
            <p:ph type="dt" sz="half" idx="10"/>
          </p:nvPr>
        </p:nvSpPr>
        <p:spPr/>
        <p:txBody>
          <a:bodyPr/>
          <a:lstStyle/>
          <a:p>
            <a:fld id="{7DB84C07-2983-45B0-A30B-0A6C01A00CAD}" type="datetimeFigureOut">
              <a:rPr lang="en-GB" smtClean="0"/>
              <a:t>17/05/2024</a:t>
            </a:fld>
            <a:endParaRPr lang="en-GB"/>
          </a:p>
        </p:txBody>
      </p:sp>
      <p:sp>
        <p:nvSpPr>
          <p:cNvPr id="8" name="Footer Placeholder 7">
            <a:extLst>
              <a:ext uri="{FF2B5EF4-FFF2-40B4-BE49-F238E27FC236}">
                <a16:creationId xmlns:a16="http://schemas.microsoft.com/office/drawing/2014/main" id="{989B0DA4-5058-4E3F-B328-3E44BEE6FE4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DBED3A4-D9CF-3DD3-FB78-53EA7BE248FB}"/>
              </a:ext>
            </a:extLst>
          </p:cNvPr>
          <p:cNvSpPr>
            <a:spLocks noGrp="1"/>
          </p:cNvSpPr>
          <p:nvPr>
            <p:ph type="sldNum" sz="quarter" idx="12"/>
          </p:nvPr>
        </p:nvSpPr>
        <p:spPr/>
        <p:txBody>
          <a:bodyPr/>
          <a:lstStyle/>
          <a:p>
            <a:fld id="{0547E5AB-2096-40F2-A7E5-548780D4B972}" type="slidenum">
              <a:rPr lang="en-GB" smtClean="0"/>
              <a:t>‹#›</a:t>
            </a:fld>
            <a:endParaRPr lang="en-GB"/>
          </a:p>
        </p:txBody>
      </p:sp>
    </p:spTree>
    <p:extLst>
      <p:ext uri="{BB962C8B-B14F-4D97-AF65-F5344CB8AC3E}">
        <p14:creationId xmlns:p14="http://schemas.microsoft.com/office/powerpoint/2010/main" val="1537368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0B1FB-37F0-8535-42F2-C4133219F57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35A9CCE-AD9D-3694-6E80-972455A3B4CB}"/>
              </a:ext>
            </a:extLst>
          </p:cNvPr>
          <p:cNvSpPr>
            <a:spLocks noGrp="1"/>
          </p:cNvSpPr>
          <p:nvPr>
            <p:ph type="dt" sz="half" idx="10"/>
          </p:nvPr>
        </p:nvSpPr>
        <p:spPr/>
        <p:txBody>
          <a:bodyPr/>
          <a:lstStyle/>
          <a:p>
            <a:fld id="{7DB84C07-2983-45B0-A30B-0A6C01A00CAD}" type="datetimeFigureOut">
              <a:rPr lang="en-GB" smtClean="0"/>
              <a:t>17/05/2024</a:t>
            </a:fld>
            <a:endParaRPr lang="en-GB"/>
          </a:p>
        </p:txBody>
      </p:sp>
      <p:sp>
        <p:nvSpPr>
          <p:cNvPr id="4" name="Footer Placeholder 3">
            <a:extLst>
              <a:ext uri="{FF2B5EF4-FFF2-40B4-BE49-F238E27FC236}">
                <a16:creationId xmlns:a16="http://schemas.microsoft.com/office/drawing/2014/main" id="{EC9CB8AC-7271-5F07-D281-C2C12F7E24B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4A37338-25B2-615E-0835-FE6FDCAC02AB}"/>
              </a:ext>
            </a:extLst>
          </p:cNvPr>
          <p:cNvSpPr>
            <a:spLocks noGrp="1"/>
          </p:cNvSpPr>
          <p:nvPr>
            <p:ph type="sldNum" sz="quarter" idx="12"/>
          </p:nvPr>
        </p:nvSpPr>
        <p:spPr/>
        <p:txBody>
          <a:bodyPr/>
          <a:lstStyle/>
          <a:p>
            <a:fld id="{0547E5AB-2096-40F2-A7E5-548780D4B972}" type="slidenum">
              <a:rPr lang="en-GB" smtClean="0"/>
              <a:t>‹#›</a:t>
            </a:fld>
            <a:endParaRPr lang="en-GB"/>
          </a:p>
        </p:txBody>
      </p:sp>
    </p:spTree>
    <p:extLst>
      <p:ext uri="{BB962C8B-B14F-4D97-AF65-F5344CB8AC3E}">
        <p14:creationId xmlns:p14="http://schemas.microsoft.com/office/powerpoint/2010/main" val="1035011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0DC5842-BAD9-1F4B-BF28-93E04426E349}"/>
              </a:ext>
            </a:extLst>
          </p:cNvPr>
          <p:cNvSpPr>
            <a:spLocks noGrp="1"/>
          </p:cNvSpPr>
          <p:nvPr>
            <p:ph type="dt" sz="half" idx="10"/>
          </p:nvPr>
        </p:nvSpPr>
        <p:spPr/>
        <p:txBody>
          <a:bodyPr/>
          <a:lstStyle/>
          <a:p>
            <a:fld id="{7DB84C07-2983-45B0-A30B-0A6C01A00CAD}" type="datetimeFigureOut">
              <a:rPr lang="en-GB" smtClean="0"/>
              <a:t>17/05/2024</a:t>
            </a:fld>
            <a:endParaRPr lang="en-GB"/>
          </a:p>
        </p:txBody>
      </p:sp>
      <p:sp>
        <p:nvSpPr>
          <p:cNvPr id="3" name="Footer Placeholder 2">
            <a:extLst>
              <a:ext uri="{FF2B5EF4-FFF2-40B4-BE49-F238E27FC236}">
                <a16:creationId xmlns:a16="http://schemas.microsoft.com/office/drawing/2014/main" id="{6479DF59-CFD8-A8B6-0442-E1E77370A10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89AAC7E-79DC-1140-8DF1-487D80802CF9}"/>
              </a:ext>
            </a:extLst>
          </p:cNvPr>
          <p:cNvSpPr>
            <a:spLocks noGrp="1"/>
          </p:cNvSpPr>
          <p:nvPr>
            <p:ph type="sldNum" sz="quarter" idx="12"/>
          </p:nvPr>
        </p:nvSpPr>
        <p:spPr/>
        <p:txBody>
          <a:bodyPr/>
          <a:lstStyle/>
          <a:p>
            <a:fld id="{0547E5AB-2096-40F2-A7E5-548780D4B972}" type="slidenum">
              <a:rPr lang="en-GB" smtClean="0"/>
              <a:t>‹#›</a:t>
            </a:fld>
            <a:endParaRPr lang="en-GB"/>
          </a:p>
        </p:txBody>
      </p:sp>
    </p:spTree>
    <p:extLst>
      <p:ext uri="{BB962C8B-B14F-4D97-AF65-F5344CB8AC3E}">
        <p14:creationId xmlns:p14="http://schemas.microsoft.com/office/powerpoint/2010/main" val="2990509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49715-AAA6-6E58-38A3-1BBE9303DF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637FCD2-BFFA-50B7-FFF0-62C67C8F40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87519F2-822C-ADAB-9001-E1DD23623E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44E01C-C72D-FEC2-B147-10B36CAA7BE7}"/>
              </a:ext>
            </a:extLst>
          </p:cNvPr>
          <p:cNvSpPr>
            <a:spLocks noGrp="1"/>
          </p:cNvSpPr>
          <p:nvPr>
            <p:ph type="dt" sz="half" idx="10"/>
          </p:nvPr>
        </p:nvSpPr>
        <p:spPr/>
        <p:txBody>
          <a:bodyPr/>
          <a:lstStyle/>
          <a:p>
            <a:fld id="{7DB84C07-2983-45B0-A30B-0A6C01A00CAD}" type="datetimeFigureOut">
              <a:rPr lang="en-GB" smtClean="0"/>
              <a:t>17/05/2024</a:t>
            </a:fld>
            <a:endParaRPr lang="en-GB"/>
          </a:p>
        </p:txBody>
      </p:sp>
      <p:sp>
        <p:nvSpPr>
          <p:cNvPr id="6" name="Footer Placeholder 5">
            <a:extLst>
              <a:ext uri="{FF2B5EF4-FFF2-40B4-BE49-F238E27FC236}">
                <a16:creationId xmlns:a16="http://schemas.microsoft.com/office/drawing/2014/main" id="{D08D6DB0-DCA8-9587-358A-A96FFF3771D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4EAFBC6-43AD-57F3-9D2C-5F4577A988D1}"/>
              </a:ext>
            </a:extLst>
          </p:cNvPr>
          <p:cNvSpPr>
            <a:spLocks noGrp="1"/>
          </p:cNvSpPr>
          <p:nvPr>
            <p:ph type="sldNum" sz="quarter" idx="12"/>
          </p:nvPr>
        </p:nvSpPr>
        <p:spPr/>
        <p:txBody>
          <a:bodyPr/>
          <a:lstStyle/>
          <a:p>
            <a:fld id="{0547E5AB-2096-40F2-A7E5-548780D4B972}" type="slidenum">
              <a:rPr lang="en-GB" smtClean="0"/>
              <a:t>‹#›</a:t>
            </a:fld>
            <a:endParaRPr lang="en-GB"/>
          </a:p>
        </p:txBody>
      </p:sp>
    </p:spTree>
    <p:extLst>
      <p:ext uri="{BB962C8B-B14F-4D97-AF65-F5344CB8AC3E}">
        <p14:creationId xmlns:p14="http://schemas.microsoft.com/office/powerpoint/2010/main" val="2381911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32730-49A6-14AD-7E60-58FEDDE4BE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2C1C4CB-FF9B-A02C-72D6-9DF4FE56B8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EA89C81-B5CF-905E-83FF-6585F17B9F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1922A30-B3FA-B8D2-61F4-C868BD89521A}"/>
              </a:ext>
            </a:extLst>
          </p:cNvPr>
          <p:cNvSpPr>
            <a:spLocks noGrp="1"/>
          </p:cNvSpPr>
          <p:nvPr>
            <p:ph type="dt" sz="half" idx="10"/>
          </p:nvPr>
        </p:nvSpPr>
        <p:spPr/>
        <p:txBody>
          <a:bodyPr/>
          <a:lstStyle/>
          <a:p>
            <a:fld id="{7DB84C07-2983-45B0-A30B-0A6C01A00CAD}" type="datetimeFigureOut">
              <a:rPr lang="en-GB" smtClean="0"/>
              <a:t>17/05/2024</a:t>
            </a:fld>
            <a:endParaRPr lang="en-GB"/>
          </a:p>
        </p:txBody>
      </p:sp>
      <p:sp>
        <p:nvSpPr>
          <p:cNvPr id="6" name="Footer Placeholder 5">
            <a:extLst>
              <a:ext uri="{FF2B5EF4-FFF2-40B4-BE49-F238E27FC236}">
                <a16:creationId xmlns:a16="http://schemas.microsoft.com/office/drawing/2014/main" id="{13E5746A-469F-2A31-7AE0-299A6771AB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B57C647-F89B-7CA3-C38B-F2FDD99BAE04}"/>
              </a:ext>
            </a:extLst>
          </p:cNvPr>
          <p:cNvSpPr>
            <a:spLocks noGrp="1"/>
          </p:cNvSpPr>
          <p:nvPr>
            <p:ph type="sldNum" sz="quarter" idx="12"/>
          </p:nvPr>
        </p:nvSpPr>
        <p:spPr/>
        <p:txBody>
          <a:bodyPr/>
          <a:lstStyle/>
          <a:p>
            <a:fld id="{0547E5AB-2096-40F2-A7E5-548780D4B972}" type="slidenum">
              <a:rPr lang="en-GB" smtClean="0"/>
              <a:t>‹#›</a:t>
            </a:fld>
            <a:endParaRPr lang="en-GB"/>
          </a:p>
        </p:txBody>
      </p:sp>
    </p:spTree>
    <p:extLst>
      <p:ext uri="{BB962C8B-B14F-4D97-AF65-F5344CB8AC3E}">
        <p14:creationId xmlns:p14="http://schemas.microsoft.com/office/powerpoint/2010/main" val="4050502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AE4813-1A9F-ED62-0277-178EDAC695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1B67519-6332-85C6-6948-0FF2B4C480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BF573F5-22EC-AA9E-B27C-7E5E9D2228E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DB84C07-2983-45B0-A30B-0A6C01A00CAD}" type="datetimeFigureOut">
              <a:rPr lang="en-GB" smtClean="0"/>
              <a:t>17/05/2024</a:t>
            </a:fld>
            <a:endParaRPr lang="en-GB"/>
          </a:p>
        </p:txBody>
      </p:sp>
      <p:sp>
        <p:nvSpPr>
          <p:cNvPr id="5" name="Footer Placeholder 4">
            <a:extLst>
              <a:ext uri="{FF2B5EF4-FFF2-40B4-BE49-F238E27FC236}">
                <a16:creationId xmlns:a16="http://schemas.microsoft.com/office/drawing/2014/main" id="{D4D5C34A-969C-B9AE-C73C-E347ED5C17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6D6CDD67-A59F-EA4D-413C-1E16CD0A38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547E5AB-2096-40F2-A7E5-548780D4B972}" type="slidenum">
              <a:rPr lang="en-GB" smtClean="0"/>
              <a:t>‹#›</a:t>
            </a:fld>
            <a:endParaRPr lang="en-GB"/>
          </a:p>
        </p:txBody>
      </p:sp>
    </p:spTree>
    <p:extLst>
      <p:ext uri="{BB962C8B-B14F-4D97-AF65-F5344CB8AC3E}">
        <p14:creationId xmlns:p14="http://schemas.microsoft.com/office/powerpoint/2010/main" val="937774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A2A0684-E491-2284-C551-311BDF913519}"/>
              </a:ext>
            </a:extLst>
          </p:cNvPr>
          <p:cNvPicPr>
            <a:picLocks noChangeAspect="1"/>
          </p:cNvPicPr>
          <p:nvPr/>
        </p:nvPicPr>
        <p:blipFill>
          <a:blip r:embed="rId2"/>
          <a:stretch>
            <a:fillRect/>
          </a:stretch>
        </p:blipFill>
        <p:spPr>
          <a:xfrm>
            <a:off x="643467" y="1997709"/>
            <a:ext cx="10905066" cy="2862580"/>
          </a:xfrm>
          <a:prstGeom prst="rect">
            <a:avLst/>
          </a:prstGeom>
        </p:spPr>
      </p:pic>
    </p:spTree>
    <p:extLst>
      <p:ext uri="{BB962C8B-B14F-4D97-AF65-F5344CB8AC3E}">
        <p14:creationId xmlns:p14="http://schemas.microsoft.com/office/powerpoint/2010/main" val="1530967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A7E03-6B55-AE31-0E3C-05D6BD0498F0}"/>
              </a:ext>
            </a:extLst>
          </p:cNvPr>
          <p:cNvSpPr>
            <a:spLocks noGrp="1"/>
          </p:cNvSpPr>
          <p:nvPr>
            <p:ph type="title"/>
          </p:nvPr>
        </p:nvSpPr>
        <p:spPr/>
        <p:txBody>
          <a:bodyPr/>
          <a:lstStyle/>
          <a:p>
            <a:r>
              <a:rPr lang="en-US" b="1" dirty="0">
                <a:solidFill>
                  <a:srgbClr val="FF0000"/>
                </a:solidFill>
              </a:rPr>
              <a:t>15 Marker </a:t>
            </a:r>
            <a:endParaRPr lang="en-GB" b="1" dirty="0">
              <a:solidFill>
                <a:srgbClr val="FF0000"/>
              </a:solidFill>
            </a:endParaRPr>
          </a:p>
        </p:txBody>
      </p:sp>
      <p:sp>
        <p:nvSpPr>
          <p:cNvPr id="3" name="Content Placeholder 2">
            <a:extLst>
              <a:ext uri="{FF2B5EF4-FFF2-40B4-BE49-F238E27FC236}">
                <a16:creationId xmlns:a16="http://schemas.microsoft.com/office/drawing/2014/main" id="{49C17726-24FD-D689-F277-3C54C3748DAE}"/>
              </a:ext>
            </a:extLst>
          </p:cNvPr>
          <p:cNvSpPr>
            <a:spLocks noGrp="1"/>
          </p:cNvSpPr>
          <p:nvPr>
            <p:ph idx="1"/>
          </p:nvPr>
        </p:nvSpPr>
        <p:spPr/>
        <p:txBody>
          <a:bodyPr/>
          <a:lstStyle/>
          <a:p>
            <a:pPr algn="l"/>
            <a:r>
              <a:rPr lang="en-US" b="0" i="0" dirty="0">
                <a:solidFill>
                  <a:srgbClr val="FF0000"/>
                </a:solidFill>
                <a:effectLst/>
                <a:latin typeface="Segoe UI Historic" panose="020B0502040204020203" pitchFamily="34" charset="0"/>
              </a:rPr>
              <a:t>- </a:t>
            </a:r>
            <a:r>
              <a:rPr lang="en-US" b="1" i="0" dirty="0">
                <a:solidFill>
                  <a:srgbClr val="FF0000"/>
                </a:solidFill>
                <a:effectLst/>
                <a:latin typeface="Segoe UI Historic" panose="020B0502040204020203" pitchFamily="34" charset="0"/>
              </a:rPr>
              <a:t>IDENTIFY</a:t>
            </a:r>
            <a:r>
              <a:rPr lang="en-US" b="0" i="0" dirty="0">
                <a:solidFill>
                  <a:srgbClr val="FF0000"/>
                </a:solidFill>
                <a:effectLst/>
                <a:latin typeface="Segoe UI Historic" panose="020B0502040204020203" pitchFamily="34" charset="0"/>
              </a:rPr>
              <a:t> the moment in the extract</a:t>
            </a:r>
          </a:p>
          <a:p>
            <a:pPr algn="l"/>
            <a:r>
              <a:rPr lang="en-US" b="0" i="0" dirty="0">
                <a:solidFill>
                  <a:srgbClr val="FF0000"/>
                </a:solidFill>
                <a:effectLst/>
                <a:latin typeface="Segoe UI Historic" panose="020B0502040204020203" pitchFamily="34" charset="0"/>
              </a:rPr>
              <a:t>- state the characters </a:t>
            </a:r>
            <a:r>
              <a:rPr lang="en-US" b="1" i="0" dirty="0">
                <a:solidFill>
                  <a:srgbClr val="FF0000"/>
                </a:solidFill>
                <a:effectLst/>
                <a:latin typeface="Segoe UI Historic" panose="020B0502040204020203" pitchFamily="34" charset="0"/>
              </a:rPr>
              <a:t>MOTIVATIONS </a:t>
            </a:r>
            <a:r>
              <a:rPr lang="en-US" b="0" i="0" dirty="0">
                <a:solidFill>
                  <a:srgbClr val="FF0000"/>
                </a:solidFill>
                <a:effectLst/>
                <a:latin typeface="Segoe UI Historic" panose="020B0502040204020203" pitchFamily="34" charset="0"/>
              </a:rPr>
              <a:t>at that moment</a:t>
            </a:r>
          </a:p>
          <a:p>
            <a:pPr algn="l"/>
            <a:r>
              <a:rPr lang="en-US" b="0" i="0" dirty="0">
                <a:solidFill>
                  <a:srgbClr val="FF0000"/>
                </a:solidFill>
                <a:effectLst/>
                <a:latin typeface="Segoe UI Historic" panose="020B0502040204020203" pitchFamily="34" charset="0"/>
              </a:rPr>
              <a:t>- chose an </a:t>
            </a:r>
            <a:r>
              <a:rPr lang="en-US" b="1" i="0" dirty="0">
                <a:solidFill>
                  <a:srgbClr val="FF0000"/>
                </a:solidFill>
                <a:effectLst/>
                <a:latin typeface="Segoe UI Historic" panose="020B0502040204020203" pitchFamily="34" charset="0"/>
              </a:rPr>
              <a:t>EXAMPLE </a:t>
            </a:r>
            <a:r>
              <a:rPr lang="en-US" b="0" i="0" dirty="0">
                <a:solidFill>
                  <a:srgbClr val="FF0000"/>
                </a:solidFill>
                <a:effectLst/>
                <a:latin typeface="Segoe UI Historic" panose="020B0502040204020203" pitchFamily="34" charset="0"/>
              </a:rPr>
              <a:t>(quote) from the moment which demonstrates their motivations</a:t>
            </a:r>
          </a:p>
          <a:p>
            <a:pPr algn="l"/>
            <a:r>
              <a:rPr lang="en-US" b="0" i="0" dirty="0">
                <a:solidFill>
                  <a:srgbClr val="FF0000"/>
                </a:solidFill>
                <a:effectLst/>
                <a:latin typeface="Segoe UI Historic" panose="020B0502040204020203" pitchFamily="34" charset="0"/>
              </a:rPr>
              <a:t>- what </a:t>
            </a:r>
            <a:r>
              <a:rPr lang="en-US" b="1" i="0" dirty="0">
                <a:solidFill>
                  <a:srgbClr val="FF0000"/>
                </a:solidFill>
                <a:effectLst/>
                <a:latin typeface="Segoe UI Historic" panose="020B0502040204020203" pitchFamily="34" charset="0"/>
              </a:rPr>
              <a:t>SKILLS</a:t>
            </a:r>
            <a:r>
              <a:rPr lang="en-US" b="0" i="0" dirty="0">
                <a:solidFill>
                  <a:srgbClr val="FF0000"/>
                </a:solidFill>
                <a:effectLst/>
                <a:latin typeface="Segoe UI Historic" panose="020B0502040204020203" pitchFamily="34" charset="0"/>
              </a:rPr>
              <a:t> would an actor use to show that motivation during that line</a:t>
            </a:r>
          </a:p>
          <a:p>
            <a:pPr algn="l"/>
            <a:r>
              <a:rPr lang="en-US" b="0" i="0" dirty="0">
                <a:solidFill>
                  <a:srgbClr val="FF0000"/>
                </a:solidFill>
                <a:effectLst/>
                <a:latin typeface="Segoe UI Historic" panose="020B0502040204020203" pitchFamily="34" charset="0"/>
              </a:rPr>
              <a:t>- </a:t>
            </a:r>
            <a:r>
              <a:rPr lang="en-US" b="1" i="0" dirty="0">
                <a:solidFill>
                  <a:srgbClr val="FF0000"/>
                </a:solidFill>
                <a:effectLst/>
                <a:latin typeface="Segoe UI Historic" panose="020B0502040204020203" pitchFamily="34" charset="0"/>
              </a:rPr>
              <a:t>JUSTIFY</a:t>
            </a:r>
            <a:r>
              <a:rPr lang="en-US" b="0" i="0" dirty="0">
                <a:solidFill>
                  <a:srgbClr val="FF0000"/>
                </a:solidFill>
                <a:effectLst/>
                <a:latin typeface="Segoe UI Historic" panose="020B0502040204020203" pitchFamily="34" charset="0"/>
              </a:rPr>
              <a:t> your choices, linking back to character motivations and mood and atmosphere</a:t>
            </a:r>
          </a:p>
          <a:p>
            <a:endParaRPr lang="en-GB" dirty="0"/>
          </a:p>
        </p:txBody>
      </p:sp>
    </p:spTree>
    <p:extLst>
      <p:ext uri="{BB962C8B-B14F-4D97-AF65-F5344CB8AC3E}">
        <p14:creationId xmlns:p14="http://schemas.microsoft.com/office/powerpoint/2010/main" val="3221206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BDD28-1F3B-F085-F687-3ABF0ECE326A}"/>
              </a:ext>
            </a:extLst>
          </p:cNvPr>
          <p:cNvSpPr>
            <a:spLocks noGrp="1"/>
          </p:cNvSpPr>
          <p:nvPr>
            <p:ph type="title"/>
          </p:nvPr>
        </p:nvSpPr>
        <p:spPr/>
        <p:txBody>
          <a:bodyPr/>
          <a:lstStyle/>
          <a:p>
            <a:r>
              <a:rPr lang="en-US" dirty="0"/>
              <a:t>Motivation </a:t>
            </a:r>
            <a:endParaRPr lang="en-GB" dirty="0"/>
          </a:p>
        </p:txBody>
      </p:sp>
      <p:sp>
        <p:nvSpPr>
          <p:cNvPr id="3" name="Content Placeholder 2">
            <a:extLst>
              <a:ext uri="{FF2B5EF4-FFF2-40B4-BE49-F238E27FC236}">
                <a16:creationId xmlns:a16="http://schemas.microsoft.com/office/drawing/2014/main" id="{C14C0B6C-1B55-DD30-BA5D-76B0BEF2155F}"/>
              </a:ext>
            </a:extLst>
          </p:cNvPr>
          <p:cNvSpPr>
            <a:spLocks noGrp="1"/>
          </p:cNvSpPr>
          <p:nvPr>
            <p:ph idx="1"/>
          </p:nvPr>
        </p:nvSpPr>
        <p:spPr/>
        <p:txBody>
          <a:bodyPr>
            <a:normAutofit fontScale="55000" lnSpcReduction="20000"/>
          </a:bodyPr>
          <a:lstStyle/>
          <a:p>
            <a:r>
              <a:rPr lang="en-US" dirty="0"/>
              <a:t>Jasmine is a wealthy Cross woman. </a:t>
            </a:r>
          </a:p>
          <a:p>
            <a:r>
              <a:rPr lang="en-US" dirty="0"/>
              <a:t>She demands total loyalty from her nought staff (in the prologue, she fires Meggie for not corroborating an alibi in front of Mr. Hadley.) </a:t>
            </a:r>
          </a:p>
          <a:p>
            <a:r>
              <a:rPr lang="en-US" dirty="0"/>
              <a:t>She demands perfection from her daughters. </a:t>
            </a:r>
          </a:p>
          <a:p>
            <a:r>
              <a:rPr lang="en-US" dirty="0"/>
              <a:t>Jasmine drinks a lot </a:t>
            </a:r>
          </a:p>
          <a:p>
            <a:r>
              <a:rPr lang="en-US" dirty="0" err="1"/>
              <a:t>Sephy</a:t>
            </a:r>
            <a:r>
              <a:rPr lang="en-US" dirty="0"/>
              <a:t> believes that alcohol can make Mother happy in a way that </a:t>
            </a:r>
            <a:r>
              <a:rPr lang="en-US" dirty="0" err="1"/>
              <a:t>Sephy</a:t>
            </a:r>
            <a:r>
              <a:rPr lang="en-US" dirty="0"/>
              <a:t> and Minnie will never be able to. </a:t>
            </a:r>
          </a:p>
          <a:p>
            <a:r>
              <a:rPr lang="en-US" dirty="0"/>
              <a:t>Though </a:t>
            </a:r>
            <a:r>
              <a:rPr lang="en-US" dirty="0" err="1"/>
              <a:t>Sephy</a:t>
            </a:r>
            <a:r>
              <a:rPr lang="en-US" dirty="0"/>
              <a:t> never gets to know her mother very well, she does become aware that Mother is deeply unhappy. </a:t>
            </a:r>
          </a:p>
          <a:p>
            <a:r>
              <a:rPr lang="en-US" dirty="0"/>
              <a:t>Mother and Mr. Hadley’s marriage has been unsupportive and volatile from the start, when Mother refused to let Mr. Hadley bring a son he had with another woman into the house. </a:t>
            </a:r>
          </a:p>
          <a:p>
            <a:r>
              <a:rPr lang="en-US" dirty="0"/>
              <a:t>At some point, Mother had an affair, supposedly to attract Mr. Hadley’s attention—but all that did was anger him and make him more physically and verbally abusive toward her. </a:t>
            </a:r>
          </a:p>
          <a:p>
            <a:r>
              <a:rPr lang="en-US" dirty="0"/>
              <a:t>During the play, Mother becomes so unhappy and depressed that she attempts to kill herself by taking sleeping pills, though it’s also suggested that Mother does this for attention and not actually to take her own life. </a:t>
            </a:r>
          </a:p>
          <a:p>
            <a:r>
              <a:rPr lang="en-US" dirty="0"/>
              <a:t> In the months after she returns home from the hospital, Mother becomes clingier and more emotional with her daughters</a:t>
            </a:r>
          </a:p>
          <a:p>
            <a:r>
              <a:rPr lang="en-US" dirty="0"/>
              <a:t>Jasmine is privileged and has incomplete grasp of race relations. </a:t>
            </a:r>
            <a:endParaRPr lang="en-GB" dirty="0"/>
          </a:p>
        </p:txBody>
      </p:sp>
    </p:spTree>
    <p:extLst>
      <p:ext uri="{BB962C8B-B14F-4D97-AF65-F5344CB8AC3E}">
        <p14:creationId xmlns:p14="http://schemas.microsoft.com/office/powerpoint/2010/main" val="2347045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36305-ED6A-0532-65BF-B13C8114568F}"/>
              </a:ext>
            </a:extLst>
          </p:cNvPr>
          <p:cNvSpPr>
            <a:spLocks noGrp="1"/>
          </p:cNvSpPr>
          <p:nvPr>
            <p:ph type="title"/>
          </p:nvPr>
        </p:nvSpPr>
        <p:spPr>
          <a:xfrm>
            <a:off x="838200" y="365126"/>
            <a:ext cx="10515600" cy="609236"/>
          </a:xfrm>
        </p:spPr>
        <p:txBody>
          <a:bodyPr>
            <a:normAutofit fontScale="90000"/>
          </a:bodyPr>
          <a:lstStyle/>
          <a:p>
            <a:r>
              <a:rPr lang="en-GB" dirty="0"/>
              <a:t>Example. </a:t>
            </a:r>
          </a:p>
        </p:txBody>
      </p:sp>
      <p:sp>
        <p:nvSpPr>
          <p:cNvPr id="3" name="Content Placeholder 2">
            <a:extLst>
              <a:ext uri="{FF2B5EF4-FFF2-40B4-BE49-F238E27FC236}">
                <a16:creationId xmlns:a16="http://schemas.microsoft.com/office/drawing/2014/main" id="{EB0554B5-8F4D-787B-7157-7A648EE86ECE}"/>
              </a:ext>
            </a:extLst>
          </p:cNvPr>
          <p:cNvSpPr>
            <a:spLocks noGrp="1"/>
          </p:cNvSpPr>
          <p:nvPr>
            <p:ph idx="1"/>
          </p:nvPr>
        </p:nvSpPr>
        <p:spPr>
          <a:xfrm>
            <a:off x="838200" y="1184222"/>
            <a:ext cx="10515600" cy="5308651"/>
          </a:xfrm>
        </p:spPr>
        <p:txBody>
          <a:bodyPr>
            <a:normAutofit fontScale="92500" lnSpcReduction="10000"/>
          </a:bodyPr>
          <a:lstStyle/>
          <a:p>
            <a:pPr marL="0" indent="0">
              <a:buNone/>
            </a:pPr>
            <a:r>
              <a:rPr lang="en-GB" sz="1800" dirty="0"/>
              <a:t> Playing the role of Jasmine, in the extract on pages 30-32. </a:t>
            </a:r>
          </a:p>
          <a:p>
            <a:pPr marL="0" indent="0">
              <a:buNone/>
            </a:pPr>
            <a:r>
              <a:rPr lang="en-GB" sz="1800" dirty="0"/>
              <a:t>Jasmine is </a:t>
            </a:r>
            <a:r>
              <a:rPr lang="en-GB" sz="1800" dirty="0" err="1"/>
              <a:t>Sephy’s</a:t>
            </a:r>
            <a:r>
              <a:rPr lang="en-GB" sz="1800" dirty="0"/>
              <a:t> mother a wealthy cross women. She has a trouble relationship with her daughter as she often expects a lot of her. In scene her motivation is that she is trying to communicate with her daughter about her relationship with </a:t>
            </a:r>
            <a:r>
              <a:rPr lang="en-GB" sz="1800" dirty="0" err="1"/>
              <a:t>Sephys</a:t>
            </a:r>
            <a:r>
              <a:rPr lang="en-GB" sz="1800" dirty="0"/>
              <a:t> father, although Stephy is standoffish about this as Jasmine has drinking problem and doesn’t fully trust her to be sober. Jasmine feels like she is burdening </a:t>
            </a:r>
            <a:r>
              <a:rPr lang="en-GB" sz="1800" dirty="0" err="1"/>
              <a:t>sephy</a:t>
            </a:r>
            <a:r>
              <a:rPr lang="en-GB" sz="1800" dirty="0"/>
              <a:t> with this news feeling helpless to do anything to help her. </a:t>
            </a:r>
          </a:p>
          <a:p>
            <a:pPr marL="0" indent="0">
              <a:buNone/>
            </a:pPr>
            <a:r>
              <a:rPr lang="en-GB" sz="1800" dirty="0"/>
              <a:t>We can see this motivation clearly on the line “</a:t>
            </a:r>
            <a:r>
              <a:rPr lang="en-GB" sz="1800" dirty="0" err="1"/>
              <a:t>Ive</a:t>
            </a:r>
            <a:r>
              <a:rPr lang="en-GB" sz="1800" dirty="0"/>
              <a:t> tried. I don’t like to burden you with this, but he is really not the man I married”. </a:t>
            </a:r>
          </a:p>
          <a:p>
            <a:pPr marL="0" indent="0">
              <a:buNone/>
            </a:pPr>
            <a:r>
              <a:rPr lang="en-GB" sz="1800" dirty="0"/>
              <a:t>On this line would use, emphasis to highlight the word tried, then pause slowly before continuing the rest of the line with a defeated tone of voice and a quieter volume. This would communicate that jasmine wants to be able to defend her daughter but is resigned to the fact that she cant do much, as </a:t>
            </a:r>
            <a:r>
              <a:rPr lang="en-GB" sz="1800" dirty="0" err="1"/>
              <a:t>kamal</a:t>
            </a:r>
            <a:r>
              <a:rPr lang="en-GB" sz="1800" dirty="0"/>
              <a:t> is too powerful. The low volume would communicate that she feels almost guilty </a:t>
            </a:r>
            <a:r>
              <a:rPr lang="en-GB" sz="1800" dirty="0" err="1"/>
              <a:t>buderning</a:t>
            </a:r>
            <a:r>
              <a:rPr lang="en-GB" sz="1800" dirty="0"/>
              <a:t> </a:t>
            </a:r>
            <a:r>
              <a:rPr lang="en-GB" sz="1800" dirty="0" err="1"/>
              <a:t>sephy</a:t>
            </a:r>
            <a:r>
              <a:rPr lang="en-GB" sz="1800" dirty="0"/>
              <a:t> with this information about their struggling relationship, because they have never been that close. </a:t>
            </a:r>
          </a:p>
          <a:p>
            <a:pPr marL="0" indent="0">
              <a:buNone/>
            </a:pPr>
            <a:r>
              <a:rPr lang="en-GB" sz="1800" dirty="0"/>
              <a:t>On this line I would move closer in proxemics with </a:t>
            </a:r>
            <a:r>
              <a:rPr lang="en-GB" sz="1800" dirty="0" err="1"/>
              <a:t>Sephy</a:t>
            </a:r>
            <a:r>
              <a:rPr lang="en-GB" sz="1800" dirty="0"/>
              <a:t> and sit with her, I would use a concerned facial expression and look straight at her . I would also sway slightly and fiddle with my jewellery. This would communicate that Jasmine is trying to be a comforting mother as she has tried to fight for her although nervous as she powerless to do so, The close proxemics and swaying physicality would also communicate that Jasmine has been dinking, which would then lead smoothly on to </a:t>
            </a:r>
            <a:r>
              <a:rPr lang="en-GB" sz="1800" dirty="0" err="1"/>
              <a:t>sephys</a:t>
            </a:r>
            <a:r>
              <a:rPr lang="en-GB" sz="1800" dirty="0"/>
              <a:t> line where she does not believe she is sober. </a:t>
            </a:r>
          </a:p>
          <a:p>
            <a:pPr marL="0" indent="0">
              <a:buNone/>
            </a:pPr>
            <a:r>
              <a:rPr lang="en-GB" sz="1800" dirty="0"/>
              <a:t>All of these together would create a tense atmosphere for the audience to communicate this trouble relationship between jasmine and her daughter. </a:t>
            </a:r>
          </a:p>
        </p:txBody>
      </p:sp>
    </p:spTree>
    <p:extLst>
      <p:ext uri="{BB962C8B-B14F-4D97-AF65-F5344CB8AC3E}">
        <p14:creationId xmlns:p14="http://schemas.microsoft.com/office/powerpoint/2010/main" val="2083774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3394608-4D21-48F8-AB46-3156D5EAA754}"/>
              </a:ext>
            </a:extLst>
          </p:cNvPr>
          <p:cNvSpPr txBox="1"/>
          <p:nvPr/>
        </p:nvSpPr>
        <p:spPr>
          <a:xfrm>
            <a:off x="689114" y="654603"/>
            <a:ext cx="10827025" cy="5587940"/>
          </a:xfrm>
          <a:prstGeom prst="rect">
            <a:avLst/>
          </a:prstGeom>
          <a:noFill/>
        </p:spPr>
        <p:txBody>
          <a:bodyPr wrap="square" rtlCol="0">
            <a:spAutoFit/>
          </a:bodyPr>
          <a:lstStyle/>
          <a:p>
            <a:pPr>
              <a:lnSpc>
                <a:spcPct val="107000"/>
              </a:lnSpc>
              <a:spcBef>
                <a:spcPts val="200"/>
              </a:spcBef>
            </a:pPr>
            <a:r>
              <a:rPr lang="en-GB" sz="1600" b="1">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Section B: Design Question</a:t>
            </a:r>
          </a:p>
          <a:p>
            <a:pPr>
              <a:lnSpc>
                <a:spcPct val="107000"/>
              </a:lnSpc>
              <a:spcAft>
                <a:spcPts val="800"/>
              </a:spcAft>
            </a:pPr>
            <a:r>
              <a:rPr lang="en-GB" sz="16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Bef>
                <a:spcPts val="200"/>
              </a:spcBef>
            </a:pPr>
            <a:r>
              <a:rPr lang="en-GB" sz="1600" b="1" i="1">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Analyse and evaluate how costume, hair and make-up were used in two key scenes to communicate meaning to the audience.</a:t>
            </a:r>
          </a:p>
          <a:p>
            <a:pPr>
              <a:lnSpc>
                <a:spcPct val="107000"/>
              </a:lnSpc>
              <a:spcBef>
                <a:spcPts val="200"/>
              </a:spcBef>
            </a:pPr>
            <a:r>
              <a:rPr lang="en-GB" sz="1600" b="1" i="1">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In your answer refer to:</a:t>
            </a:r>
          </a:p>
          <a:p>
            <a:pPr marL="342900" lvl="0" indent="-342900">
              <a:lnSpc>
                <a:spcPct val="107000"/>
              </a:lnSpc>
              <a:spcBef>
                <a:spcPts val="200"/>
              </a:spcBef>
              <a:buFont typeface="Symbol" panose="05050102010706020507" pitchFamily="18" charset="2"/>
              <a:buChar char=""/>
            </a:pPr>
            <a:r>
              <a:rPr lang="en-GB" sz="1600" b="1" i="1">
                <a:solidFill>
                  <a:srgbClr val="2F5496"/>
                </a:solidFill>
                <a:effectLst/>
                <a:highlight>
                  <a:srgbClr val="FFFF00"/>
                </a:highlight>
                <a:latin typeface="Calibri Light" panose="020F0302020204030204" pitchFamily="34" charset="0"/>
                <a:ea typeface="Times New Roman" panose="02020603050405020304" pitchFamily="18" charset="0"/>
                <a:cs typeface="Times New Roman" panose="02020603050405020304" pitchFamily="18" charset="0"/>
              </a:rPr>
              <a:t>the production style</a:t>
            </a:r>
          </a:p>
          <a:p>
            <a:pPr marL="342900" lvl="0" indent="-342900">
              <a:lnSpc>
                <a:spcPct val="107000"/>
              </a:lnSpc>
              <a:spcBef>
                <a:spcPts val="200"/>
              </a:spcBef>
              <a:buFont typeface="Symbol" panose="05050102010706020507" pitchFamily="18" charset="2"/>
              <a:buChar char=""/>
            </a:pPr>
            <a:r>
              <a:rPr lang="en-GB" sz="1600" b="1" i="1">
                <a:solidFill>
                  <a:srgbClr val="2F5496"/>
                </a:solidFill>
                <a:effectLst/>
                <a:highlight>
                  <a:srgbClr val="00FFFF"/>
                </a:highlight>
                <a:latin typeface="Calibri Light" panose="020F0302020204030204" pitchFamily="34" charset="0"/>
                <a:ea typeface="Times New Roman" panose="02020603050405020304" pitchFamily="18" charset="0"/>
                <a:cs typeface="Times New Roman" panose="02020603050405020304" pitchFamily="18" charset="0"/>
              </a:rPr>
              <a:t>how costume, hair and make-up were used to create character and communicate meaning</a:t>
            </a:r>
          </a:p>
          <a:p>
            <a:pPr marL="342900" lvl="0" indent="-342900">
              <a:lnSpc>
                <a:spcPct val="107000"/>
              </a:lnSpc>
              <a:spcBef>
                <a:spcPts val="200"/>
              </a:spcBef>
              <a:buFont typeface="Symbol" panose="05050102010706020507" pitchFamily="18" charset="2"/>
              <a:buChar char=""/>
            </a:pPr>
            <a:r>
              <a:rPr lang="en-GB" sz="1600" b="1" i="1">
                <a:solidFill>
                  <a:srgbClr val="2F5496"/>
                </a:solidFill>
                <a:effectLst/>
                <a:highlight>
                  <a:srgbClr val="C0C0C0"/>
                </a:highlight>
                <a:latin typeface="Calibri Light" panose="020F0302020204030204" pitchFamily="34" charset="0"/>
                <a:ea typeface="Times New Roman" panose="02020603050405020304" pitchFamily="18" charset="0"/>
                <a:cs typeface="Times New Roman" panose="02020603050405020304" pitchFamily="18" charset="0"/>
              </a:rPr>
              <a:t>your response to the performance as an audience member.</a:t>
            </a:r>
          </a:p>
          <a:p>
            <a:pPr>
              <a:lnSpc>
                <a:spcPct val="107000"/>
              </a:lnSpc>
              <a:spcAft>
                <a:spcPts val="800"/>
              </a:spcAft>
            </a:pPr>
            <a:r>
              <a:rPr lang="en-GB" sz="16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Bef>
                <a:spcPts val="200"/>
              </a:spcBef>
            </a:pPr>
            <a:r>
              <a:rPr lang="en-GB" sz="1600" b="1">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Romeo and Juliet, Royal Shakespeare Company, Royal Shakespeare Theatre, March 2018</a:t>
            </a:r>
          </a:p>
          <a:p>
            <a:pPr>
              <a:lnSpc>
                <a:spcPct val="107000"/>
              </a:lnSpc>
              <a:spcAft>
                <a:spcPts val="800"/>
              </a:spcAft>
            </a:pPr>
            <a:r>
              <a:rPr lang="en-GB" sz="16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600">
                <a:effectLst/>
                <a:latin typeface="Calibri" panose="020F0502020204030204" pitchFamily="34" charset="0"/>
                <a:ea typeface="Calibri" panose="020F0502020204030204" pitchFamily="34" charset="0"/>
                <a:cs typeface="Times New Roman" panose="02020603050405020304" pitchFamily="18" charset="0"/>
              </a:rPr>
              <a:t>I went to see Romeo and Juliet directed by Erica </a:t>
            </a:r>
            <a:r>
              <a:rPr lang="en-GB" sz="1600" err="1">
                <a:effectLst/>
                <a:latin typeface="Calibri" panose="020F0502020204030204" pitchFamily="34" charset="0"/>
                <a:ea typeface="Calibri" panose="020F0502020204030204" pitchFamily="34" charset="0"/>
                <a:cs typeface="Times New Roman" panose="02020603050405020304" pitchFamily="18" charset="0"/>
              </a:rPr>
              <a:t>Whyman</a:t>
            </a:r>
            <a:r>
              <a:rPr lang="en-GB" sz="1600">
                <a:effectLst/>
                <a:latin typeface="Calibri" panose="020F0502020204030204" pitchFamily="34" charset="0"/>
                <a:ea typeface="Calibri" panose="020F0502020204030204" pitchFamily="34" charset="0"/>
                <a:cs typeface="Times New Roman" panose="02020603050405020304" pitchFamily="18" charset="0"/>
              </a:rPr>
              <a:t> at the Royal Shakespeare Theatre and performed by the Royal Shakespeare Company. The production </a:t>
            </a:r>
            <a:r>
              <a:rPr lang="en-GB" sz="160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was very modern, taking influences from youth culture of today into the production.</a:t>
            </a:r>
            <a:r>
              <a:rPr lang="en-GB" sz="1600">
                <a:effectLst/>
                <a:latin typeface="Calibri" panose="020F0502020204030204" pitchFamily="34" charset="0"/>
                <a:ea typeface="Calibri" panose="020F0502020204030204" pitchFamily="34" charset="0"/>
                <a:cs typeface="Times New Roman" panose="02020603050405020304" pitchFamily="18" charset="0"/>
              </a:rPr>
              <a:t> </a:t>
            </a:r>
            <a:r>
              <a:rPr lang="en-GB" sz="160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There were ideas of changing gender roles, the boundaries being blurred between what is male and what is female and how women are carving a new place for themselves in society.</a:t>
            </a:r>
            <a:r>
              <a:rPr lang="en-GB" sz="1600">
                <a:effectLst/>
                <a:latin typeface="Calibri" panose="020F0502020204030204" pitchFamily="34" charset="0"/>
                <a:ea typeface="Calibri" panose="020F0502020204030204" pitchFamily="34" charset="0"/>
                <a:cs typeface="Times New Roman" panose="02020603050405020304" pitchFamily="18" charset="0"/>
              </a:rPr>
              <a:t> </a:t>
            </a:r>
            <a:r>
              <a:rPr lang="en-GB" sz="160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As such the production style was very modern and although the use of language was not modernised there was a naturalistic element to the design and acting of the performance with some of it being stylised to highlight that edgy youth sense to the production. </a:t>
            </a:r>
            <a:r>
              <a:rPr lang="en-GB" sz="1600">
                <a:effectLst/>
                <a:highlight>
                  <a:srgbClr val="C0C0C0"/>
                </a:highlight>
                <a:latin typeface="Calibri" panose="020F0502020204030204" pitchFamily="34" charset="0"/>
                <a:ea typeface="Calibri" panose="020F0502020204030204" pitchFamily="34" charset="0"/>
                <a:cs typeface="Times New Roman" panose="02020603050405020304" pitchFamily="18" charset="0"/>
              </a:rPr>
              <a:t>I enjoyed the performance tremendously and I found that the ideas they wanted to convey were communicated fairly clearly. </a:t>
            </a:r>
            <a:r>
              <a:rPr lang="en-GB" sz="1600">
                <a:effectLst/>
                <a:latin typeface="Calibri" panose="020F0502020204030204" pitchFamily="34" charset="0"/>
                <a:ea typeface="Calibri" panose="020F0502020204030204" pitchFamily="34" charset="0"/>
                <a:cs typeface="Times New Roman" panose="02020603050405020304" pitchFamily="18" charset="0"/>
              </a:rPr>
              <a:t>In particular through the costumes, hair and make-up which were designed by Costume Supervisor Janet Bench and overall Designer Tom Piper.</a:t>
            </a:r>
          </a:p>
          <a:p>
            <a:pPr>
              <a:lnSpc>
                <a:spcPct val="107000"/>
              </a:lnSpc>
              <a:spcAft>
                <a:spcPts val="800"/>
              </a:spcAft>
            </a:pPr>
            <a:endParaRPr lang="en-GB" sz="12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670910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13B5D21-1E00-4207-99DE-A55945A61DDE}"/>
              </a:ext>
            </a:extLst>
          </p:cNvPr>
          <p:cNvSpPr txBox="1"/>
          <p:nvPr/>
        </p:nvSpPr>
        <p:spPr>
          <a:xfrm>
            <a:off x="727213" y="773823"/>
            <a:ext cx="10737574" cy="5853077"/>
          </a:xfrm>
          <a:prstGeom prst="rect">
            <a:avLst/>
          </a:prstGeom>
          <a:noFill/>
        </p:spPr>
        <p:txBody>
          <a:bodyPr wrap="square">
            <a:spAutoFit/>
          </a:bodyPr>
          <a:lstStyle/>
          <a:p>
            <a:pPr>
              <a:lnSpc>
                <a:spcPct val="107000"/>
              </a:lnSpc>
              <a:spcAft>
                <a:spcPts val="800"/>
              </a:spcAft>
            </a:pPr>
            <a:r>
              <a:rPr lang="en-GB" sz="1600">
                <a:effectLst/>
                <a:latin typeface="Calibri" panose="020F0502020204030204" pitchFamily="34" charset="0"/>
                <a:ea typeface="Calibri" panose="020F0502020204030204" pitchFamily="34" charset="0"/>
                <a:cs typeface="Times New Roman" panose="02020603050405020304" pitchFamily="18" charset="0"/>
              </a:rPr>
              <a:t>In Act 3 Scene 5 Juliet argues with her father over marrying Paris whilst she is also upset about Romeo being banished. As this is </a:t>
            </a:r>
            <a:r>
              <a:rPr lang="en-GB" sz="160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 modern production based on modern values in society, Juliet is able to show her grief and pain more than she would have been able to in the original production. </a:t>
            </a:r>
            <a:r>
              <a:rPr lang="en-GB" sz="1600">
                <a:effectLst/>
                <a:latin typeface="Calibri" panose="020F0502020204030204" pitchFamily="34" charset="0"/>
                <a:ea typeface="Calibri" panose="020F0502020204030204" pitchFamily="34" charset="0"/>
                <a:cs typeface="Times New Roman" panose="02020603050405020304" pitchFamily="18" charset="0"/>
              </a:rPr>
              <a:t>Here she wears a pair </a:t>
            </a:r>
            <a:r>
              <a:rPr lang="en-GB" sz="160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of blue pyjamas which were made from a light material so that they hung from her body quite loosely</a:t>
            </a:r>
            <a:r>
              <a:rPr lang="en-GB" sz="1600">
                <a:effectLst/>
                <a:latin typeface="Calibri" panose="020F0502020204030204" pitchFamily="34" charset="0"/>
                <a:ea typeface="Calibri" panose="020F0502020204030204" pitchFamily="34" charset="0"/>
                <a:cs typeface="Times New Roman" panose="02020603050405020304" pitchFamily="18" charset="0"/>
              </a:rPr>
              <a:t>. </a:t>
            </a:r>
            <a:r>
              <a:rPr lang="en-GB" sz="160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There was a dark blue rim around the outside of the pyjamas and around her breasts. This suggesting to the audience that she is no longer a girl but a growing woman.</a:t>
            </a:r>
            <a:r>
              <a:rPr lang="en-GB" sz="1600">
                <a:effectLst/>
                <a:latin typeface="Calibri" panose="020F0502020204030204" pitchFamily="34" charset="0"/>
                <a:ea typeface="Calibri" panose="020F0502020204030204" pitchFamily="34" charset="0"/>
                <a:cs typeface="Times New Roman" panose="02020603050405020304" pitchFamily="18" charset="0"/>
              </a:rPr>
              <a:t> She also wears a dressing gown, which is open at first and then is wrapped around her later when her father enters to give her some cover. The texture of the gown was dark, thick and woollen</a:t>
            </a:r>
            <a:r>
              <a:rPr lang="en-GB" sz="160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 It helped to cover her pyjamas but also metaphorically hide her night of passion and self-discovery with Romeo from her father. Juliet’s hair was also starting to untangle and come out of its tight bun and plaits that it was held in for the first half of the play.</a:t>
            </a:r>
            <a:r>
              <a:rPr lang="en-GB" sz="1600">
                <a:effectLst/>
                <a:latin typeface="Calibri" panose="020F0502020204030204" pitchFamily="34" charset="0"/>
                <a:ea typeface="Calibri" panose="020F0502020204030204" pitchFamily="34" charset="0"/>
                <a:cs typeface="Times New Roman" panose="02020603050405020304" pitchFamily="18" charset="0"/>
              </a:rPr>
              <a:t> Again, </a:t>
            </a:r>
            <a:r>
              <a:rPr lang="en-GB" sz="1600">
                <a:effectLst/>
                <a:highlight>
                  <a:srgbClr val="C0C0C0"/>
                </a:highlight>
                <a:latin typeface="Calibri" panose="020F0502020204030204" pitchFamily="34" charset="0"/>
                <a:ea typeface="Calibri" panose="020F0502020204030204" pitchFamily="34" charset="0"/>
                <a:cs typeface="Times New Roman" panose="02020603050405020304" pitchFamily="18" charset="0"/>
              </a:rPr>
              <a:t>as an audience member </a:t>
            </a:r>
            <a:r>
              <a:rPr lang="en-GB" sz="160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communicated to me her change from being an obedient and careful child to a young woman in charge of her own decisions and future. </a:t>
            </a:r>
          </a:p>
          <a:p>
            <a:pPr>
              <a:lnSpc>
                <a:spcPct val="107000"/>
              </a:lnSpc>
              <a:spcAft>
                <a:spcPts val="800"/>
              </a:spcAft>
            </a:pPr>
            <a:r>
              <a:rPr lang="en-GB" sz="1600">
                <a:effectLst/>
                <a:latin typeface="Calibri" panose="020F0502020204030204" pitchFamily="34" charset="0"/>
                <a:ea typeface="Calibri" panose="020F0502020204030204" pitchFamily="34" charset="0"/>
                <a:cs typeface="Times New Roman" panose="02020603050405020304" pitchFamily="18" charset="0"/>
              </a:rPr>
              <a:t>Again, to demonstrate </a:t>
            </a:r>
            <a:r>
              <a:rPr lang="en-GB" sz="160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the modern age of the play and the changing role of gender and sexuality has on society today, the role of Mercutio was played by a woman.</a:t>
            </a:r>
            <a:r>
              <a:rPr lang="en-GB" sz="1600">
                <a:effectLst/>
                <a:latin typeface="Calibri" panose="020F0502020204030204" pitchFamily="34" charset="0"/>
                <a:ea typeface="Calibri" panose="020F0502020204030204" pitchFamily="34" charset="0"/>
                <a:cs typeface="Times New Roman" panose="02020603050405020304" pitchFamily="18" charset="0"/>
              </a:rPr>
              <a:t> </a:t>
            </a:r>
            <a:r>
              <a:rPr lang="en-GB" sz="160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During her first appearance during Act 1 she wore very genderless clothes. She wore tight fitted jeans which she wore with a belt. She also wore a tight fitted leather jacket which was undone. Underneath that she wore a small black crop top and a see through black netted top over that. Everything she wore was in the colour black. Although obviously female because of her figure, her cloths could have been worn by either gender. In addition, she had very short cropped hair.</a:t>
            </a:r>
            <a:r>
              <a:rPr lang="en-GB" sz="1600">
                <a:effectLst/>
                <a:latin typeface="Calibri" panose="020F0502020204030204" pitchFamily="34" charset="0"/>
                <a:ea typeface="Calibri" panose="020F0502020204030204" pitchFamily="34" charset="0"/>
                <a:cs typeface="Times New Roman" panose="02020603050405020304" pitchFamily="18" charset="0"/>
              </a:rPr>
              <a:t> </a:t>
            </a:r>
            <a:r>
              <a:rPr lang="en-GB" sz="160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These really challenged the traditional perceptive of gender and sexuality. Traditionally women are seen as being pretty, polite and quiet. However, Mercutio is none of those things. Dressing her in this costume really emphasises the edgy and youthful nature of the play, where they, like young people, are willing to push and blur their boundaries until they find a place, they are happy with. </a:t>
            </a:r>
            <a:r>
              <a:rPr lang="en-GB" sz="1600">
                <a:effectLst/>
                <a:highlight>
                  <a:srgbClr val="C0C0C0"/>
                </a:highlight>
                <a:latin typeface="Calibri" panose="020F0502020204030204" pitchFamily="34" charset="0"/>
                <a:ea typeface="Calibri" panose="020F0502020204030204" pitchFamily="34" charset="0"/>
                <a:cs typeface="Times New Roman" panose="02020603050405020304" pitchFamily="18" charset="0"/>
              </a:rPr>
              <a:t>As an audience member I also felt that I wanted to find a place where I was happy and that I should be allowed to do that. </a:t>
            </a:r>
          </a:p>
          <a:p>
            <a:pPr>
              <a:lnSpc>
                <a:spcPct val="107000"/>
              </a:lnSpc>
              <a:spcAft>
                <a:spcPts val="800"/>
              </a:spcAft>
            </a:pPr>
            <a:r>
              <a:rPr lang="en-GB" sz="1800">
                <a:effectLst/>
                <a:latin typeface="Calibri" panose="020F0502020204030204" pitchFamily="34" charset="0"/>
                <a:ea typeface="Calibri" panose="020F0502020204030204" pitchFamily="34" charset="0"/>
                <a:cs typeface="Times New Roman" panose="02020603050405020304" pitchFamily="18" charset="0"/>
              </a:rPr>
              <a:t> </a:t>
            </a:r>
            <a:endParaRPr lang="en-GB"/>
          </a:p>
        </p:txBody>
      </p:sp>
    </p:spTree>
    <p:extLst>
      <p:ext uri="{BB962C8B-B14F-4D97-AF65-F5344CB8AC3E}">
        <p14:creationId xmlns:p14="http://schemas.microsoft.com/office/powerpoint/2010/main" val="1453390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BD4400C-44DB-F4AD-BDCB-07FF6752A7E4}"/>
              </a:ext>
            </a:extLst>
          </p:cNvPr>
          <p:cNvSpPr txBox="1"/>
          <p:nvPr/>
        </p:nvSpPr>
        <p:spPr>
          <a:xfrm>
            <a:off x="2458387" y="1973280"/>
            <a:ext cx="7719933" cy="2246769"/>
          </a:xfrm>
          <a:prstGeom prst="rect">
            <a:avLst/>
          </a:prstGeom>
          <a:noFill/>
        </p:spPr>
        <p:txBody>
          <a:bodyPr wrap="square">
            <a:spAutoFit/>
          </a:bodyPr>
          <a:lstStyle/>
          <a:p>
            <a:r>
              <a:rPr lang="en-US" sz="2000" dirty="0" err="1"/>
              <a:t>Analyse</a:t>
            </a:r>
            <a:r>
              <a:rPr lang="en-US" sz="2000" dirty="0"/>
              <a:t> and evaluate how one actor made an impact on you as a member of the audience. </a:t>
            </a:r>
          </a:p>
          <a:p>
            <a:r>
              <a:rPr lang="en-US" sz="2000" dirty="0"/>
              <a:t>In your answer include: </a:t>
            </a:r>
          </a:p>
          <a:p>
            <a:pPr marL="285750" indent="-285750">
              <a:buFont typeface="Arial" panose="020B0604020202020204" pitchFamily="34" charset="0"/>
              <a:buChar char="•"/>
            </a:pPr>
            <a:r>
              <a:rPr lang="en-US" sz="2000" dirty="0"/>
              <a:t>reference to the acting style </a:t>
            </a:r>
          </a:p>
          <a:p>
            <a:pPr marL="285750" indent="-285750">
              <a:buFont typeface="Arial" panose="020B0604020202020204" pitchFamily="34" charset="0"/>
              <a:buChar char="•"/>
            </a:pPr>
            <a:r>
              <a:rPr lang="en-US" sz="2000" dirty="0"/>
              <a:t> how the actor used vocal and physical skills to create character and communicate meaning </a:t>
            </a:r>
          </a:p>
          <a:p>
            <a:pPr marL="285750" indent="-285750">
              <a:buFont typeface="Arial" panose="020B0604020202020204" pitchFamily="34" charset="0"/>
              <a:buChar char="•"/>
            </a:pPr>
            <a:r>
              <a:rPr lang="en-US" sz="2000" dirty="0"/>
              <a:t>your response to the performance as a member of the audience</a:t>
            </a:r>
            <a:endParaRPr lang="en-GB" sz="2000" dirty="0"/>
          </a:p>
        </p:txBody>
      </p:sp>
    </p:spTree>
    <p:extLst>
      <p:ext uri="{BB962C8B-B14F-4D97-AF65-F5344CB8AC3E}">
        <p14:creationId xmlns:p14="http://schemas.microsoft.com/office/powerpoint/2010/main" val="3122213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484B898-6FA6-F153-EA7D-0D642CE979D9}"/>
              </a:ext>
            </a:extLst>
          </p:cNvPr>
          <p:cNvSpPr>
            <a:spLocks noGrp="1"/>
          </p:cNvSpPr>
          <p:nvPr>
            <p:ph idx="1"/>
          </p:nvPr>
        </p:nvSpPr>
        <p:spPr>
          <a:xfrm>
            <a:off x="0" y="449704"/>
            <a:ext cx="12192000" cy="5172622"/>
          </a:xfrm>
        </p:spPr>
        <p:txBody>
          <a:bodyPr>
            <a:normAutofit fontScale="85000" lnSpcReduction="20000"/>
          </a:bodyPr>
          <a:lstStyle/>
          <a:p>
            <a:pPr marL="0" indent="0">
              <a:buNone/>
            </a:pPr>
            <a:r>
              <a:rPr lang="en-GB" dirty="0"/>
              <a:t>A view from the Bridge, Wyndham theatre, 2015</a:t>
            </a:r>
          </a:p>
          <a:p>
            <a:pPr marL="0" indent="0">
              <a:buNone/>
            </a:pPr>
            <a:r>
              <a:rPr lang="en-GB" dirty="0"/>
              <a:t>A view from the bridge was directed by Ivo van hove and performed in 2015. It tells the story of a Sicilian family in the late 50s dealing with themes of betrayal, love passion and death. It is told in the style of Greek tragedy with the character of Alfieri as the chorus. </a:t>
            </a:r>
          </a:p>
          <a:p>
            <a:pPr marL="0" indent="0">
              <a:buNone/>
            </a:pPr>
            <a:r>
              <a:rPr lang="en-GB" dirty="0"/>
              <a:t>Alfieri is the family's lawyer and acts as an almost </a:t>
            </a:r>
            <a:r>
              <a:rPr lang="en-GB" dirty="0" err="1"/>
              <a:t>omnicient</a:t>
            </a:r>
            <a:r>
              <a:rPr lang="en-GB" dirty="0"/>
              <a:t> Greek chorus style figure narrating the story and speaking directly to the audience. </a:t>
            </a:r>
          </a:p>
          <a:p>
            <a:pPr marL="0" indent="0">
              <a:buNone/>
            </a:pPr>
            <a:r>
              <a:rPr lang="en-GB" dirty="0"/>
              <a:t>One moment where this actor made an impact on me as an audience member is the opening scene. As the curtain is raised Eddie and </a:t>
            </a:r>
            <a:r>
              <a:rPr lang="en-GB" dirty="0" err="1"/>
              <a:t>luis</a:t>
            </a:r>
            <a:r>
              <a:rPr lang="en-GB" dirty="0"/>
              <a:t> standing washing up after a long shift. Alfieri presents his opening monologue directly to the audience. He is entirely separate from the other actors. Separated by a boxing style ring around the thrust stage. Which clearly communicates to the audience this idea of him being omniscient to the events that are about to take place.  As if he is warning the audience about the events about to take place. The actor Speaks in a slow pace and an assured tone, cleverly creating an apprehensive atmosphere. He slowly walked around the outside of the stage looking in at the actors on stage. Where he then moves to sit calmly on the metal ring surrounding the stage. He sits looking in on the action not leaving the stage whilst the action is taking place. This was very clever as it created an image of him being an on looker who was sperate from the family before  being sucked into the family drama. </a:t>
            </a:r>
          </a:p>
          <a:p>
            <a:pPr marL="0" indent="0">
              <a:buNone/>
            </a:pPr>
            <a:endParaRPr lang="en-GB" dirty="0"/>
          </a:p>
        </p:txBody>
      </p:sp>
    </p:spTree>
    <p:extLst>
      <p:ext uri="{BB962C8B-B14F-4D97-AF65-F5344CB8AC3E}">
        <p14:creationId xmlns:p14="http://schemas.microsoft.com/office/powerpoint/2010/main" val="19079501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282</TotalTime>
  <Words>1697</Words>
  <Application>Microsoft Office PowerPoint</Application>
  <PresentationFormat>Widescreen</PresentationFormat>
  <Paragraphs>49</Paragraphs>
  <Slides>8</Slides>
  <Notes>1</Notes>
  <HiddenSlides>2</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Aptos</vt:lpstr>
      <vt:lpstr>Aptos Display</vt:lpstr>
      <vt:lpstr>Arial</vt:lpstr>
      <vt:lpstr>Calibri</vt:lpstr>
      <vt:lpstr>Calibri Light</vt:lpstr>
      <vt:lpstr>Segoe UI Historic</vt:lpstr>
      <vt:lpstr>Symbol</vt:lpstr>
      <vt:lpstr>Office Theme</vt:lpstr>
      <vt:lpstr>PowerPoint Presentation</vt:lpstr>
      <vt:lpstr>15 Marker </vt:lpstr>
      <vt:lpstr>Motivation </vt:lpstr>
      <vt:lpstr>Example.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Freya Burrows</dc:creator>
  <cp:lastModifiedBy>RAhmad</cp:lastModifiedBy>
  <cp:revision>4</cp:revision>
  <dcterms:created xsi:type="dcterms:W3CDTF">2024-04-19T08:55:36Z</dcterms:created>
  <dcterms:modified xsi:type="dcterms:W3CDTF">2024-05-17T08:30:43Z</dcterms:modified>
</cp:coreProperties>
</file>