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4" r:id="rId3"/>
    <p:sldId id="274" r:id="rId4"/>
    <p:sldId id="265" r:id="rId5"/>
    <p:sldId id="266" r:id="rId6"/>
    <p:sldId id="275" r:id="rId7"/>
    <p:sldId id="267" r:id="rId8"/>
    <p:sldId id="276" r:id="rId9"/>
    <p:sldId id="268" r:id="rId10"/>
    <p:sldId id="277" r:id="rId11"/>
    <p:sldId id="269"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5"/>
  </p:normalViewPr>
  <p:slideViewPr>
    <p:cSldViewPr snapToGrid="0" snapToObjects="1">
      <p:cViewPr varScale="1">
        <p:scale>
          <a:sx n="67" d="100"/>
          <a:sy n="67" d="100"/>
        </p:scale>
        <p:origin x="82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3FC23-6D55-3B41-B514-1151CEE447B1}" type="datetimeFigureOut">
              <a:rPr lang="en-US" smtClean="0"/>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4B3E09-3289-3645-B9CF-5474CB8A6204}" type="slidenum">
              <a:rPr lang="en-US" smtClean="0"/>
              <a:t>‹#›</a:t>
            </a:fld>
            <a:endParaRPr lang="en-US"/>
          </a:p>
        </p:txBody>
      </p:sp>
    </p:spTree>
    <p:extLst>
      <p:ext uri="{BB962C8B-B14F-4D97-AF65-F5344CB8AC3E}">
        <p14:creationId xmlns:p14="http://schemas.microsoft.com/office/powerpoint/2010/main" val="1859343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8292FE1-0DD7-E74B-9A86-4FFA9197D1B1}"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346773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92FE1-0DD7-E74B-9A86-4FFA9197D1B1}"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4014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92FE1-0DD7-E74B-9A86-4FFA9197D1B1}"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79063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92FE1-0DD7-E74B-9A86-4FFA9197D1B1}"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75128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292FE1-0DD7-E74B-9A86-4FFA9197D1B1}"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72530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292FE1-0DD7-E74B-9A86-4FFA9197D1B1}"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88496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292FE1-0DD7-E74B-9A86-4FFA9197D1B1}"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96080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292FE1-0DD7-E74B-9A86-4FFA9197D1B1}"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26496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92FE1-0DD7-E74B-9A86-4FFA9197D1B1}"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9960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292FE1-0DD7-E74B-9A86-4FFA9197D1B1}"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44268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292FE1-0DD7-E74B-9A86-4FFA9197D1B1}"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8055F4-8A70-5948-B462-E113B22C0D2B}" type="slidenum">
              <a:rPr lang="en-US" smtClean="0"/>
              <a:t>‹#›</a:t>
            </a:fld>
            <a:endParaRPr lang="en-US"/>
          </a:p>
        </p:txBody>
      </p:sp>
    </p:spTree>
    <p:extLst>
      <p:ext uri="{BB962C8B-B14F-4D97-AF65-F5344CB8AC3E}">
        <p14:creationId xmlns:p14="http://schemas.microsoft.com/office/powerpoint/2010/main" val="135350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92FE1-0DD7-E74B-9A86-4FFA9197D1B1}" type="datetimeFigureOut">
              <a:rPr lang="en-US" smtClean="0"/>
              <a:t>3/5/2021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055F4-8A70-5948-B462-E113B22C0D2B}" type="slidenum">
              <a:rPr lang="en-US" smtClean="0"/>
              <a:t>‹#›</a:t>
            </a:fld>
            <a:endParaRPr lang="en-US"/>
          </a:p>
        </p:txBody>
      </p:sp>
    </p:spTree>
    <p:extLst>
      <p:ext uri="{BB962C8B-B14F-4D97-AF65-F5344CB8AC3E}">
        <p14:creationId xmlns:p14="http://schemas.microsoft.com/office/powerpoint/2010/main" val="664372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8215" y="149902"/>
            <a:ext cx="10489580" cy="3452136"/>
          </a:xfrm>
        </p:spPr>
        <p:txBody>
          <a:bodyPr>
            <a:noAutofit/>
          </a:bodyPr>
          <a:lstStyle/>
          <a:p>
            <a:r>
              <a:rPr lang="en-US" sz="11500" b="1" u="sng" dirty="0" err="1"/>
              <a:t>Traduzione</a:t>
            </a:r>
            <a:br>
              <a:rPr lang="en-US" sz="11500" b="1" u="sng" dirty="0"/>
            </a:br>
            <a:r>
              <a:rPr lang="en-US" sz="11500" b="1" u="sng" dirty="0" err="1"/>
              <a:t>Inglese</a:t>
            </a:r>
            <a:r>
              <a:rPr lang="en-US" sz="11500" b="1" u="sng" dirty="0"/>
              <a:t> - </a:t>
            </a:r>
            <a:r>
              <a:rPr lang="en-US" sz="11500" b="1" u="sng" dirty="0" err="1"/>
              <a:t>Italiano</a:t>
            </a:r>
            <a:endParaRPr lang="en-US" sz="11500" b="1" u="sng" dirty="0"/>
          </a:p>
        </p:txBody>
      </p:sp>
      <p:sp>
        <p:nvSpPr>
          <p:cNvPr id="3" name="Subtitle 2"/>
          <p:cNvSpPr>
            <a:spLocks noGrp="1"/>
          </p:cNvSpPr>
          <p:nvPr>
            <p:ph type="subTitle" idx="1"/>
          </p:nvPr>
        </p:nvSpPr>
        <p:spPr>
          <a:xfrm>
            <a:off x="1721005" y="4186654"/>
            <a:ext cx="9144000" cy="1655762"/>
          </a:xfrm>
        </p:spPr>
        <p:txBody>
          <a:bodyPr>
            <a:normAutofit/>
          </a:bodyPr>
          <a:lstStyle/>
          <a:p>
            <a:r>
              <a:rPr lang="en-US" sz="7200" b="1" dirty="0"/>
              <a:t>Higher</a:t>
            </a:r>
          </a:p>
        </p:txBody>
      </p:sp>
    </p:spTree>
    <p:extLst>
      <p:ext uri="{BB962C8B-B14F-4D97-AF65-F5344CB8AC3E}">
        <p14:creationId xmlns:p14="http://schemas.microsoft.com/office/powerpoint/2010/main" val="377137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GB" b="1" u="sng" dirty="0"/>
              <a:t>Future aspirations, study and work: careers and professions</a:t>
            </a:r>
          </a:p>
        </p:txBody>
      </p:sp>
      <p:sp>
        <p:nvSpPr>
          <p:cNvPr id="3" name="Content Placeholder 2"/>
          <p:cNvSpPr>
            <a:spLocks noGrp="1"/>
          </p:cNvSpPr>
          <p:nvPr>
            <p:ph idx="1"/>
          </p:nvPr>
        </p:nvSpPr>
        <p:spPr>
          <a:xfrm>
            <a:off x="0" y="1325562"/>
            <a:ext cx="12192000" cy="5532437"/>
          </a:xfrm>
        </p:spPr>
        <p:txBody>
          <a:bodyPr>
            <a:noAutofit/>
          </a:bodyPr>
          <a:lstStyle/>
          <a:p>
            <a:pPr marL="0" indent="0" algn="ctr">
              <a:buNone/>
            </a:pPr>
            <a:r>
              <a:rPr lang="en-GB" sz="3200" b="1" dirty="0"/>
              <a:t>My grandmother is a doctor and she enjoys her job. I was lucky to do a work experience in a hospital. I want to pursue a career in which I can help people and I loved working with the children. My dream would be to have a career in medicine after studying it at university.</a:t>
            </a:r>
          </a:p>
          <a:p>
            <a:pPr marL="0" indent="0" algn="ctr">
              <a:buNone/>
            </a:pPr>
            <a:r>
              <a:rPr lang="en-US" sz="3200" dirty="0"/>
              <a:t>(Total for Question = 12 marks) </a:t>
            </a:r>
          </a:p>
          <a:p>
            <a:pPr marL="0" indent="0" algn="ctr">
              <a:buNone/>
            </a:pPr>
            <a:r>
              <a:rPr lang="en-GB" sz="3200" b="1" dirty="0">
                <a:solidFill>
                  <a:srgbClr val="002060"/>
                </a:solidFill>
              </a:rPr>
              <a:t>Mia </a:t>
            </a:r>
            <a:r>
              <a:rPr lang="en-GB" sz="3200" b="1" dirty="0" err="1">
                <a:solidFill>
                  <a:srgbClr val="002060"/>
                </a:solidFill>
              </a:rPr>
              <a:t>nonna</a:t>
            </a:r>
            <a:r>
              <a:rPr lang="en-GB" sz="3200" b="1" dirty="0">
                <a:solidFill>
                  <a:srgbClr val="002060"/>
                </a:solidFill>
              </a:rPr>
              <a:t> </a:t>
            </a:r>
            <a:r>
              <a:rPr lang="en-GB" sz="3200" b="1" dirty="0" err="1">
                <a:solidFill>
                  <a:srgbClr val="002060"/>
                </a:solidFill>
              </a:rPr>
              <a:t>é</a:t>
            </a:r>
            <a:r>
              <a:rPr lang="en-GB" sz="3200" b="1" dirty="0">
                <a:solidFill>
                  <a:srgbClr val="002060"/>
                </a:solidFill>
              </a:rPr>
              <a:t> </a:t>
            </a:r>
            <a:r>
              <a:rPr lang="en-GB" sz="3200" b="1" dirty="0" err="1">
                <a:solidFill>
                  <a:srgbClr val="002060"/>
                </a:solidFill>
              </a:rPr>
              <a:t>dottoressa</a:t>
            </a:r>
            <a:r>
              <a:rPr lang="en-GB" sz="3200" b="1" dirty="0">
                <a:solidFill>
                  <a:srgbClr val="002060"/>
                </a:solidFill>
              </a:rPr>
              <a:t> e le </a:t>
            </a:r>
            <a:r>
              <a:rPr lang="en-GB" sz="3200" b="1" dirty="0" err="1">
                <a:solidFill>
                  <a:srgbClr val="002060"/>
                </a:solidFill>
              </a:rPr>
              <a:t>piace</a:t>
            </a:r>
            <a:r>
              <a:rPr lang="en-GB" sz="3200" b="1" dirty="0">
                <a:solidFill>
                  <a:srgbClr val="002060"/>
                </a:solidFill>
              </a:rPr>
              <a:t> </a:t>
            </a:r>
            <a:r>
              <a:rPr lang="en-GB" sz="3200" b="1" dirty="0" err="1">
                <a:solidFill>
                  <a:srgbClr val="002060"/>
                </a:solidFill>
              </a:rPr>
              <a:t>il</a:t>
            </a:r>
            <a:r>
              <a:rPr lang="en-GB" sz="3200" b="1" dirty="0">
                <a:solidFill>
                  <a:srgbClr val="002060"/>
                </a:solidFill>
              </a:rPr>
              <a:t> </a:t>
            </a:r>
            <a:r>
              <a:rPr lang="en-GB" sz="3200" b="1" dirty="0" err="1">
                <a:solidFill>
                  <a:srgbClr val="002060"/>
                </a:solidFill>
              </a:rPr>
              <a:t>suo</a:t>
            </a:r>
            <a:r>
              <a:rPr lang="en-GB" sz="3200" b="1" dirty="0">
                <a:solidFill>
                  <a:srgbClr val="002060"/>
                </a:solidFill>
              </a:rPr>
              <a:t> </a:t>
            </a:r>
            <a:r>
              <a:rPr lang="en-GB" sz="3200" b="1" dirty="0" err="1">
                <a:solidFill>
                  <a:srgbClr val="002060"/>
                </a:solidFill>
              </a:rPr>
              <a:t>lavoro</a:t>
            </a:r>
            <a:r>
              <a:rPr lang="en-GB" sz="3200" b="1" dirty="0">
                <a:solidFill>
                  <a:srgbClr val="002060"/>
                </a:solidFill>
              </a:rPr>
              <a:t>. </a:t>
            </a:r>
            <a:r>
              <a:rPr lang="en-GB" sz="3200" b="1" dirty="0" err="1">
                <a:solidFill>
                  <a:srgbClr val="002060"/>
                </a:solidFill>
              </a:rPr>
              <a:t>Sono</a:t>
            </a:r>
            <a:r>
              <a:rPr lang="en-GB" sz="3200" b="1" dirty="0">
                <a:solidFill>
                  <a:srgbClr val="002060"/>
                </a:solidFill>
              </a:rPr>
              <a:t> </a:t>
            </a:r>
            <a:r>
              <a:rPr lang="en-GB" sz="3200" b="1" dirty="0" err="1">
                <a:solidFill>
                  <a:srgbClr val="002060"/>
                </a:solidFill>
              </a:rPr>
              <a:t>stata</a:t>
            </a:r>
            <a:r>
              <a:rPr lang="en-GB" sz="3200" b="1" dirty="0">
                <a:solidFill>
                  <a:srgbClr val="002060"/>
                </a:solidFill>
              </a:rPr>
              <a:t> </a:t>
            </a:r>
            <a:r>
              <a:rPr lang="en-GB" sz="3200" b="1" dirty="0" err="1">
                <a:solidFill>
                  <a:srgbClr val="002060"/>
                </a:solidFill>
              </a:rPr>
              <a:t>fortunata</a:t>
            </a:r>
            <a:r>
              <a:rPr lang="en-GB" sz="3200" b="1" dirty="0">
                <a:solidFill>
                  <a:srgbClr val="002060"/>
                </a:solidFill>
              </a:rPr>
              <a:t> a fare </a:t>
            </a:r>
            <a:r>
              <a:rPr lang="en-GB" sz="3200" b="1" dirty="0" err="1">
                <a:solidFill>
                  <a:srgbClr val="002060"/>
                </a:solidFill>
              </a:rPr>
              <a:t>un’esperienza</a:t>
            </a:r>
            <a:r>
              <a:rPr lang="en-GB" sz="3200" b="1" dirty="0">
                <a:solidFill>
                  <a:srgbClr val="002060"/>
                </a:solidFill>
              </a:rPr>
              <a:t> </a:t>
            </a:r>
            <a:r>
              <a:rPr lang="en-GB" sz="3200" b="1" dirty="0" err="1">
                <a:solidFill>
                  <a:srgbClr val="002060"/>
                </a:solidFill>
              </a:rPr>
              <a:t>lavorativa</a:t>
            </a:r>
            <a:r>
              <a:rPr lang="en-GB" sz="3200" b="1" dirty="0">
                <a:solidFill>
                  <a:srgbClr val="002060"/>
                </a:solidFill>
              </a:rPr>
              <a:t> in un </a:t>
            </a:r>
            <a:r>
              <a:rPr lang="en-GB" sz="3200" b="1" dirty="0" err="1">
                <a:solidFill>
                  <a:srgbClr val="002060"/>
                </a:solidFill>
              </a:rPr>
              <a:t>ospedale</a:t>
            </a:r>
            <a:r>
              <a:rPr lang="en-GB" sz="3200" b="1" dirty="0">
                <a:solidFill>
                  <a:srgbClr val="002060"/>
                </a:solidFill>
              </a:rPr>
              <a:t>. </a:t>
            </a:r>
            <a:r>
              <a:rPr lang="en-GB" sz="3200" b="1" dirty="0" err="1">
                <a:solidFill>
                  <a:srgbClr val="002060"/>
                </a:solidFill>
              </a:rPr>
              <a:t>Voglio</a:t>
            </a:r>
            <a:r>
              <a:rPr lang="en-GB" sz="3200" b="1" dirty="0">
                <a:solidFill>
                  <a:srgbClr val="002060"/>
                </a:solidFill>
              </a:rPr>
              <a:t> </a:t>
            </a:r>
            <a:r>
              <a:rPr lang="en-GB" sz="3200" b="1" dirty="0" err="1">
                <a:solidFill>
                  <a:srgbClr val="002060"/>
                </a:solidFill>
              </a:rPr>
              <a:t>perseguire</a:t>
            </a:r>
            <a:r>
              <a:rPr lang="en-GB" sz="3200" b="1" dirty="0">
                <a:solidFill>
                  <a:srgbClr val="002060"/>
                </a:solidFill>
              </a:rPr>
              <a:t> </a:t>
            </a:r>
            <a:r>
              <a:rPr lang="en-GB" sz="3200" b="1" dirty="0" err="1">
                <a:solidFill>
                  <a:srgbClr val="002060"/>
                </a:solidFill>
              </a:rPr>
              <a:t>una</a:t>
            </a:r>
            <a:r>
              <a:rPr lang="en-GB" sz="3200" b="1" dirty="0">
                <a:solidFill>
                  <a:srgbClr val="002060"/>
                </a:solidFill>
              </a:rPr>
              <a:t> </a:t>
            </a:r>
            <a:r>
              <a:rPr lang="en-GB" sz="3200" b="1" dirty="0" err="1">
                <a:solidFill>
                  <a:srgbClr val="002060"/>
                </a:solidFill>
              </a:rPr>
              <a:t>carriera</a:t>
            </a:r>
            <a:r>
              <a:rPr lang="en-GB" sz="3200" b="1" dirty="0">
                <a:solidFill>
                  <a:srgbClr val="002060"/>
                </a:solidFill>
              </a:rPr>
              <a:t> in cui </a:t>
            </a:r>
            <a:r>
              <a:rPr lang="en-GB" sz="3200" b="1" dirty="0" err="1">
                <a:solidFill>
                  <a:srgbClr val="002060"/>
                </a:solidFill>
              </a:rPr>
              <a:t>posso</a:t>
            </a:r>
            <a:r>
              <a:rPr lang="en-GB" sz="3200" b="1" dirty="0">
                <a:solidFill>
                  <a:srgbClr val="002060"/>
                </a:solidFill>
              </a:rPr>
              <a:t> </a:t>
            </a:r>
            <a:r>
              <a:rPr lang="en-GB" sz="3200" b="1" dirty="0" err="1">
                <a:solidFill>
                  <a:srgbClr val="002060"/>
                </a:solidFill>
              </a:rPr>
              <a:t>aiutare</a:t>
            </a:r>
            <a:r>
              <a:rPr lang="en-GB" sz="3200" b="1" dirty="0">
                <a:solidFill>
                  <a:srgbClr val="002060"/>
                </a:solidFill>
              </a:rPr>
              <a:t> le </a:t>
            </a:r>
            <a:r>
              <a:rPr lang="en-GB" sz="3200" b="1" dirty="0" err="1">
                <a:solidFill>
                  <a:srgbClr val="002060"/>
                </a:solidFill>
              </a:rPr>
              <a:t>persone</a:t>
            </a:r>
            <a:r>
              <a:rPr lang="en-GB" sz="3200" b="1" dirty="0">
                <a:solidFill>
                  <a:srgbClr val="002060"/>
                </a:solidFill>
              </a:rPr>
              <a:t> e mi </a:t>
            </a:r>
            <a:r>
              <a:rPr lang="en-GB" sz="3200" b="1" dirty="0" err="1">
                <a:solidFill>
                  <a:srgbClr val="002060"/>
                </a:solidFill>
              </a:rPr>
              <a:t>é</a:t>
            </a:r>
            <a:r>
              <a:rPr lang="en-GB" sz="3200" b="1" dirty="0">
                <a:solidFill>
                  <a:srgbClr val="002060"/>
                </a:solidFill>
              </a:rPr>
              <a:t> </a:t>
            </a:r>
            <a:r>
              <a:rPr lang="en-GB" sz="3200" b="1" dirty="0" err="1">
                <a:solidFill>
                  <a:srgbClr val="002060"/>
                </a:solidFill>
              </a:rPr>
              <a:t>piaciuto</a:t>
            </a:r>
            <a:r>
              <a:rPr lang="en-GB" sz="3200" b="1" dirty="0">
                <a:solidFill>
                  <a:srgbClr val="002060"/>
                </a:solidFill>
              </a:rPr>
              <a:t> </a:t>
            </a:r>
            <a:r>
              <a:rPr lang="en-GB" sz="3200" b="1" dirty="0" err="1">
                <a:solidFill>
                  <a:srgbClr val="002060"/>
                </a:solidFill>
              </a:rPr>
              <a:t>lavorare</a:t>
            </a:r>
            <a:r>
              <a:rPr lang="en-GB" sz="3200" b="1" dirty="0">
                <a:solidFill>
                  <a:srgbClr val="002060"/>
                </a:solidFill>
              </a:rPr>
              <a:t> con </a:t>
            </a:r>
            <a:r>
              <a:rPr lang="en-GB" sz="3200" b="1" dirty="0" err="1">
                <a:solidFill>
                  <a:srgbClr val="002060"/>
                </a:solidFill>
              </a:rPr>
              <a:t>i</a:t>
            </a:r>
            <a:r>
              <a:rPr lang="en-GB" sz="3200" b="1" dirty="0">
                <a:solidFill>
                  <a:srgbClr val="002060"/>
                </a:solidFill>
              </a:rPr>
              <a:t> bambini. Il </a:t>
            </a:r>
            <a:r>
              <a:rPr lang="en-GB" sz="3200" b="1" dirty="0" err="1">
                <a:solidFill>
                  <a:srgbClr val="002060"/>
                </a:solidFill>
              </a:rPr>
              <a:t>mio</a:t>
            </a:r>
            <a:r>
              <a:rPr lang="en-GB" sz="3200" b="1" dirty="0">
                <a:solidFill>
                  <a:srgbClr val="002060"/>
                </a:solidFill>
              </a:rPr>
              <a:t> </a:t>
            </a:r>
            <a:r>
              <a:rPr lang="en-GB" sz="3200" b="1" dirty="0" err="1">
                <a:solidFill>
                  <a:srgbClr val="002060"/>
                </a:solidFill>
              </a:rPr>
              <a:t>sogno</a:t>
            </a:r>
            <a:r>
              <a:rPr lang="en-GB" sz="3200" b="1" dirty="0">
                <a:solidFill>
                  <a:srgbClr val="002060"/>
                </a:solidFill>
              </a:rPr>
              <a:t> (</a:t>
            </a:r>
            <a:r>
              <a:rPr lang="en-GB" sz="3200" b="1" dirty="0" err="1">
                <a:solidFill>
                  <a:srgbClr val="002060"/>
                </a:solidFill>
              </a:rPr>
              <a:t>nel</a:t>
            </a:r>
            <a:r>
              <a:rPr lang="en-GB" sz="3200" b="1" dirty="0">
                <a:solidFill>
                  <a:srgbClr val="002060"/>
                </a:solidFill>
              </a:rPr>
              <a:t> </a:t>
            </a:r>
            <a:r>
              <a:rPr lang="en-GB" sz="3200" b="1" dirty="0" err="1">
                <a:solidFill>
                  <a:srgbClr val="002060"/>
                </a:solidFill>
              </a:rPr>
              <a:t>cassetto</a:t>
            </a:r>
            <a:r>
              <a:rPr lang="en-GB" sz="3200" b="1" dirty="0">
                <a:solidFill>
                  <a:srgbClr val="002060"/>
                </a:solidFill>
              </a:rPr>
              <a:t>) </a:t>
            </a:r>
            <a:r>
              <a:rPr lang="en-GB" sz="3200" b="1" dirty="0" err="1">
                <a:solidFill>
                  <a:srgbClr val="002060"/>
                </a:solidFill>
              </a:rPr>
              <a:t>sarebbe</a:t>
            </a:r>
            <a:r>
              <a:rPr lang="en-GB" sz="3200" b="1" dirty="0">
                <a:solidFill>
                  <a:srgbClr val="002060"/>
                </a:solidFill>
              </a:rPr>
              <a:t> fare </a:t>
            </a:r>
            <a:r>
              <a:rPr lang="en-GB" sz="3200" b="1" dirty="0" err="1">
                <a:solidFill>
                  <a:srgbClr val="002060"/>
                </a:solidFill>
              </a:rPr>
              <a:t>carriera</a:t>
            </a:r>
            <a:r>
              <a:rPr lang="en-GB" sz="3200" b="1" dirty="0">
                <a:solidFill>
                  <a:srgbClr val="002060"/>
                </a:solidFill>
              </a:rPr>
              <a:t> in </a:t>
            </a:r>
            <a:r>
              <a:rPr lang="en-GB" sz="3200" b="1" dirty="0" err="1">
                <a:solidFill>
                  <a:srgbClr val="002060"/>
                </a:solidFill>
              </a:rPr>
              <a:t>medicina</a:t>
            </a:r>
            <a:r>
              <a:rPr lang="en-GB" sz="3200" b="1" dirty="0">
                <a:solidFill>
                  <a:srgbClr val="002060"/>
                </a:solidFill>
              </a:rPr>
              <a:t>/ </a:t>
            </a:r>
            <a:r>
              <a:rPr lang="en-GB" sz="3200" b="1" dirty="0" err="1">
                <a:solidFill>
                  <a:srgbClr val="002060"/>
                </a:solidFill>
              </a:rPr>
              <a:t>nel</a:t>
            </a:r>
            <a:r>
              <a:rPr lang="en-GB" sz="3200" b="1" dirty="0">
                <a:solidFill>
                  <a:srgbClr val="002060"/>
                </a:solidFill>
              </a:rPr>
              <a:t> campo </a:t>
            </a:r>
            <a:r>
              <a:rPr lang="en-GB" sz="3200" b="1" dirty="0" err="1">
                <a:solidFill>
                  <a:srgbClr val="002060"/>
                </a:solidFill>
              </a:rPr>
              <a:t>della</a:t>
            </a:r>
            <a:r>
              <a:rPr lang="en-GB" sz="3200" b="1" dirty="0">
                <a:solidFill>
                  <a:srgbClr val="002060"/>
                </a:solidFill>
              </a:rPr>
              <a:t> </a:t>
            </a:r>
            <a:r>
              <a:rPr lang="en-GB" sz="3200" b="1" dirty="0" err="1">
                <a:solidFill>
                  <a:srgbClr val="002060"/>
                </a:solidFill>
              </a:rPr>
              <a:t>medicina</a:t>
            </a:r>
            <a:r>
              <a:rPr lang="en-GB" sz="3200" b="1" dirty="0">
                <a:solidFill>
                  <a:srgbClr val="002060"/>
                </a:solidFill>
              </a:rPr>
              <a:t>, </a:t>
            </a:r>
            <a:r>
              <a:rPr lang="en-GB" sz="3200" b="1" dirty="0" err="1">
                <a:solidFill>
                  <a:srgbClr val="002060"/>
                </a:solidFill>
              </a:rPr>
              <a:t>dopo</a:t>
            </a:r>
            <a:r>
              <a:rPr lang="en-GB" sz="3200" b="1" dirty="0">
                <a:solidFill>
                  <a:srgbClr val="002060"/>
                </a:solidFill>
              </a:rPr>
              <a:t> </a:t>
            </a:r>
            <a:r>
              <a:rPr lang="en-GB" sz="3200" b="1" dirty="0" err="1">
                <a:solidFill>
                  <a:srgbClr val="002060"/>
                </a:solidFill>
              </a:rPr>
              <a:t>averla</a:t>
            </a:r>
            <a:r>
              <a:rPr lang="en-GB" sz="3200" b="1" dirty="0">
                <a:solidFill>
                  <a:srgbClr val="002060"/>
                </a:solidFill>
              </a:rPr>
              <a:t> </a:t>
            </a:r>
            <a:r>
              <a:rPr lang="en-GB" sz="3200" b="1" dirty="0" err="1">
                <a:solidFill>
                  <a:srgbClr val="002060"/>
                </a:solidFill>
              </a:rPr>
              <a:t>studiata</a:t>
            </a:r>
            <a:r>
              <a:rPr lang="en-GB" sz="3200" b="1" dirty="0">
                <a:solidFill>
                  <a:srgbClr val="002060"/>
                </a:solidFill>
              </a:rPr>
              <a:t> </a:t>
            </a:r>
            <a:r>
              <a:rPr lang="en-GB" sz="3200" b="1" dirty="0" err="1">
                <a:solidFill>
                  <a:srgbClr val="002060"/>
                </a:solidFill>
              </a:rPr>
              <a:t>all’università</a:t>
            </a:r>
            <a:r>
              <a:rPr lang="en-GB" sz="3200" b="1" dirty="0">
                <a:solidFill>
                  <a:srgbClr val="002060"/>
                </a:solidFill>
              </a:rPr>
              <a:t>.</a:t>
            </a:r>
          </a:p>
        </p:txBody>
      </p:sp>
      <p:sp>
        <p:nvSpPr>
          <p:cNvPr id="4" name="Rectangle 3"/>
          <p:cNvSpPr/>
          <p:nvPr/>
        </p:nvSpPr>
        <p:spPr>
          <a:xfrm>
            <a:off x="0" y="3776354"/>
            <a:ext cx="12192000" cy="2737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17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44576"/>
          </a:xfrm>
        </p:spPr>
        <p:txBody>
          <a:bodyPr>
            <a:noAutofit/>
          </a:bodyPr>
          <a:lstStyle/>
          <a:p>
            <a:pPr algn="ctr"/>
            <a:r>
              <a:rPr lang="en-US" sz="3600" b="1" u="sng" dirty="0"/>
              <a:t>International and global dimension: campaigns and good causes </a:t>
            </a:r>
          </a:p>
        </p:txBody>
      </p:sp>
      <p:sp>
        <p:nvSpPr>
          <p:cNvPr id="3" name="Content Placeholder 2"/>
          <p:cNvSpPr>
            <a:spLocks noGrp="1"/>
          </p:cNvSpPr>
          <p:nvPr>
            <p:ph idx="1"/>
          </p:nvPr>
        </p:nvSpPr>
        <p:spPr>
          <a:xfrm>
            <a:off x="0" y="689550"/>
            <a:ext cx="12192000" cy="6168450"/>
          </a:xfrm>
        </p:spPr>
        <p:txBody>
          <a:bodyPr>
            <a:noAutofit/>
          </a:bodyPr>
          <a:lstStyle/>
          <a:p>
            <a:pPr marL="0" indent="0" algn="ctr">
              <a:lnSpc>
                <a:spcPct val="100000"/>
              </a:lnSpc>
              <a:spcBef>
                <a:spcPts val="0"/>
              </a:spcBef>
              <a:buNone/>
            </a:pPr>
            <a:r>
              <a:rPr lang="en-US" sz="3200" b="1" dirty="0"/>
              <a:t>Emergency is an Italian charity which works with victims of war in many countries. It is currently constructing a hospital in Africa. They have already found volunteers who have promised to help by </a:t>
            </a:r>
            <a:r>
              <a:rPr lang="en-US" sz="3200" b="1" dirty="0" err="1"/>
              <a:t>organising</a:t>
            </a:r>
            <a:r>
              <a:rPr lang="en-US" sz="3200" b="1" dirty="0"/>
              <a:t> a meal or a sporting event. After completing this task, each participant wants to send 1000 Euros to the project.       </a:t>
            </a:r>
            <a:r>
              <a:rPr lang="en-US" sz="3200" dirty="0"/>
              <a:t>(Total for Question = 12 marks) </a:t>
            </a:r>
          </a:p>
          <a:p>
            <a:pPr marL="0" indent="0" algn="ctr">
              <a:lnSpc>
                <a:spcPct val="100000"/>
              </a:lnSpc>
              <a:spcBef>
                <a:spcPts val="0"/>
              </a:spcBef>
              <a:buNone/>
            </a:pPr>
            <a:r>
              <a:rPr lang="en-US" sz="3200" b="1" dirty="0">
                <a:solidFill>
                  <a:srgbClr val="002060"/>
                </a:solidFill>
              </a:rPr>
              <a:t>Emergency </a:t>
            </a:r>
            <a:r>
              <a:rPr lang="en-US" sz="3200" b="1" dirty="0" err="1">
                <a:solidFill>
                  <a:srgbClr val="002060"/>
                </a:solidFill>
              </a:rPr>
              <a:t>é</a:t>
            </a:r>
            <a:r>
              <a:rPr lang="en-US" sz="3200" b="1" dirty="0">
                <a:solidFill>
                  <a:srgbClr val="002060"/>
                </a:solidFill>
              </a:rPr>
              <a:t> </a:t>
            </a:r>
            <a:r>
              <a:rPr lang="en-US" sz="3200" b="1" dirty="0" err="1">
                <a:solidFill>
                  <a:srgbClr val="002060"/>
                </a:solidFill>
              </a:rPr>
              <a:t>un’organizzazione</a:t>
            </a:r>
            <a:r>
              <a:rPr lang="en-US" sz="3200" b="1" dirty="0">
                <a:solidFill>
                  <a:srgbClr val="002060"/>
                </a:solidFill>
              </a:rPr>
              <a:t> </a:t>
            </a:r>
            <a:r>
              <a:rPr lang="en-US" sz="3200" b="1" dirty="0" err="1">
                <a:solidFill>
                  <a:srgbClr val="002060"/>
                </a:solidFill>
              </a:rPr>
              <a:t>benefica</a:t>
            </a:r>
            <a:r>
              <a:rPr lang="en-US" sz="3200" b="1" dirty="0">
                <a:solidFill>
                  <a:srgbClr val="002060"/>
                </a:solidFill>
              </a:rPr>
              <a:t> </a:t>
            </a:r>
            <a:r>
              <a:rPr lang="en-US" sz="3200" b="1" dirty="0" err="1">
                <a:solidFill>
                  <a:srgbClr val="002060"/>
                </a:solidFill>
              </a:rPr>
              <a:t>italiana</a:t>
            </a:r>
            <a:r>
              <a:rPr lang="en-US" sz="3200" b="1" dirty="0">
                <a:solidFill>
                  <a:srgbClr val="002060"/>
                </a:solidFill>
              </a:rPr>
              <a:t> </a:t>
            </a:r>
            <a:r>
              <a:rPr lang="en-US" sz="3200" b="1" dirty="0" err="1">
                <a:solidFill>
                  <a:srgbClr val="002060"/>
                </a:solidFill>
              </a:rPr>
              <a:t>che</a:t>
            </a:r>
            <a:r>
              <a:rPr lang="en-US" sz="3200" b="1" dirty="0">
                <a:solidFill>
                  <a:srgbClr val="002060"/>
                </a:solidFill>
              </a:rPr>
              <a:t> </a:t>
            </a:r>
            <a:r>
              <a:rPr lang="en-US" sz="3200" b="1" dirty="0" err="1">
                <a:solidFill>
                  <a:srgbClr val="002060"/>
                </a:solidFill>
              </a:rPr>
              <a:t>lavora</a:t>
            </a:r>
            <a:r>
              <a:rPr lang="en-US" sz="3200" b="1" dirty="0">
                <a:solidFill>
                  <a:srgbClr val="002060"/>
                </a:solidFill>
              </a:rPr>
              <a:t> con  </a:t>
            </a:r>
            <a:r>
              <a:rPr lang="en-US" sz="3200" b="1" dirty="0" err="1">
                <a:solidFill>
                  <a:srgbClr val="002060"/>
                </a:solidFill>
              </a:rPr>
              <a:t>vittime</a:t>
            </a:r>
            <a:r>
              <a:rPr lang="en-US" sz="3200" b="1" dirty="0">
                <a:solidFill>
                  <a:srgbClr val="002060"/>
                </a:solidFill>
              </a:rPr>
              <a:t> di </a:t>
            </a:r>
            <a:r>
              <a:rPr lang="en-US" sz="3200" b="1" dirty="0" err="1">
                <a:solidFill>
                  <a:srgbClr val="002060"/>
                </a:solidFill>
              </a:rPr>
              <a:t>guerra</a:t>
            </a:r>
            <a:r>
              <a:rPr lang="en-US" sz="3200" b="1" dirty="0">
                <a:solidFill>
                  <a:srgbClr val="002060"/>
                </a:solidFill>
              </a:rPr>
              <a:t> in </a:t>
            </a:r>
            <a:r>
              <a:rPr lang="en-US" sz="3200" b="1" dirty="0" err="1">
                <a:solidFill>
                  <a:srgbClr val="002060"/>
                </a:solidFill>
              </a:rPr>
              <a:t>molti</a:t>
            </a:r>
            <a:r>
              <a:rPr lang="en-US" sz="3200" b="1" dirty="0">
                <a:solidFill>
                  <a:srgbClr val="002060"/>
                </a:solidFill>
              </a:rPr>
              <a:t> </a:t>
            </a:r>
            <a:r>
              <a:rPr lang="en-US" sz="3200" b="1" dirty="0" err="1">
                <a:solidFill>
                  <a:srgbClr val="002060"/>
                </a:solidFill>
              </a:rPr>
              <a:t>Paesi</a:t>
            </a:r>
            <a:r>
              <a:rPr lang="en-US" sz="3200" b="1" dirty="0">
                <a:solidFill>
                  <a:srgbClr val="002060"/>
                </a:solidFill>
              </a:rPr>
              <a:t>. </a:t>
            </a:r>
            <a:r>
              <a:rPr lang="en-US" sz="3200" b="1" dirty="0" err="1">
                <a:solidFill>
                  <a:srgbClr val="002060"/>
                </a:solidFill>
              </a:rPr>
              <a:t>Attualmente</a:t>
            </a:r>
            <a:r>
              <a:rPr lang="en-US" sz="3200" b="1" dirty="0">
                <a:solidFill>
                  <a:srgbClr val="002060"/>
                </a:solidFill>
              </a:rPr>
              <a:t>, </a:t>
            </a:r>
            <a:r>
              <a:rPr lang="en-US" sz="3200" b="1" dirty="0" err="1">
                <a:solidFill>
                  <a:srgbClr val="002060"/>
                </a:solidFill>
              </a:rPr>
              <a:t>sta</a:t>
            </a:r>
            <a:r>
              <a:rPr lang="en-US" sz="3200" b="1" dirty="0">
                <a:solidFill>
                  <a:srgbClr val="002060"/>
                </a:solidFill>
              </a:rPr>
              <a:t> </a:t>
            </a:r>
            <a:r>
              <a:rPr lang="en-US" sz="3200" b="1" dirty="0" err="1">
                <a:solidFill>
                  <a:srgbClr val="002060"/>
                </a:solidFill>
              </a:rPr>
              <a:t>costruendo</a:t>
            </a:r>
            <a:r>
              <a:rPr lang="en-US" sz="3200" b="1" dirty="0">
                <a:solidFill>
                  <a:srgbClr val="002060"/>
                </a:solidFill>
              </a:rPr>
              <a:t> un </a:t>
            </a:r>
            <a:r>
              <a:rPr lang="en-US" sz="3200" b="1" dirty="0" err="1">
                <a:solidFill>
                  <a:srgbClr val="002060"/>
                </a:solidFill>
              </a:rPr>
              <a:t>ospedale</a:t>
            </a:r>
            <a:r>
              <a:rPr lang="en-US" sz="3200" b="1" dirty="0">
                <a:solidFill>
                  <a:srgbClr val="002060"/>
                </a:solidFill>
              </a:rPr>
              <a:t> in Africa. Hanno </a:t>
            </a:r>
            <a:r>
              <a:rPr lang="en-US" sz="3200" b="1" dirty="0" err="1">
                <a:solidFill>
                  <a:srgbClr val="002060"/>
                </a:solidFill>
              </a:rPr>
              <a:t>già</a:t>
            </a:r>
            <a:r>
              <a:rPr lang="en-US" sz="3200" b="1" dirty="0">
                <a:solidFill>
                  <a:srgbClr val="002060"/>
                </a:solidFill>
              </a:rPr>
              <a:t> </a:t>
            </a:r>
            <a:r>
              <a:rPr lang="en-US" sz="3200" b="1" dirty="0" err="1">
                <a:solidFill>
                  <a:srgbClr val="002060"/>
                </a:solidFill>
              </a:rPr>
              <a:t>trovato</a:t>
            </a:r>
            <a:r>
              <a:rPr lang="en-US" sz="3200" b="1" dirty="0">
                <a:solidFill>
                  <a:srgbClr val="002060"/>
                </a:solidFill>
              </a:rPr>
              <a:t> </a:t>
            </a:r>
            <a:r>
              <a:rPr lang="en-US" sz="3200" b="1" dirty="0" err="1">
                <a:solidFill>
                  <a:srgbClr val="002060"/>
                </a:solidFill>
              </a:rPr>
              <a:t>volontari</a:t>
            </a:r>
            <a:r>
              <a:rPr lang="en-US" sz="3200" b="1" dirty="0">
                <a:solidFill>
                  <a:srgbClr val="002060"/>
                </a:solidFill>
              </a:rPr>
              <a:t> </a:t>
            </a:r>
            <a:r>
              <a:rPr lang="en-US" sz="3200" b="1" dirty="0" err="1">
                <a:solidFill>
                  <a:srgbClr val="002060"/>
                </a:solidFill>
              </a:rPr>
              <a:t>che</a:t>
            </a:r>
            <a:r>
              <a:rPr lang="en-US" sz="3200" b="1" dirty="0">
                <a:solidFill>
                  <a:srgbClr val="002060"/>
                </a:solidFill>
              </a:rPr>
              <a:t> </a:t>
            </a:r>
            <a:r>
              <a:rPr lang="en-US" sz="3200" b="1" dirty="0" err="1">
                <a:solidFill>
                  <a:srgbClr val="002060"/>
                </a:solidFill>
              </a:rPr>
              <a:t>hanno</a:t>
            </a:r>
            <a:r>
              <a:rPr lang="en-US" sz="3200" b="1" dirty="0">
                <a:solidFill>
                  <a:srgbClr val="002060"/>
                </a:solidFill>
              </a:rPr>
              <a:t> </a:t>
            </a:r>
            <a:r>
              <a:rPr lang="en-US" sz="3200" b="1" dirty="0" err="1">
                <a:solidFill>
                  <a:srgbClr val="002060"/>
                </a:solidFill>
              </a:rPr>
              <a:t>promesso</a:t>
            </a:r>
            <a:r>
              <a:rPr lang="en-US" sz="3200" b="1" dirty="0">
                <a:solidFill>
                  <a:srgbClr val="002060"/>
                </a:solidFill>
              </a:rPr>
              <a:t> di </a:t>
            </a:r>
            <a:r>
              <a:rPr lang="en-US" sz="3200" b="1" dirty="0" err="1">
                <a:solidFill>
                  <a:srgbClr val="002060"/>
                </a:solidFill>
              </a:rPr>
              <a:t>aiutare</a:t>
            </a:r>
            <a:r>
              <a:rPr lang="en-US" sz="3200" b="1" dirty="0">
                <a:solidFill>
                  <a:srgbClr val="002060"/>
                </a:solidFill>
              </a:rPr>
              <a:t> </a:t>
            </a:r>
            <a:r>
              <a:rPr lang="en-US" sz="3200" b="1" dirty="0" err="1">
                <a:solidFill>
                  <a:srgbClr val="002060"/>
                </a:solidFill>
              </a:rPr>
              <a:t>organizzando</a:t>
            </a:r>
            <a:r>
              <a:rPr lang="en-US" sz="3200" b="1" dirty="0">
                <a:solidFill>
                  <a:srgbClr val="002060"/>
                </a:solidFill>
              </a:rPr>
              <a:t> un </a:t>
            </a:r>
            <a:r>
              <a:rPr lang="en-US" sz="3200" b="1" dirty="0" err="1">
                <a:solidFill>
                  <a:srgbClr val="002060"/>
                </a:solidFill>
              </a:rPr>
              <a:t>pranzo</a:t>
            </a:r>
            <a:r>
              <a:rPr lang="en-US" sz="3200" b="1" dirty="0">
                <a:solidFill>
                  <a:srgbClr val="002060"/>
                </a:solidFill>
              </a:rPr>
              <a:t> o un </a:t>
            </a:r>
            <a:r>
              <a:rPr lang="en-US" sz="3200" b="1" dirty="0" err="1">
                <a:solidFill>
                  <a:srgbClr val="002060"/>
                </a:solidFill>
              </a:rPr>
              <a:t>evento</a:t>
            </a:r>
            <a:r>
              <a:rPr lang="en-US" sz="3200" b="1" dirty="0">
                <a:solidFill>
                  <a:srgbClr val="002060"/>
                </a:solidFill>
              </a:rPr>
              <a:t> </a:t>
            </a:r>
            <a:r>
              <a:rPr lang="en-US" sz="3200" b="1" dirty="0" err="1">
                <a:solidFill>
                  <a:srgbClr val="002060"/>
                </a:solidFill>
              </a:rPr>
              <a:t>sportivo</a:t>
            </a:r>
            <a:r>
              <a:rPr lang="en-US" sz="3200" b="1" dirty="0">
                <a:solidFill>
                  <a:srgbClr val="002060"/>
                </a:solidFill>
              </a:rPr>
              <a:t>. </a:t>
            </a:r>
            <a:r>
              <a:rPr lang="en-US" sz="3200" b="1" dirty="0" err="1">
                <a:solidFill>
                  <a:srgbClr val="002060"/>
                </a:solidFill>
              </a:rPr>
              <a:t>Dopo</a:t>
            </a:r>
            <a:r>
              <a:rPr lang="en-US" sz="3200" b="1" dirty="0">
                <a:solidFill>
                  <a:srgbClr val="002060"/>
                </a:solidFill>
              </a:rPr>
              <a:t> aver </a:t>
            </a:r>
            <a:r>
              <a:rPr lang="en-US" sz="3200" b="1" dirty="0" err="1">
                <a:solidFill>
                  <a:srgbClr val="002060"/>
                </a:solidFill>
              </a:rPr>
              <a:t>completato</a:t>
            </a:r>
            <a:r>
              <a:rPr lang="en-US" sz="3200" b="1" dirty="0">
                <a:solidFill>
                  <a:srgbClr val="002060"/>
                </a:solidFill>
              </a:rPr>
              <a:t> </a:t>
            </a:r>
            <a:r>
              <a:rPr lang="en-US" sz="3200" b="1" dirty="0" err="1">
                <a:solidFill>
                  <a:srgbClr val="002060"/>
                </a:solidFill>
              </a:rPr>
              <a:t>questo</a:t>
            </a:r>
            <a:r>
              <a:rPr lang="en-US" sz="3200" b="1" dirty="0">
                <a:solidFill>
                  <a:srgbClr val="002060"/>
                </a:solidFill>
              </a:rPr>
              <a:t> </a:t>
            </a:r>
            <a:r>
              <a:rPr lang="en-US" sz="3200" b="1" dirty="0" err="1">
                <a:solidFill>
                  <a:srgbClr val="002060"/>
                </a:solidFill>
              </a:rPr>
              <a:t>compito</a:t>
            </a:r>
            <a:r>
              <a:rPr lang="en-US" sz="3200" b="1" dirty="0">
                <a:solidFill>
                  <a:srgbClr val="002060"/>
                </a:solidFill>
              </a:rPr>
              <a:t>, </a:t>
            </a:r>
            <a:r>
              <a:rPr lang="en-US" sz="3200" b="1" dirty="0" err="1">
                <a:solidFill>
                  <a:srgbClr val="002060"/>
                </a:solidFill>
              </a:rPr>
              <a:t>ciascun</a:t>
            </a:r>
            <a:r>
              <a:rPr lang="en-US" sz="3200" b="1" dirty="0">
                <a:solidFill>
                  <a:srgbClr val="002060"/>
                </a:solidFill>
              </a:rPr>
              <a:t> </a:t>
            </a:r>
            <a:r>
              <a:rPr lang="en-US" sz="3200" b="1" dirty="0" err="1">
                <a:solidFill>
                  <a:srgbClr val="002060"/>
                </a:solidFill>
              </a:rPr>
              <a:t>partecipante</a:t>
            </a:r>
            <a:r>
              <a:rPr lang="en-US" sz="3200" b="1" dirty="0">
                <a:solidFill>
                  <a:srgbClr val="002060"/>
                </a:solidFill>
              </a:rPr>
              <a:t> </a:t>
            </a:r>
            <a:r>
              <a:rPr lang="en-US" sz="3200" b="1" dirty="0" err="1">
                <a:solidFill>
                  <a:srgbClr val="002060"/>
                </a:solidFill>
              </a:rPr>
              <a:t>vuole</a:t>
            </a:r>
            <a:r>
              <a:rPr lang="en-US" sz="3200" b="1" dirty="0">
                <a:solidFill>
                  <a:srgbClr val="002060"/>
                </a:solidFill>
              </a:rPr>
              <a:t> </a:t>
            </a:r>
            <a:r>
              <a:rPr lang="en-US" sz="3200" b="1" dirty="0" err="1">
                <a:solidFill>
                  <a:srgbClr val="002060"/>
                </a:solidFill>
              </a:rPr>
              <a:t>mandare</a:t>
            </a:r>
            <a:r>
              <a:rPr lang="en-US" sz="3200" b="1" dirty="0">
                <a:solidFill>
                  <a:srgbClr val="002060"/>
                </a:solidFill>
              </a:rPr>
              <a:t>/ </a:t>
            </a:r>
            <a:r>
              <a:rPr lang="en-US" sz="3200" b="1" dirty="0" err="1">
                <a:solidFill>
                  <a:srgbClr val="002060"/>
                </a:solidFill>
              </a:rPr>
              <a:t>spedire</a:t>
            </a:r>
            <a:r>
              <a:rPr lang="en-US" sz="3200" b="1" dirty="0">
                <a:solidFill>
                  <a:srgbClr val="002060"/>
                </a:solidFill>
              </a:rPr>
              <a:t>/</a:t>
            </a:r>
            <a:r>
              <a:rPr lang="en-US" sz="3200" b="1" dirty="0" err="1">
                <a:solidFill>
                  <a:srgbClr val="002060"/>
                </a:solidFill>
              </a:rPr>
              <a:t>inviare</a:t>
            </a:r>
            <a:r>
              <a:rPr lang="en-US" sz="3200" b="1" dirty="0">
                <a:solidFill>
                  <a:srgbClr val="002060"/>
                </a:solidFill>
              </a:rPr>
              <a:t> 1000 euro per </a:t>
            </a:r>
            <a:r>
              <a:rPr lang="en-US" sz="3200" b="1" dirty="0" err="1">
                <a:solidFill>
                  <a:srgbClr val="002060"/>
                </a:solidFill>
              </a:rPr>
              <a:t>il</a:t>
            </a:r>
            <a:r>
              <a:rPr lang="en-US" sz="3200" b="1" dirty="0">
                <a:solidFill>
                  <a:srgbClr val="002060"/>
                </a:solidFill>
              </a:rPr>
              <a:t> </a:t>
            </a:r>
            <a:r>
              <a:rPr lang="en-US" sz="3200" b="1" dirty="0" err="1">
                <a:solidFill>
                  <a:srgbClr val="002060"/>
                </a:solidFill>
              </a:rPr>
              <a:t>progetto</a:t>
            </a:r>
            <a:r>
              <a:rPr lang="en-US" sz="3200" b="1" dirty="0">
                <a:solidFill>
                  <a:srgbClr val="002060"/>
                </a:solidFill>
              </a:rPr>
              <a:t>.</a:t>
            </a:r>
          </a:p>
        </p:txBody>
      </p:sp>
      <p:sp>
        <p:nvSpPr>
          <p:cNvPr id="4" name="Rectangle 3"/>
          <p:cNvSpPr/>
          <p:nvPr/>
        </p:nvSpPr>
        <p:spPr>
          <a:xfrm>
            <a:off x="0" y="3716977"/>
            <a:ext cx="12192000" cy="2939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895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3034"/>
            <a:ext cx="11353800" cy="921347"/>
          </a:xfrm>
        </p:spPr>
        <p:txBody>
          <a:bodyPr>
            <a:noAutofit/>
          </a:bodyPr>
          <a:lstStyle/>
          <a:p>
            <a:pPr algn="ctr"/>
            <a:r>
              <a:rPr lang="en-GB" b="1" u="sng" dirty="0"/>
              <a:t>International and global dimension: music events</a:t>
            </a:r>
          </a:p>
        </p:txBody>
      </p:sp>
      <p:sp>
        <p:nvSpPr>
          <p:cNvPr id="3" name="Content Placeholder 2"/>
          <p:cNvSpPr>
            <a:spLocks noGrp="1"/>
          </p:cNvSpPr>
          <p:nvPr>
            <p:ph idx="1"/>
          </p:nvPr>
        </p:nvSpPr>
        <p:spPr>
          <a:xfrm>
            <a:off x="0" y="944381"/>
            <a:ext cx="12192000" cy="5913618"/>
          </a:xfrm>
        </p:spPr>
        <p:txBody>
          <a:bodyPr>
            <a:normAutofit/>
          </a:bodyPr>
          <a:lstStyle/>
          <a:p>
            <a:pPr marL="0" indent="0" algn="ctr">
              <a:buNone/>
            </a:pPr>
            <a:r>
              <a:rPr lang="en-GB" sz="3200" b="1" dirty="0"/>
              <a:t>This year we are going to the Rome Music Festival, which started nine years ago. It will take place in the middle of July and will last for one week. I always like to take guitar classes because I want to improve. During the festival there will be free music classes. On the last night we play everything we have learned in a concert in the cathedral.</a:t>
            </a:r>
          </a:p>
          <a:p>
            <a:pPr marL="0" indent="0" algn="ctr">
              <a:buNone/>
            </a:pPr>
            <a:r>
              <a:rPr lang="en-US" sz="3200" dirty="0"/>
              <a:t>(Total for Question = 12 marks) </a:t>
            </a:r>
          </a:p>
          <a:p>
            <a:pPr marL="0" indent="0" algn="ctr">
              <a:buNone/>
            </a:pPr>
            <a:r>
              <a:rPr lang="en-GB" sz="3200" b="1" dirty="0" err="1">
                <a:solidFill>
                  <a:srgbClr val="002060"/>
                </a:solidFill>
              </a:rPr>
              <a:t>Quest’anno</a:t>
            </a:r>
            <a:r>
              <a:rPr lang="en-GB" sz="3200" b="1" dirty="0">
                <a:solidFill>
                  <a:srgbClr val="002060"/>
                </a:solidFill>
              </a:rPr>
              <a:t> </a:t>
            </a:r>
            <a:r>
              <a:rPr lang="en-GB" sz="3200" b="1" dirty="0" err="1">
                <a:solidFill>
                  <a:srgbClr val="002060"/>
                </a:solidFill>
              </a:rPr>
              <a:t>andremo</a:t>
            </a:r>
            <a:r>
              <a:rPr lang="en-GB" sz="3200" b="1" dirty="0">
                <a:solidFill>
                  <a:srgbClr val="002060"/>
                </a:solidFill>
              </a:rPr>
              <a:t> al Festival </a:t>
            </a:r>
            <a:r>
              <a:rPr lang="en-GB" sz="3200" b="1" dirty="0" err="1">
                <a:solidFill>
                  <a:srgbClr val="002060"/>
                </a:solidFill>
              </a:rPr>
              <a:t>della</a:t>
            </a:r>
            <a:r>
              <a:rPr lang="en-GB" sz="3200" b="1" dirty="0">
                <a:solidFill>
                  <a:srgbClr val="002060"/>
                </a:solidFill>
              </a:rPr>
              <a:t> </a:t>
            </a:r>
            <a:r>
              <a:rPr lang="en-GB" sz="3200" b="1" dirty="0" err="1">
                <a:solidFill>
                  <a:srgbClr val="002060"/>
                </a:solidFill>
              </a:rPr>
              <a:t>Musica</a:t>
            </a:r>
            <a:r>
              <a:rPr lang="en-GB" sz="3200" b="1" dirty="0">
                <a:solidFill>
                  <a:srgbClr val="002060"/>
                </a:solidFill>
              </a:rPr>
              <a:t> di Roma, </a:t>
            </a:r>
            <a:r>
              <a:rPr lang="en-GB" sz="3200" b="1" dirty="0" err="1">
                <a:solidFill>
                  <a:srgbClr val="002060"/>
                </a:solidFill>
              </a:rPr>
              <a:t>che</a:t>
            </a:r>
            <a:r>
              <a:rPr lang="en-GB" sz="3200" b="1" dirty="0">
                <a:solidFill>
                  <a:srgbClr val="002060"/>
                </a:solidFill>
              </a:rPr>
              <a:t> </a:t>
            </a:r>
            <a:r>
              <a:rPr lang="en-GB" sz="3200" b="1" dirty="0" err="1">
                <a:solidFill>
                  <a:srgbClr val="002060"/>
                </a:solidFill>
              </a:rPr>
              <a:t>é</a:t>
            </a:r>
            <a:r>
              <a:rPr lang="en-GB" sz="3200" b="1" dirty="0">
                <a:solidFill>
                  <a:srgbClr val="002060"/>
                </a:solidFill>
              </a:rPr>
              <a:t> </a:t>
            </a:r>
            <a:r>
              <a:rPr lang="en-GB" sz="3200" b="1" dirty="0" err="1">
                <a:solidFill>
                  <a:srgbClr val="002060"/>
                </a:solidFill>
              </a:rPr>
              <a:t>iniziato</a:t>
            </a:r>
            <a:r>
              <a:rPr lang="en-GB" sz="3200" b="1">
                <a:solidFill>
                  <a:srgbClr val="002060"/>
                </a:solidFill>
              </a:rPr>
              <a:t>/cominciato</a:t>
            </a:r>
            <a:r>
              <a:rPr lang="en-GB" sz="3200" b="1" dirty="0">
                <a:solidFill>
                  <a:srgbClr val="002060"/>
                </a:solidFill>
              </a:rPr>
              <a:t> </a:t>
            </a:r>
            <a:r>
              <a:rPr lang="en-GB" sz="3200" b="1" dirty="0" err="1">
                <a:solidFill>
                  <a:srgbClr val="002060"/>
                </a:solidFill>
              </a:rPr>
              <a:t>nove</a:t>
            </a:r>
            <a:r>
              <a:rPr lang="en-GB" sz="3200" b="1" dirty="0">
                <a:solidFill>
                  <a:srgbClr val="002060"/>
                </a:solidFill>
              </a:rPr>
              <a:t> </a:t>
            </a:r>
            <a:r>
              <a:rPr lang="en-GB" sz="3200" b="1" dirty="0" err="1">
                <a:solidFill>
                  <a:srgbClr val="002060"/>
                </a:solidFill>
              </a:rPr>
              <a:t>anni</a:t>
            </a:r>
            <a:r>
              <a:rPr lang="en-GB" sz="3200" b="1" dirty="0">
                <a:solidFill>
                  <a:srgbClr val="002060"/>
                </a:solidFill>
              </a:rPr>
              <a:t> fa. </a:t>
            </a:r>
            <a:r>
              <a:rPr lang="en-GB" sz="3200" b="1" dirty="0" err="1">
                <a:solidFill>
                  <a:srgbClr val="002060"/>
                </a:solidFill>
              </a:rPr>
              <a:t>Avrà</a:t>
            </a:r>
            <a:r>
              <a:rPr lang="en-GB" sz="3200" b="1" dirty="0">
                <a:solidFill>
                  <a:srgbClr val="002060"/>
                </a:solidFill>
              </a:rPr>
              <a:t> </a:t>
            </a:r>
            <a:r>
              <a:rPr lang="en-GB" sz="3200" b="1" dirty="0" err="1">
                <a:solidFill>
                  <a:srgbClr val="002060"/>
                </a:solidFill>
              </a:rPr>
              <a:t>luogo</a:t>
            </a:r>
            <a:r>
              <a:rPr lang="en-GB" sz="3200" b="1" dirty="0">
                <a:solidFill>
                  <a:srgbClr val="002060"/>
                </a:solidFill>
              </a:rPr>
              <a:t> a </a:t>
            </a:r>
            <a:r>
              <a:rPr lang="en-GB" sz="3200" b="1" dirty="0" err="1">
                <a:solidFill>
                  <a:srgbClr val="002060"/>
                </a:solidFill>
              </a:rPr>
              <a:t>metà</a:t>
            </a:r>
            <a:r>
              <a:rPr lang="en-GB" sz="3200" b="1" dirty="0">
                <a:solidFill>
                  <a:srgbClr val="002060"/>
                </a:solidFill>
              </a:rPr>
              <a:t> </a:t>
            </a:r>
            <a:r>
              <a:rPr lang="en-GB" sz="3200" b="1" dirty="0" err="1">
                <a:solidFill>
                  <a:srgbClr val="002060"/>
                </a:solidFill>
              </a:rPr>
              <a:t>luglio</a:t>
            </a:r>
            <a:r>
              <a:rPr lang="en-GB" sz="3200" b="1" dirty="0">
                <a:solidFill>
                  <a:srgbClr val="002060"/>
                </a:solidFill>
              </a:rPr>
              <a:t> e </a:t>
            </a:r>
            <a:r>
              <a:rPr lang="en-GB" sz="3200" b="1" dirty="0" err="1">
                <a:solidFill>
                  <a:srgbClr val="002060"/>
                </a:solidFill>
              </a:rPr>
              <a:t>durerà</a:t>
            </a:r>
            <a:r>
              <a:rPr lang="en-GB" sz="3200" b="1" dirty="0">
                <a:solidFill>
                  <a:srgbClr val="002060"/>
                </a:solidFill>
              </a:rPr>
              <a:t> </a:t>
            </a:r>
            <a:r>
              <a:rPr lang="en-GB" sz="3200" b="1" dirty="0" err="1">
                <a:solidFill>
                  <a:srgbClr val="002060"/>
                </a:solidFill>
              </a:rPr>
              <a:t>una</a:t>
            </a:r>
            <a:r>
              <a:rPr lang="en-GB" sz="3200" b="1" dirty="0">
                <a:solidFill>
                  <a:srgbClr val="002060"/>
                </a:solidFill>
              </a:rPr>
              <a:t> </a:t>
            </a:r>
            <a:r>
              <a:rPr lang="en-GB" sz="3200" b="1" dirty="0" err="1">
                <a:solidFill>
                  <a:srgbClr val="002060"/>
                </a:solidFill>
              </a:rPr>
              <a:t>settimana</a:t>
            </a:r>
            <a:r>
              <a:rPr lang="en-GB" sz="3200" b="1" dirty="0">
                <a:solidFill>
                  <a:srgbClr val="002060"/>
                </a:solidFill>
              </a:rPr>
              <a:t>. </a:t>
            </a:r>
            <a:r>
              <a:rPr lang="en-GB" sz="3200" b="1" dirty="0" err="1">
                <a:solidFill>
                  <a:srgbClr val="002060"/>
                </a:solidFill>
              </a:rPr>
              <a:t>Mi</a:t>
            </a:r>
            <a:r>
              <a:rPr lang="en-GB" sz="3200" b="1" dirty="0">
                <a:solidFill>
                  <a:srgbClr val="002060"/>
                </a:solidFill>
              </a:rPr>
              <a:t> </a:t>
            </a:r>
            <a:r>
              <a:rPr lang="en-GB" sz="3200" b="1" dirty="0" err="1">
                <a:solidFill>
                  <a:srgbClr val="002060"/>
                </a:solidFill>
              </a:rPr>
              <a:t>piace</a:t>
            </a:r>
            <a:r>
              <a:rPr lang="en-GB" sz="3200" b="1" dirty="0">
                <a:solidFill>
                  <a:srgbClr val="002060"/>
                </a:solidFill>
              </a:rPr>
              <a:t> </a:t>
            </a:r>
            <a:r>
              <a:rPr lang="en-GB" sz="3200" b="1" dirty="0" err="1">
                <a:solidFill>
                  <a:srgbClr val="002060"/>
                </a:solidFill>
              </a:rPr>
              <a:t>sempre</a:t>
            </a:r>
            <a:r>
              <a:rPr lang="en-GB" sz="3200" b="1" dirty="0">
                <a:solidFill>
                  <a:srgbClr val="002060"/>
                </a:solidFill>
              </a:rPr>
              <a:t> fare </a:t>
            </a:r>
            <a:r>
              <a:rPr lang="en-GB" sz="3200" b="1" dirty="0" err="1">
                <a:solidFill>
                  <a:srgbClr val="002060"/>
                </a:solidFill>
              </a:rPr>
              <a:t>lezioni</a:t>
            </a:r>
            <a:r>
              <a:rPr lang="en-GB" sz="3200" b="1" dirty="0">
                <a:solidFill>
                  <a:srgbClr val="002060"/>
                </a:solidFill>
              </a:rPr>
              <a:t> di </a:t>
            </a:r>
            <a:r>
              <a:rPr lang="en-GB" sz="3200" b="1" dirty="0" err="1">
                <a:solidFill>
                  <a:srgbClr val="002060"/>
                </a:solidFill>
              </a:rPr>
              <a:t>chitarra</a:t>
            </a:r>
            <a:r>
              <a:rPr lang="en-GB" sz="3200" b="1" dirty="0">
                <a:solidFill>
                  <a:srgbClr val="002060"/>
                </a:solidFill>
              </a:rPr>
              <a:t> </a:t>
            </a:r>
            <a:r>
              <a:rPr lang="en-GB" sz="3200" b="1" dirty="0" err="1">
                <a:solidFill>
                  <a:srgbClr val="002060"/>
                </a:solidFill>
              </a:rPr>
              <a:t>perché</a:t>
            </a:r>
            <a:r>
              <a:rPr lang="en-GB" sz="3200" b="1" dirty="0">
                <a:solidFill>
                  <a:srgbClr val="002060"/>
                </a:solidFill>
              </a:rPr>
              <a:t> </a:t>
            </a:r>
            <a:r>
              <a:rPr lang="en-GB" sz="3200" b="1" dirty="0" err="1">
                <a:solidFill>
                  <a:srgbClr val="002060"/>
                </a:solidFill>
              </a:rPr>
              <a:t>voglio</a:t>
            </a:r>
            <a:r>
              <a:rPr lang="en-GB" sz="3200" b="1" dirty="0">
                <a:solidFill>
                  <a:srgbClr val="002060"/>
                </a:solidFill>
              </a:rPr>
              <a:t> </a:t>
            </a:r>
            <a:r>
              <a:rPr lang="en-GB" sz="3200" b="1" dirty="0" err="1">
                <a:solidFill>
                  <a:srgbClr val="002060"/>
                </a:solidFill>
              </a:rPr>
              <a:t>migliorare</a:t>
            </a:r>
            <a:r>
              <a:rPr lang="en-GB" sz="3200" b="1" dirty="0">
                <a:solidFill>
                  <a:srgbClr val="002060"/>
                </a:solidFill>
              </a:rPr>
              <a:t>. Durante </a:t>
            </a:r>
            <a:r>
              <a:rPr lang="en-GB" sz="3200" b="1" dirty="0" err="1">
                <a:solidFill>
                  <a:srgbClr val="002060"/>
                </a:solidFill>
              </a:rPr>
              <a:t>il</a:t>
            </a:r>
            <a:r>
              <a:rPr lang="en-GB" sz="3200" b="1" dirty="0">
                <a:solidFill>
                  <a:srgbClr val="002060"/>
                </a:solidFill>
              </a:rPr>
              <a:t> festival ci </a:t>
            </a:r>
            <a:r>
              <a:rPr lang="en-GB" sz="3200" b="1" dirty="0" err="1">
                <a:solidFill>
                  <a:srgbClr val="002060"/>
                </a:solidFill>
              </a:rPr>
              <a:t>saranno</a:t>
            </a:r>
            <a:r>
              <a:rPr lang="en-GB" sz="3200" b="1" dirty="0">
                <a:solidFill>
                  <a:srgbClr val="002060"/>
                </a:solidFill>
              </a:rPr>
              <a:t> </a:t>
            </a:r>
            <a:r>
              <a:rPr lang="en-GB" sz="3200" b="1" dirty="0" err="1">
                <a:solidFill>
                  <a:srgbClr val="002060"/>
                </a:solidFill>
              </a:rPr>
              <a:t>delle</a:t>
            </a:r>
            <a:r>
              <a:rPr lang="en-GB" sz="3200" b="1" dirty="0">
                <a:solidFill>
                  <a:srgbClr val="002060"/>
                </a:solidFill>
              </a:rPr>
              <a:t> </a:t>
            </a:r>
            <a:r>
              <a:rPr lang="en-GB" sz="3200" b="1" dirty="0" err="1">
                <a:solidFill>
                  <a:srgbClr val="002060"/>
                </a:solidFill>
              </a:rPr>
              <a:t>lezioni</a:t>
            </a:r>
            <a:r>
              <a:rPr lang="en-GB" sz="3200" b="1" dirty="0">
                <a:solidFill>
                  <a:srgbClr val="002060"/>
                </a:solidFill>
              </a:rPr>
              <a:t> </a:t>
            </a:r>
            <a:r>
              <a:rPr lang="en-GB" sz="3200" b="1" dirty="0" err="1">
                <a:solidFill>
                  <a:srgbClr val="002060"/>
                </a:solidFill>
              </a:rPr>
              <a:t>gratuite</a:t>
            </a:r>
            <a:r>
              <a:rPr lang="en-GB" sz="3200" b="1" dirty="0">
                <a:solidFill>
                  <a:srgbClr val="002060"/>
                </a:solidFill>
              </a:rPr>
              <a:t> di </a:t>
            </a:r>
            <a:r>
              <a:rPr lang="en-GB" sz="3200" b="1" dirty="0" err="1">
                <a:solidFill>
                  <a:srgbClr val="002060"/>
                </a:solidFill>
              </a:rPr>
              <a:t>musica</a:t>
            </a:r>
            <a:r>
              <a:rPr lang="en-GB" sz="3200" b="1" dirty="0">
                <a:solidFill>
                  <a:srgbClr val="002060"/>
                </a:solidFill>
              </a:rPr>
              <a:t>. </a:t>
            </a:r>
            <a:r>
              <a:rPr lang="en-GB" sz="3200" b="1" dirty="0" err="1">
                <a:solidFill>
                  <a:srgbClr val="002060"/>
                </a:solidFill>
              </a:rPr>
              <a:t>L’ultima</a:t>
            </a:r>
            <a:r>
              <a:rPr lang="en-GB" sz="3200" b="1" dirty="0">
                <a:solidFill>
                  <a:srgbClr val="002060"/>
                </a:solidFill>
              </a:rPr>
              <a:t> sera </a:t>
            </a:r>
            <a:r>
              <a:rPr lang="en-GB" sz="3200" b="1" dirty="0" err="1">
                <a:solidFill>
                  <a:srgbClr val="002060"/>
                </a:solidFill>
              </a:rPr>
              <a:t>suoneremo</a:t>
            </a:r>
            <a:r>
              <a:rPr lang="en-GB" sz="3200" b="1" dirty="0">
                <a:solidFill>
                  <a:srgbClr val="002060"/>
                </a:solidFill>
              </a:rPr>
              <a:t> </a:t>
            </a:r>
            <a:r>
              <a:rPr lang="en-GB" sz="3200" b="1" dirty="0" err="1">
                <a:solidFill>
                  <a:srgbClr val="002060"/>
                </a:solidFill>
              </a:rPr>
              <a:t>tutto</a:t>
            </a:r>
            <a:r>
              <a:rPr lang="en-GB" sz="3200" b="1" dirty="0">
                <a:solidFill>
                  <a:srgbClr val="002060"/>
                </a:solidFill>
              </a:rPr>
              <a:t> </a:t>
            </a:r>
            <a:r>
              <a:rPr lang="en-GB" sz="3200" b="1" dirty="0" err="1">
                <a:solidFill>
                  <a:srgbClr val="002060"/>
                </a:solidFill>
              </a:rPr>
              <a:t>cio</a:t>
            </a:r>
            <a:r>
              <a:rPr lang="en-GB" sz="3200" b="1" dirty="0">
                <a:solidFill>
                  <a:srgbClr val="002060"/>
                </a:solidFill>
              </a:rPr>
              <a:t>` </a:t>
            </a:r>
            <a:r>
              <a:rPr lang="en-GB" sz="3200" b="1" dirty="0" err="1">
                <a:solidFill>
                  <a:srgbClr val="002060"/>
                </a:solidFill>
              </a:rPr>
              <a:t>che</a:t>
            </a:r>
            <a:r>
              <a:rPr lang="en-GB" sz="3200" b="1" dirty="0">
                <a:solidFill>
                  <a:srgbClr val="002060"/>
                </a:solidFill>
              </a:rPr>
              <a:t> </a:t>
            </a:r>
            <a:r>
              <a:rPr lang="en-GB" sz="3200" b="1" dirty="0" err="1">
                <a:solidFill>
                  <a:srgbClr val="002060"/>
                </a:solidFill>
              </a:rPr>
              <a:t>abbiamo</a:t>
            </a:r>
            <a:r>
              <a:rPr lang="en-GB" sz="3200" b="1" dirty="0">
                <a:solidFill>
                  <a:srgbClr val="002060"/>
                </a:solidFill>
              </a:rPr>
              <a:t> </a:t>
            </a:r>
            <a:r>
              <a:rPr lang="en-GB" sz="3200" b="1" dirty="0" err="1">
                <a:solidFill>
                  <a:srgbClr val="002060"/>
                </a:solidFill>
              </a:rPr>
              <a:t>imparato</a:t>
            </a:r>
            <a:r>
              <a:rPr lang="en-GB" sz="3200" b="1" dirty="0">
                <a:solidFill>
                  <a:srgbClr val="002060"/>
                </a:solidFill>
              </a:rPr>
              <a:t> in un concerto in </a:t>
            </a:r>
            <a:r>
              <a:rPr lang="en-GB" sz="3200" b="1" dirty="0" err="1">
                <a:solidFill>
                  <a:srgbClr val="002060"/>
                </a:solidFill>
              </a:rPr>
              <a:t>cattedrale</a:t>
            </a:r>
            <a:r>
              <a:rPr lang="en-GB" sz="3200" b="1" dirty="0">
                <a:solidFill>
                  <a:srgbClr val="002060"/>
                </a:solidFill>
              </a:rPr>
              <a:t>.</a:t>
            </a:r>
          </a:p>
        </p:txBody>
      </p:sp>
      <p:sp>
        <p:nvSpPr>
          <p:cNvPr id="4" name="Rectangle 3"/>
          <p:cNvSpPr/>
          <p:nvPr/>
        </p:nvSpPr>
        <p:spPr>
          <a:xfrm>
            <a:off x="0" y="3776354"/>
            <a:ext cx="12192000" cy="2737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406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5400" b="1" u="sng" dirty="0" err="1"/>
              <a:t>Tecniche</a:t>
            </a:r>
            <a:r>
              <a:rPr lang="en-US" sz="5400" b="1" u="sng" dirty="0"/>
              <a:t> per la </a:t>
            </a:r>
            <a:r>
              <a:rPr lang="en-US" sz="5400" b="1" u="sng" dirty="0" err="1"/>
              <a:t>traduzione</a:t>
            </a:r>
            <a:r>
              <a:rPr lang="en-US" sz="5400" b="1" u="sng" dirty="0"/>
              <a:t> in </a:t>
            </a:r>
            <a:r>
              <a:rPr lang="en-US" sz="5400" b="1" u="sng" dirty="0" err="1"/>
              <a:t>Italiano</a:t>
            </a:r>
            <a:endParaRPr lang="en-US" sz="5400" b="1" u="sng" dirty="0"/>
          </a:p>
        </p:txBody>
      </p:sp>
      <p:sp>
        <p:nvSpPr>
          <p:cNvPr id="3" name="Content Placeholder 2"/>
          <p:cNvSpPr>
            <a:spLocks noGrp="1"/>
          </p:cNvSpPr>
          <p:nvPr>
            <p:ph idx="1"/>
          </p:nvPr>
        </p:nvSpPr>
        <p:spPr>
          <a:xfrm>
            <a:off x="0" y="1204332"/>
            <a:ext cx="12192000" cy="5653668"/>
          </a:xfrm>
        </p:spPr>
        <p:txBody>
          <a:bodyPr>
            <a:normAutofit lnSpcReduction="10000"/>
          </a:bodyPr>
          <a:lstStyle/>
          <a:p>
            <a:pPr marL="514350" indent="-514350">
              <a:buAutoNum type="arabicPeriod"/>
            </a:pPr>
            <a:r>
              <a:rPr lang="en-US" dirty="0"/>
              <a:t>Read the whole text through once, then work at sentence level. </a:t>
            </a:r>
            <a:br>
              <a:rPr lang="en-US" dirty="0"/>
            </a:br>
            <a:r>
              <a:rPr lang="en-US" dirty="0"/>
              <a:t>For each, try to produce a French/Italian equivalent.</a:t>
            </a:r>
          </a:p>
          <a:p>
            <a:pPr marL="514350" indent="-514350">
              <a:buAutoNum type="arabicPeriod"/>
            </a:pPr>
            <a:r>
              <a:rPr lang="en-US" dirty="0"/>
              <a:t>As you build each sentence, use a mental checklist for accuracy: </a:t>
            </a:r>
          </a:p>
          <a:p>
            <a:pPr marL="0" indent="0">
              <a:buNone/>
            </a:pPr>
            <a:r>
              <a:rPr lang="en-US" b="1" dirty="0"/>
              <a:t>     Verbs:</a:t>
            </a:r>
            <a:r>
              <a:rPr lang="en-US" dirty="0"/>
              <a:t> Subject – Verb agreement (Who is doing what?) Tense (When?)</a:t>
            </a:r>
            <a:br>
              <a:rPr lang="en-US" dirty="0"/>
            </a:br>
            <a:r>
              <a:rPr lang="en-US" dirty="0"/>
              <a:t>     Position in the sentence</a:t>
            </a:r>
            <a:br>
              <a:rPr lang="en-US" dirty="0"/>
            </a:br>
            <a:r>
              <a:rPr lang="en-US" dirty="0"/>
              <a:t>     </a:t>
            </a:r>
            <a:r>
              <a:rPr lang="en-US" b="1" dirty="0"/>
              <a:t>Nouns</a:t>
            </a:r>
            <a:r>
              <a:rPr lang="en-US" dirty="0"/>
              <a:t>: Masculine / Feminine / Singular / Plural</a:t>
            </a:r>
            <a:br>
              <a:rPr lang="en-US" dirty="0"/>
            </a:br>
            <a:r>
              <a:rPr lang="en-US" dirty="0"/>
              <a:t>     Definite / Indefinite article </a:t>
            </a:r>
            <a:br>
              <a:rPr lang="en-US" dirty="0"/>
            </a:br>
            <a:r>
              <a:rPr lang="en-US" dirty="0"/>
              <a:t>     </a:t>
            </a:r>
            <a:r>
              <a:rPr lang="en-US" b="1" dirty="0"/>
              <a:t>Adjectives: </a:t>
            </a:r>
            <a:r>
              <a:rPr lang="en-US" dirty="0"/>
              <a:t>Noun – Adjective agreement and position</a:t>
            </a:r>
            <a:br>
              <a:rPr lang="en-US" dirty="0"/>
            </a:br>
            <a:r>
              <a:rPr lang="en-US" dirty="0"/>
              <a:t>3. If you don’t know a word, try to think of a synonym or similar word</a:t>
            </a:r>
            <a:br>
              <a:rPr lang="en-US" dirty="0"/>
            </a:br>
            <a:r>
              <a:rPr lang="en-US" dirty="0"/>
              <a:t>4. If you can’t think of a suitable replacement word, use a short paraphrase to       describe it</a:t>
            </a:r>
            <a:br>
              <a:rPr lang="en-US" dirty="0"/>
            </a:br>
            <a:r>
              <a:rPr lang="en-US" dirty="0"/>
              <a:t>5. If a whole sentence is too complex, try to express the meaning with a simpler       expression</a:t>
            </a:r>
            <a:br>
              <a:rPr lang="en-US" dirty="0"/>
            </a:br>
            <a:r>
              <a:rPr lang="en-US" dirty="0"/>
              <a:t>6. Go through your work thoroughly. Imagine you have been given the job of marking it. Check for spelling, accents, and the items on your grammar checklist.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411436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752"/>
            <a:ext cx="12192000" cy="1476932"/>
          </a:xfrm>
        </p:spPr>
        <p:txBody>
          <a:bodyPr>
            <a:noAutofit/>
          </a:bodyPr>
          <a:lstStyle/>
          <a:p>
            <a:pPr algn="ctr"/>
            <a:r>
              <a:rPr lang="en-GB" sz="5400" b="1" u="sng" dirty="0"/>
              <a:t>Identity and culture: social media and technology</a:t>
            </a:r>
          </a:p>
        </p:txBody>
      </p:sp>
      <p:sp>
        <p:nvSpPr>
          <p:cNvPr id="3" name="Content Placeholder 2"/>
          <p:cNvSpPr>
            <a:spLocks noGrp="1"/>
          </p:cNvSpPr>
          <p:nvPr>
            <p:ph idx="1"/>
          </p:nvPr>
        </p:nvSpPr>
        <p:spPr>
          <a:xfrm>
            <a:off x="0" y="1500685"/>
            <a:ext cx="12192000" cy="5357316"/>
          </a:xfrm>
        </p:spPr>
        <p:txBody>
          <a:bodyPr>
            <a:normAutofit/>
          </a:bodyPr>
          <a:lstStyle/>
          <a:p>
            <a:pPr marL="0" indent="0" algn="ctr">
              <a:buNone/>
            </a:pPr>
            <a:r>
              <a:rPr lang="en-GB" sz="3200" b="1" dirty="0"/>
              <a:t>Mobile phones are a part of normal daily life for the majority of young people in Italy. They are used for everything from making calls to watching films. It is hard to believe that 10 years ago not many people had a mobile phone. In fact, people today say that they could not live without one.</a:t>
            </a:r>
          </a:p>
          <a:p>
            <a:pPr marL="0" indent="0" algn="ctr">
              <a:buNone/>
            </a:pPr>
            <a:r>
              <a:rPr lang="en-US" sz="3200" dirty="0"/>
              <a:t>(Total for Question = 12 marks) </a:t>
            </a:r>
            <a:endParaRPr lang="en-GB" sz="3200" b="1" dirty="0"/>
          </a:p>
          <a:p>
            <a:pPr marL="0" indent="0" algn="ctr">
              <a:buNone/>
            </a:pPr>
            <a:r>
              <a:rPr lang="en-GB" sz="3200" b="1" dirty="0">
                <a:solidFill>
                  <a:srgbClr val="002060"/>
                </a:solidFill>
              </a:rPr>
              <a:t>I </a:t>
            </a:r>
            <a:r>
              <a:rPr lang="en-GB" sz="3200" b="1" dirty="0" err="1">
                <a:solidFill>
                  <a:srgbClr val="002060"/>
                </a:solidFill>
              </a:rPr>
              <a:t>cellulari</a:t>
            </a:r>
            <a:r>
              <a:rPr lang="en-GB" sz="3200" b="1" dirty="0">
                <a:solidFill>
                  <a:srgbClr val="002060"/>
                </a:solidFill>
              </a:rPr>
              <a:t> </a:t>
            </a:r>
            <a:r>
              <a:rPr lang="en-GB" sz="3200" b="1" dirty="0" err="1">
                <a:solidFill>
                  <a:srgbClr val="002060"/>
                </a:solidFill>
              </a:rPr>
              <a:t>fanno</a:t>
            </a:r>
            <a:r>
              <a:rPr lang="en-GB" sz="3200" b="1" dirty="0">
                <a:solidFill>
                  <a:srgbClr val="002060"/>
                </a:solidFill>
              </a:rPr>
              <a:t> parte </a:t>
            </a:r>
            <a:r>
              <a:rPr lang="en-GB" sz="3200" b="1" dirty="0" err="1">
                <a:solidFill>
                  <a:srgbClr val="002060"/>
                </a:solidFill>
              </a:rPr>
              <a:t>della</a:t>
            </a:r>
            <a:r>
              <a:rPr lang="en-GB" sz="3200" b="1" dirty="0">
                <a:solidFill>
                  <a:srgbClr val="002060"/>
                </a:solidFill>
              </a:rPr>
              <a:t> </a:t>
            </a:r>
            <a:r>
              <a:rPr lang="en-GB" sz="3200" b="1" dirty="0" err="1">
                <a:solidFill>
                  <a:srgbClr val="002060"/>
                </a:solidFill>
              </a:rPr>
              <a:t>normale</a:t>
            </a:r>
            <a:r>
              <a:rPr lang="en-GB" sz="3200" b="1" dirty="0">
                <a:solidFill>
                  <a:srgbClr val="002060"/>
                </a:solidFill>
              </a:rPr>
              <a:t> vita </a:t>
            </a:r>
            <a:r>
              <a:rPr lang="en-GB" sz="3200" b="1" dirty="0" err="1">
                <a:solidFill>
                  <a:srgbClr val="002060"/>
                </a:solidFill>
              </a:rPr>
              <a:t>quotidiana</a:t>
            </a:r>
            <a:r>
              <a:rPr lang="en-GB" sz="3200" b="1" dirty="0">
                <a:solidFill>
                  <a:srgbClr val="002060"/>
                </a:solidFill>
              </a:rPr>
              <a:t> per la </a:t>
            </a:r>
            <a:r>
              <a:rPr lang="en-GB" sz="3200" b="1" dirty="0" err="1">
                <a:solidFill>
                  <a:srgbClr val="002060"/>
                </a:solidFill>
              </a:rPr>
              <a:t>maggior</a:t>
            </a:r>
            <a:r>
              <a:rPr lang="en-GB" sz="3200" b="1" dirty="0">
                <a:solidFill>
                  <a:srgbClr val="002060"/>
                </a:solidFill>
              </a:rPr>
              <a:t> parte </a:t>
            </a:r>
            <a:r>
              <a:rPr lang="en-GB" sz="3200" b="1" dirty="0" err="1">
                <a:solidFill>
                  <a:srgbClr val="002060"/>
                </a:solidFill>
              </a:rPr>
              <a:t>dei</a:t>
            </a:r>
            <a:r>
              <a:rPr lang="en-GB" sz="3200" b="1" dirty="0">
                <a:solidFill>
                  <a:srgbClr val="002060"/>
                </a:solidFill>
              </a:rPr>
              <a:t> </a:t>
            </a:r>
            <a:r>
              <a:rPr lang="en-GB" sz="3200" b="1" dirty="0" err="1">
                <a:solidFill>
                  <a:srgbClr val="002060"/>
                </a:solidFill>
              </a:rPr>
              <a:t>giovani</a:t>
            </a:r>
            <a:r>
              <a:rPr lang="en-GB" sz="3200" b="1" dirty="0">
                <a:solidFill>
                  <a:srgbClr val="002060"/>
                </a:solidFill>
              </a:rPr>
              <a:t> in Italia. </a:t>
            </a:r>
            <a:r>
              <a:rPr lang="en-GB" sz="3200" b="1" dirty="0" err="1">
                <a:solidFill>
                  <a:srgbClr val="002060"/>
                </a:solidFill>
              </a:rPr>
              <a:t>Vengono</a:t>
            </a:r>
            <a:r>
              <a:rPr lang="en-GB" sz="3200" b="1" dirty="0">
                <a:solidFill>
                  <a:srgbClr val="002060"/>
                </a:solidFill>
              </a:rPr>
              <a:t> </a:t>
            </a:r>
            <a:r>
              <a:rPr lang="en-GB" sz="3200" b="1" dirty="0" err="1">
                <a:solidFill>
                  <a:srgbClr val="002060"/>
                </a:solidFill>
              </a:rPr>
              <a:t>usati</a:t>
            </a:r>
            <a:r>
              <a:rPr lang="en-GB" sz="3200" b="1" dirty="0">
                <a:solidFill>
                  <a:srgbClr val="002060"/>
                </a:solidFill>
              </a:rPr>
              <a:t> per </a:t>
            </a:r>
            <a:r>
              <a:rPr lang="en-GB" sz="3200" b="1" dirty="0" err="1">
                <a:solidFill>
                  <a:srgbClr val="002060"/>
                </a:solidFill>
              </a:rPr>
              <a:t>tutto</a:t>
            </a:r>
            <a:r>
              <a:rPr lang="en-GB" sz="3200" b="1" dirty="0">
                <a:solidFill>
                  <a:srgbClr val="002060"/>
                </a:solidFill>
              </a:rPr>
              <a:t>, dal fare </a:t>
            </a:r>
            <a:r>
              <a:rPr lang="en-GB" sz="3200" b="1" dirty="0" err="1">
                <a:solidFill>
                  <a:srgbClr val="002060"/>
                </a:solidFill>
              </a:rPr>
              <a:t>chiamate</a:t>
            </a:r>
            <a:r>
              <a:rPr lang="en-GB" sz="3200" b="1" dirty="0">
                <a:solidFill>
                  <a:srgbClr val="002060"/>
                </a:solidFill>
              </a:rPr>
              <a:t> al </a:t>
            </a:r>
            <a:r>
              <a:rPr lang="en-GB" sz="3200" b="1" dirty="0" err="1">
                <a:solidFill>
                  <a:srgbClr val="002060"/>
                </a:solidFill>
              </a:rPr>
              <a:t>guardare</a:t>
            </a:r>
            <a:r>
              <a:rPr lang="en-GB" sz="3200" b="1" dirty="0">
                <a:solidFill>
                  <a:srgbClr val="002060"/>
                </a:solidFill>
              </a:rPr>
              <a:t> film. É difficile </a:t>
            </a:r>
            <a:r>
              <a:rPr lang="en-GB" sz="3200" b="1" dirty="0" err="1">
                <a:solidFill>
                  <a:srgbClr val="002060"/>
                </a:solidFill>
              </a:rPr>
              <a:t>credere</a:t>
            </a:r>
            <a:r>
              <a:rPr lang="en-GB" sz="3200" b="1" dirty="0">
                <a:solidFill>
                  <a:srgbClr val="002060"/>
                </a:solidFill>
              </a:rPr>
              <a:t> </a:t>
            </a:r>
            <a:r>
              <a:rPr lang="en-GB" sz="3200" b="1" dirty="0" err="1">
                <a:solidFill>
                  <a:srgbClr val="002060"/>
                </a:solidFill>
              </a:rPr>
              <a:t>che</a:t>
            </a:r>
            <a:r>
              <a:rPr lang="en-GB" sz="3200" b="1" dirty="0">
                <a:solidFill>
                  <a:srgbClr val="002060"/>
                </a:solidFill>
              </a:rPr>
              <a:t> </a:t>
            </a:r>
            <a:r>
              <a:rPr lang="en-GB" sz="3200" b="1" dirty="0" err="1">
                <a:solidFill>
                  <a:srgbClr val="002060"/>
                </a:solidFill>
              </a:rPr>
              <a:t>dieci</a:t>
            </a:r>
            <a:r>
              <a:rPr lang="en-GB" sz="3200" b="1" dirty="0">
                <a:solidFill>
                  <a:srgbClr val="002060"/>
                </a:solidFill>
              </a:rPr>
              <a:t> </a:t>
            </a:r>
            <a:r>
              <a:rPr lang="en-GB" sz="3200" b="1" dirty="0" err="1">
                <a:solidFill>
                  <a:srgbClr val="002060"/>
                </a:solidFill>
              </a:rPr>
              <a:t>anni</a:t>
            </a:r>
            <a:r>
              <a:rPr lang="en-GB" sz="3200" b="1" dirty="0">
                <a:solidFill>
                  <a:srgbClr val="002060"/>
                </a:solidFill>
              </a:rPr>
              <a:t> fa non </a:t>
            </a:r>
            <a:r>
              <a:rPr lang="en-GB" sz="3200" b="1" dirty="0" err="1">
                <a:solidFill>
                  <a:srgbClr val="002060"/>
                </a:solidFill>
              </a:rPr>
              <a:t>molte</a:t>
            </a:r>
            <a:r>
              <a:rPr lang="en-GB" sz="3200" b="1" dirty="0">
                <a:solidFill>
                  <a:srgbClr val="002060"/>
                </a:solidFill>
              </a:rPr>
              <a:t> </a:t>
            </a:r>
            <a:r>
              <a:rPr lang="en-GB" sz="3200" b="1" dirty="0" err="1">
                <a:solidFill>
                  <a:srgbClr val="002060"/>
                </a:solidFill>
              </a:rPr>
              <a:t>persone</a:t>
            </a:r>
            <a:r>
              <a:rPr lang="en-GB" sz="3200" b="1" dirty="0">
                <a:solidFill>
                  <a:srgbClr val="002060"/>
                </a:solidFill>
              </a:rPr>
              <a:t> </a:t>
            </a:r>
            <a:r>
              <a:rPr lang="en-GB" sz="3200" b="1" dirty="0" err="1">
                <a:solidFill>
                  <a:srgbClr val="002060"/>
                </a:solidFill>
              </a:rPr>
              <a:t>avevano</a:t>
            </a:r>
            <a:r>
              <a:rPr lang="en-GB" sz="3200" b="1" dirty="0">
                <a:solidFill>
                  <a:srgbClr val="002060"/>
                </a:solidFill>
              </a:rPr>
              <a:t> </a:t>
            </a:r>
            <a:r>
              <a:rPr lang="en-GB" sz="3200" b="1" dirty="0" err="1">
                <a:solidFill>
                  <a:srgbClr val="002060"/>
                </a:solidFill>
              </a:rPr>
              <a:t>il</a:t>
            </a:r>
            <a:r>
              <a:rPr lang="en-GB" sz="3200" b="1" dirty="0">
                <a:solidFill>
                  <a:srgbClr val="002060"/>
                </a:solidFill>
              </a:rPr>
              <a:t> </a:t>
            </a:r>
            <a:r>
              <a:rPr lang="en-GB" sz="3200" b="1" dirty="0" err="1">
                <a:solidFill>
                  <a:srgbClr val="002060"/>
                </a:solidFill>
              </a:rPr>
              <a:t>cellulare</a:t>
            </a:r>
            <a:r>
              <a:rPr lang="en-GB" sz="3200" b="1" dirty="0">
                <a:solidFill>
                  <a:srgbClr val="002060"/>
                </a:solidFill>
              </a:rPr>
              <a:t>/</a:t>
            </a:r>
            <a:r>
              <a:rPr lang="en-GB" sz="3200" b="1" dirty="0" err="1">
                <a:solidFill>
                  <a:srgbClr val="002060"/>
                </a:solidFill>
              </a:rPr>
              <a:t>telefonino</a:t>
            </a:r>
            <a:r>
              <a:rPr lang="en-GB" sz="3200" b="1" dirty="0">
                <a:solidFill>
                  <a:srgbClr val="002060"/>
                </a:solidFill>
              </a:rPr>
              <a:t>. </a:t>
            </a:r>
            <a:r>
              <a:rPr lang="en-GB" sz="3200" b="1" dirty="0" err="1">
                <a:solidFill>
                  <a:srgbClr val="002060"/>
                </a:solidFill>
              </a:rPr>
              <a:t>Infatti</a:t>
            </a:r>
            <a:r>
              <a:rPr lang="en-GB" sz="3200" b="1" dirty="0">
                <a:solidFill>
                  <a:srgbClr val="002060"/>
                </a:solidFill>
              </a:rPr>
              <a:t>, la </a:t>
            </a:r>
            <a:r>
              <a:rPr lang="en-GB" sz="3200" b="1" dirty="0" err="1">
                <a:solidFill>
                  <a:srgbClr val="002060"/>
                </a:solidFill>
              </a:rPr>
              <a:t>gente</a:t>
            </a:r>
            <a:r>
              <a:rPr lang="en-GB" sz="3200" b="1" dirty="0">
                <a:solidFill>
                  <a:srgbClr val="002060"/>
                </a:solidFill>
              </a:rPr>
              <a:t> </a:t>
            </a:r>
            <a:r>
              <a:rPr lang="en-GB" sz="3200" b="1" dirty="0" err="1">
                <a:solidFill>
                  <a:srgbClr val="002060"/>
                </a:solidFill>
              </a:rPr>
              <a:t>oggi</a:t>
            </a:r>
            <a:r>
              <a:rPr lang="en-GB" sz="3200" b="1" dirty="0">
                <a:solidFill>
                  <a:srgbClr val="002060"/>
                </a:solidFill>
              </a:rPr>
              <a:t> dice di non </a:t>
            </a:r>
            <a:r>
              <a:rPr lang="en-GB" sz="3200" b="1" dirty="0" err="1">
                <a:solidFill>
                  <a:srgbClr val="002060"/>
                </a:solidFill>
              </a:rPr>
              <a:t>poter</a:t>
            </a:r>
            <a:r>
              <a:rPr lang="en-GB" sz="3200" b="1" dirty="0">
                <a:solidFill>
                  <a:srgbClr val="002060"/>
                </a:solidFill>
              </a:rPr>
              <a:t> </a:t>
            </a:r>
            <a:r>
              <a:rPr lang="en-GB" sz="3200" b="1" dirty="0" err="1">
                <a:solidFill>
                  <a:srgbClr val="002060"/>
                </a:solidFill>
              </a:rPr>
              <a:t>vivere</a:t>
            </a:r>
            <a:r>
              <a:rPr lang="en-GB" sz="3200" b="1" dirty="0">
                <a:solidFill>
                  <a:srgbClr val="002060"/>
                </a:solidFill>
              </a:rPr>
              <a:t> </a:t>
            </a:r>
            <a:r>
              <a:rPr lang="en-GB" sz="3200" b="1" dirty="0" err="1">
                <a:solidFill>
                  <a:srgbClr val="002060"/>
                </a:solidFill>
              </a:rPr>
              <a:t>senza</a:t>
            </a:r>
            <a:r>
              <a:rPr lang="en-GB" sz="3200" b="1" dirty="0">
                <a:solidFill>
                  <a:srgbClr val="002060"/>
                </a:solidFill>
              </a:rPr>
              <a:t>!</a:t>
            </a:r>
          </a:p>
        </p:txBody>
      </p:sp>
      <p:sp>
        <p:nvSpPr>
          <p:cNvPr id="4" name="Rectangle 3"/>
          <p:cNvSpPr/>
          <p:nvPr/>
        </p:nvSpPr>
        <p:spPr>
          <a:xfrm>
            <a:off x="0" y="4322618"/>
            <a:ext cx="12192000" cy="2535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057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5400" b="1" u="sng" dirty="0"/>
              <a:t>Identity and culture: role models </a:t>
            </a:r>
          </a:p>
        </p:txBody>
      </p:sp>
      <p:sp>
        <p:nvSpPr>
          <p:cNvPr id="3" name="Content Placeholder 2"/>
          <p:cNvSpPr>
            <a:spLocks noGrp="1"/>
          </p:cNvSpPr>
          <p:nvPr>
            <p:ph idx="1"/>
          </p:nvPr>
        </p:nvSpPr>
        <p:spPr>
          <a:xfrm>
            <a:off x="0" y="1325562"/>
            <a:ext cx="12192000" cy="5532437"/>
          </a:xfrm>
        </p:spPr>
        <p:txBody>
          <a:bodyPr>
            <a:normAutofit/>
          </a:bodyPr>
          <a:lstStyle/>
          <a:p>
            <a:pPr marL="0" indent="0" algn="ctr">
              <a:lnSpc>
                <a:spcPct val="100000"/>
              </a:lnSpc>
              <a:spcBef>
                <a:spcPts val="0"/>
              </a:spcBef>
              <a:buNone/>
            </a:pPr>
            <a:r>
              <a:rPr lang="en-US" sz="3200" b="1" dirty="0"/>
              <a:t>My dad has always done everything for us. He has never been rich, but he works hard to give us a good life. He helps us to do our homework, and so we will be able to succeed at school and get a well-paid job. I would like to be like him, strong and independent. </a:t>
            </a:r>
          </a:p>
          <a:p>
            <a:pPr marL="0" indent="0" algn="ctr">
              <a:lnSpc>
                <a:spcPct val="100000"/>
              </a:lnSpc>
              <a:spcBef>
                <a:spcPts val="0"/>
              </a:spcBef>
              <a:buNone/>
            </a:pPr>
            <a:r>
              <a:rPr lang="en-US" sz="3200" dirty="0"/>
              <a:t>(Total for Question = 12 marks) </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3200" b="1"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3200" b="1" dirty="0">
                <a:solidFill>
                  <a:srgbClr val="002060"/>
                </a:solidFill>
              </a:rPr>
              <a:t>Mio padre ha </a:t>
            </a:r>
            <a:r>
              <a:rPr lang="en-US" sz="3200" b="1" dirty="0" err="1">
                <a:solidFill>
                  <a:srgbClr val="002060"/>
                </a:solidFill>
              </a:rPr>
              <a:t>sempre</a:t>
            </a:r>
            <a:r>
              <a:rPr lang="en-US" sz="3200" b="1" dirty="0">
                <a:solidFill>
                  <a:srgbClr val="002060"/>
                </a:solidFill>
              </a:rPr>
              <a:t> </a:t>
            </a:r>
            <a:r>
              <a:rPr lang="en-US" sz="3200" b="1" dirty="0" err="1">
                <a:solidFill>
                  <a:srgbClr val="002060"/>
                </a:solidFill>
              </a:rPr>
              <a:t>fatto</a:t>
            </a:r>
            <a:r>
              <a:rPr lang="en-US" sz="3200" b="1" dirty="0">
                <a:solidFill>
                  <a:srgbClr val="002060"/>
                </a:solidFill>
              </a:rPr>
              <a:t> </a:t>
            </a:r>
            <a:r>
              <a:rPr lang="en-US" sz="3200" b="1" dirty="0" err="1">
                <a:solidFill>
                  <a:srgbClr val="002060"/>
                </a:solidFill>
              </a:rPr>
              <a:t>tutto</a:t>
            </a:r>
            <a:r>
              <a:rPr lang="en-US" sz="3200" b="1" dirty="0">
                <a:solidFill>
                  <a:srgbClr val="002060"/>
                </a:solidFill>
              </a:rPr>
              <a:t> per </a:t>
            </a:r>
            <a:r>
              <a:rPr lang="en-US" sz="3200" b="1" dirty="0" err="1">
                <a:solidFill>
                  <a:srgbClr val="002060"/>
                </a:solidFill>
              </a:rPr>
              <a:t>noi</a:t>
            </a:r>
            <a:r>
              <a:rPr lang="en-US" sz="3200" b="1" dirty="0">
                <a:solidFill>
                  <a:srgbClr val="002060"/>
                </a:solidFill>
              </a:rPr>
              <a:t>. Non é </a:t>
            </a:r>
            <a:r>
              <a:rPr lang="en-US" sz="3200" b="1" dirty="0" err="1">
                <a:solidFill>
                  <a:srgbClr val="002060"/>
                </a:solidFill>
              </a:rPr>
              <a:t>mai</a:t>
            </a:r>
            <a:r>
              <a:rPr lang="en-US" sz="3200" b="1" dirty="0">
                <a:solidFill>
                  <a:srgbClr val="002060"/>
                </a:solidFill>
              </a:rPr>
              <a:t> </a:t>
            </a:r>
            <a:r>
              <a:rPr lang="en-US" sz="3200" b="1" dirty="0" err="1">
                <a:solidFill>
                  <a:srgbClr val="002060"/>
                </a:solidFill>
              </a:rPr>
              <a:t>stato</a:t>
            </a:r>
            <a:r>
              <a:rPr lang="en-US" sz="3200" b="1" dirty="0">
                <a:solidFill>
                  <a:srgbClr val="002060"/>
                </a:solidFill>
              </a:rPr>
              <a:t> </a:t>
            </a:r>
            <a:r>
              <a:rPr lang="en-US" sz="3200" b="1" dirty="0" err="1">
                <a:solidFill>
                  <a:srgbClr val="002060"/>
                </a:solidFill>
              </a:rPr>
              <a:t>ricco</a:t>
            </a:r>
            <a:r>
              <a:rPr lang="en-US" sz="3200" b="1" dirty="0">
                <a:solidFill>
                  <a:srgbClr val="002060"/>
                </a:solidFill>
              </a:rPr>
              <a:t>, ma </a:t>
            </a:r>
            <a:r>
              <a:rPr lang="en-US" sz="3200" b="1" dirty="0" err="1">
                <a:solidFill>
                  <a:srgbClr val="002060"/>
                </a:solidFill>
              </a:rPr>
              <a:t>lavora</a:t>
            </a:r>
            <a:r>
              <a:rPr lang="en-US" sz="3200" b="1" dirty="0">
                <a:solidFill>
                  <a:srgbClr val="002060"/>
                </a:solidFill>
              </a:rPr>
              <a:t> </a:t>
            </a:r>
            <a:r>
              <a:rPr lang="en-US" sz="3200" b="1" dirty="0" err="1">
                <a:solidFill>
                  <a:srgbClr val="002060"/>
                </a:solidFill>
              </a:rPr>
              <a:t>sodo</a:t>
            </a:r>
            <a:r>
              <a:rPr lang="en-US" sz="3200" b="1" dirty="0">
                <a:solidFill>
                  <a:srgbClr val="002060"/>
                </a:solidFill>
              </a:rPr>
              <a:t> per </a:t>
            </a:r>
            <a:r>
              <a:rPr lang="en-US" sz="3200" b="1" dirty="0" err="1">
                <a:solidFill>
                  <a:srgbClr val="002060"/>
                </a:solidFill>
              </a:rPr>
              <a:t>farci</a:t>
            </a:r>
            <a:r>
              <a:rPr lang="en-US" sz="3200" b="1" dirty="0">
                <a:solidFill>
                  <a:srgbClr val="002060"/>
                </a:solidFill>
              </a:rPr>
              <a:t> </a:t>
            </a:r>
            <a:r>
              <a:rPr lang="en-US" sz="3200" b="1" dirty="0" err="1">
                <a:solidFill>
                  <a:srgbClr val="002060"/>
                </a:solidFill>
              </a:rPr>
              <a:t>vivere</a:t>
            </a:r>
            <a:r>
              <a:rPr lang="en-US" sz="3200" b="1" dirty="0">
                <a:solidFill>
                  <a:srgbClr val="002060"/>
                </a:solidFill>
              </a:rPr>
              <a:t> bene. Ci </a:t>
            </a:r>
            <a:r>
              <a:rPr lang="en-US" sz="3200" b="1" dirty="0" err="1">
                <a:solidFill>
                  <a:srgbClr val="002060"/>
                </a:solidFill>
              </a:rPr>
              <a:t>aiuta</a:t>
            </a:r>
            <a:r>
              <a:rPr lang="en-US" sz="3200" b="1" dirty="0">
                <a:solidFill>
                  <a:srgbClr val="002060"/>
                </a:solidFill>
              </a:rPr>
              <a:t> a fare </a:t>
            </a:r>
            <a:r>
              <a:rPr lang="en-US" sz="3200" b="1" dirty="0" err="1">
                <a:solidFill>
                  <a:srgbClr val="002060"/>
                </a:solidFill>
              </a:rPr>
              <a:t>i</a:t>
            </a:r>
            <a:r>
              <a:rPr lang="en-US" sz="3200" b="1" dirty="0">
                <a:solidFill>
                  <a:srgbClr val="002060"/>
                </a:solidFill>
              </a:rPr>
              <a:t> </a:t>
            </a:r>
            <a:r>
              <a:rPr lang="en-US" sz="3200" b="1" dirty="0" err="1">
                <a:solidFill>
                  <a:srgbClr val="002060"/>
                </a:solidFill>
              </a:rPr>
              <a:t>compiti</a:t>
            </a:r>
            <a:r>
              <a:rPr lang="en-US" sz="3200" b="1" dirty="0">
                <a:solidFill>
                  <a:srgbClr val="002060"/>
                </a:solidFill>
              </a:rPr>
              <a:t>, e </a:t>
            </a:r>
            <a:r>
              <a:rPr lang="en-US" sz="3200" b="1" dirty="0" err="1">
                <a:solidFill>
                  <a:srgbClr val="002060"/>
                </a:solidFill>
              </a:rPr>
              <a:t>cosí</a:t>
            </a:r>
            <a:r>
              <a:rPr lang="en-US" sz="3200" b="1" dirty="0">
                <a:solidFill>
                  <a:srgbClr val="002060"/>
                </a:solidFill>
              </a:rPr>
              <a:t> </a:t>
            </a:r>
            <a:r>
              <a:rPr lang="en-US" sz="3200" b="1" dirty="0" err="1">
                <a:solidFill>
                  <a:srgbClr val="002060"/>
                </a:solidFill>
              </a:rPr>
              <a:t>potremo</a:t>
            </a:r>
            <a:r>
              <a:rPr lang="en-US" sz="3200" b="1" dirty="0">
                <a:solidFill>
                  <a:srgbClr val="002060"/>
                </a:solidFill>
              </a:rPr>
              <a:t> </a:t>
            </a:r>
            <a:r>
              <a:rPr lang="en-US" sz="3200" b="1" dirty="0" err="1">
                <a:solidFill>
                  <a:srgbClr val="002060"/>
                </a:solidFill>
              </a:rPr>
              <a:t>avere</a:t>
            </a:r>
            <a:r>
              <a:rPr lang="en-US" sz="3200" b="1" dirty="0">
                <a:solidFill>
                  <a:srgbClr val="002060"/>
                </a:solidFill>
              </a:rPr>
              <a:t> </a:t>
            </a:r>
            <a:r>
              <a:rPr lang="en-US" sz="3200" b="1" dirty="0" err="1">
                <a:solidFill>
                  <a:srgbClr val="002060"/>
                </a:solidFill>
              </a:rPr>
              <a:t>successo</a:t>
            </a:r>
            <a:r>
              <a:rPr lang="en-US" sz="3200" b="1" dirty="0">
                <a:solidFill>
                  <a:srgbClr val="002060"/>
                </a:solidFill>
              </a:rPr>
              <a:t> a </a:t>
            </a:r>
            <a:r>
              <a:rPr lang="en-US" sz="3200" b="1" dirty="0" err="1">
                <a:solidFill>
                  <a:srgbClr val="002060"/>
                </a:solidFill>
              </a:rPr>
              <a:t>scuola</a:t>
            </a:r>
            <a:r>
              <a:rPr lang="en-US" sz="3200" b="1" dirty="0">
                <a:solidFill>
                  <a:srgbClr val="002060"/>
                </a:solidFill>
              </a:rPr>
              <a:t> e </a:t>
            </a:r>
            <a:r>
              <a:rPr lang="en-US" sz="3200" b="1" dirty="0" err="1">
                <a:solidFill>
                  <a:srgbClr val="002060"/>
                </a:solidFill>
              </a:rPr>
              <a:t>trovare</a:t>
            </a:r>
            <a:r>
              <a:rPr lang="en-US" sz="3200" b="1" dirty="0">
                <a:solidFill>
                  <a:srgbClr val="002060"/>
                </a:solidFill>
              </a:rPr>
              <a:t> un </a:t>
            </a:r>
            <a:r>
              <a:rPr lang="en-US" sz="3200" b="1" dirty="0" err="1">
                <a:solidFill>
                  <a:srgbClr val="002060"/>
                </a:solidFill>
              </a:rPr>
              <a:t>lavoro</a:t>
            </a:r>
            <a:r>
              <a:rPr lang="en-US" sz="3200" b="1" dirty="0">
                <a:solidFill>
                  <a:srgbClr val="002060"/>
                </a:solidFill>
              </a:rPr>
              <a:t> ben </a:t>
            </a:r>
            <a:r>
              <a:rPr lang="en-US" sz="3200" b="1" dirty="0" err="1">
                <a:solidFill>
                  <a:srgbClr val="002060"/>
                </a:solidFill>
              </a:rPr>
              <a:t>pagato</a:t>
            </a:r>
            <a:r>
              <a:rPr lang="en-US" sz="3200" b="1" dirty="0">
                <a:solidFill>
                  <a:srgbClr val="002060"/>
                </a:solidFill>
              </a:rPr>
              <a:t>. </a:t>
            </a:r>
            <a:r>
              <a:rPr lang="en-US" sz="3200" b="1" dirty="0" err="1">
                <a:solidFill>
                  <a:srgbClr val="002060"/>
                </a:solidFill>
              </a:rPr>
              <a:t>Vorrei</a:t>
            </a:r>
            <a:r>
              <a:rPr lang="en-US" sz="3200" b="1" dirty="0">
                <a:solidFill>
                  <a:srgbClr val="002060"/>
                </a:solidFill>
              </a:rPr>
              <a:t> </a:t>
            </a:r>
            <a:r>
              <a:rPr lang="en-US" sz="3200" b="1" dirty="0" err="1">
                <a:solidFill>
                  <a:srgbClr val="002060"/>
                </a:solidFill>
              </a:rPr>
              <a:t>essere</a:t>
            </a:r>
            <a:r>
              <a:rPr lang="en-US" sz="3200" b="1" dirty="0">
                <a:solidFill>
                  <a:srgbClr val="002060"/>
                </a:solidFill>
              </a:rPr>
              <a:t> come </a:t>
            </a:r>
            <a:r>
              <a:rPr lang="en-US" sz="3200" b="1" dirty="0" err="1">
                <a:solidFill>
                  <a:srgbClr val="002060"/>
                </a:solidFill>
              </a:rPr>
              <a:t>lui</a:t>
            </a:r>
            <a:r>
              <a:rPr lang="en-US" sz="3200" b="1" dirty="0">
                <a:solidFill>
                  <a:srgbClr val="002060"/>
                </a:solidFill>
              </a:rPr>
              <a:t>, forte </a:t>
            </a:r>
            <a:r>
              <a:rPr lang="en-US" sz="3200" b="1" dirty="0" err="1">
                <a:solidFill>
                  <a:srgbClr val="002060"/>
                </a:solidFill>
              </a:rPr>
              <a:t>ed</a:t>
            </a:r>
            <a:r>
              <a:rPr lang="en-US" sz="3200" b="1" dirty="0">
                <a:solidFill>
                  <a:srgbClr val="002060"/>
                </a:solidFill>
              </a:rPr>
              <a:t> </a:t>
            </a:r>
            <a:r>
              <a:rPr lang="en-US" sz="3200" b="1" dirty="0" err="1">
                <a:solidFill>
                  <a:srgbClr val="002060"/>
                </a:solidFill>
              </a:rPr>
              <a:t>indipendente</a:t>
            </a:r>
            <a:r>
              <a:rPr lang="en-US" sz="3200" b="1" dirty="0">
                <a:solidFill>
                  <a:srgbClr val="002060"/>
                </a:solidFill>
              </a:rPr>
              <a:t>.</a:t>
            </a:r>
          </a:p>
        </p:txBody>
      </p:sp>
      <p:sp>
        <p:nvSpPr>
          <p:cNvPr id="4" name="Rectangle 3"/>
          <p:cNvSpPr/>
          <p:nvPr/>
        </p:nvSpPr>
        <p:spPr>
          <a:xfrm>
            <a:off x="0" y="4322618"/>
            <a:ext cx="12192000" cy="2535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97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5555"/>
            <a:ext cx="12192000" cy="1325563"/>
          </a:xfrm>
        </p:spPr>
        <p:txBody>
          <a:bodyPr>
            <a:noAutofit/>
          </a:bodyPr>
          <a:lstStyle/>
          <a:p>
            <a:pPr algn="ctr"/>
            <a:r>
              <a:rPr lang="en-US" sz="5400" b="1" u="sng" dirty="0"/>
              <a:t>Local area, holiday and travel: holiday preferences </a:t>
            </a:r>
          </a:p>
        </p:txBody>
      </p:sp>
      <p:sp>
        <p:nvSpPr>
          <p:cNvPr id="3" name="Content Placeholder 2"/>
          <p:cNvSpPr>
            <a:spLocks noGrp="1"/>
          </p:cNvSpPr>
          <p:nvPr>
            <p:ph idx="1"/>
          </p:nvPr>
        </p:nvSpPr>
        <p:spPr>
          <a:xfrm>
            <a:off x="0" y="1616926"/>
            <a:ext cx="12192000" cy="5241073"/>
          </a:xfrm>
        </p:spPr>
        <p:txBody>
          <a:bodyPr/>
          <a:lstStyle/>
          <a:p>
            <a:pPr marL="0" indent="0" algn="ctr">
              <a:lnSpc>
                <a:spcPct val="100000"/>
              </a:lnSpc>
              <a:spcBef>
                <a:spcPts val="0"/>
              </a:spcBef>
              <a:buNone/>
            </a:pPr>
            <a:r>
              <a:rPr lang="en-US" b="1" dirty="0"/>
              <a:t>This summer, many Italian tourists will be going to Sardinia. Outside of Italy, the United States is the most popular destination. Most women prefer the beach, while men often choose to take a holiday in the mountains, despite the variable weather. Last year, more French people visited Florence rather than Paris. </a:t>
            </a:r>
          </a:p>
          <a:p>
            <a:pPr marL="0" indent="0" algn="ctr">
              <a:lnSpc>
                <a:spcPct val="100000"/>
              </a:lnSpc>
              <a:spcBef>
                <a:spcPts val="0"/>
              </a:spcBef>
              <a:buNone/>
            </a:pPr>
            <a:r>
              <a:rPr lang="en-US" dirty="0"/>
              <a:t>(Total for Question = 12 marks) </a:t>
            </a:r>
          </a:p>
          <a:p>
            <a:pPr marL="0" indent="0" algn="ctr">
              <a:lnSpc>
                <a:spcPct val="100000"/>
              </a:lnSpc>
              <a:spcBef>
                <a:spcPts val="0"/>
              </a:spcBef>
              <a:buNone/>
            </a:pPr>
            <a:endParaRPr lang="en-US" dirty="0"/>
          </a:p>
          <a:p>
            <a:pPr marL="0" indent="0" algn="ctr">
              <a:lnSpc>
                <a:spcPct val="100000"/>
              </a:lnSpc>
              <a:spcBef>
                <a:spcPts val="0"/>
              </a:spcBef>
              <a:buNone/>
            </a:pPr>
            <a:r>
              <a:rPr lang="en-US" b="1" dirty="0" err="1">
                <a:solidFill>
                  <a:srgbClr val="002060"/>
                </a:solidFill>
              </a:rPr>
              <a:t>Quest’estate</a:t>
            </a:r>
            <a:r>
              <a:rPr lang="en-US" b="1" dirty="0">
                <a:solidFill>
                  <a:srgbClr val="002060"/>
                </a:solidFill>
              </a:rPr>
              <a:t>, </a:t>
            </a:r>
            <a:r>
              <a:rPr lang="en-US" b="1" dirty="0" err="1">
                <a:solidFill>
                  <a:srgbClr val="002060"/>
                </a:solidFill>
              </a:rPr>
              <a:t>molti</a:t>
            </a:r>
            <a:r>
              <a:rPr lang="en-US" b="1" dirty="0">
                <a:solidFill>
                  <a:srgbClr val="002060"/>
                </a:solidFill>
              </a:rPr>
              <a:t> </a:t>
            </a:r>
            <a:r>
              <a:rPr lang="en-US" b="1" dirty="0" err="1">
                <a:solidFill>
                  <a:srgbClr val="002060"/>
                </a:solidFill>
              </a:rPr>
              <a:t>turisti</a:t>
            </a:r>
            <a:r>
              <a:rPr lang="en-US" b="1" dirty="0">
                <a:solidFill>
                  <a:srgbClr val="002060"/>
                </a:solidFill>
              </a:rPr>
              <a:t> </a:t>
            </a:r>
            <a:r>
              <a:rPr lang="en-US" b="1" dirty="0" err="1">
                <a:solidFill>
                  <a:srgbClr val="002060"/>
                </a:solidFill>
              </a:rPr>
              <a:t>italiani</a:t>
            </a:r>
            <a:r>
              <a:rPr lang="en-US" b="1" dirty="0">
                <a:solidFill>
                  <a:srgbClr val="002060"/>
                </a:solidFill>
              </a:rPr>
              <a:t> </a:t>
            </a:r>
            <a:r>
              <a:rPr lang="en-US" b="1" dirty="0" err="1">
                <a:solidFill>
                  <a:srgbClr val="002060"/>
                </a:solidFill>
              </a:rPr>
              <a:t>andranno</a:t>
            </a:r>
            <a:r>
              <a:rPr lang="en-US" b="1" dirty="0">
                <a:solidFill>
                  <a:srgbClr val="002060"/>
                </a:solidFill>
              </a:rPr>
              <a:t> in </a:t>
            </a:r>
            <a:r>
              <a:rPr lang="en-US" b="1" dirty="0" err="1">
                <a:solidFill>
                  <a:srgbClr val="002060"/>
                </a:solidFill>
              </a:rPr>
              <a:t>Sardegna</a:t>
            </a:r>
            <a:r>
              <a:rPr lang="en-US" b="1" dirty="0">
                <a:solidFill>
                  <a:srgbClr val="002060"/>
                </a:solidFill>
              </a:rPr>
              <a:t>. </a:t>
            </a:r>
            <a:r>
              <a:rPr lang="en-US" b="1" dirty="0" err="1">
                <a:solidFill>
                  <a:srgbClr val="002060"/>
                </a:solidFill>
              </a:rPr>
              <a:t>Fuori</a:t>
            </a:r>
            <a:r>
              <a:rPr lang="en-US" b="1" dirty="0">
                <a:solidFill>
                  <a:srgbClr val="002060"/>
                </a:solidFill>
              </a:rPr>
              <a:t> </a:t>
            </a:r>
            <a:r>
              <a:rPr lang="en-US" b="1" dirty="0" err="1">
                <a:solidFill>
                  <a:srgbClr val="002060"/>
                </a:solidFill>
              </a:rPr>
              <a:t>dall’Italia</a:t>
            </a:r>
            <a:r>
              <a:rPr lang="en-US" b="1" dirty="0">
                <a:solidFill>
                  <a:srgbClr val="002060"/>
                </a:solidFill>
              </a:rPr>
              <a:t>, </a:t>
            </a:r>
            <a:r>
              <a:rPr lang="en-US" b="1" dirty="0" err="1">
                <a:solidFill>
                  <a:srgbClr val="002060"/>
                </a:solidFill>
              </a:rPr>
              <a:t>gli</a:t>
            </a:r>
            <a:r>
              <a:rPr lang="en-US" b="1" dirty="0">
                <a:solidFill>
                  <a:srgbClr val="002060"/>
                </a:solidFill>
              </a:rPr>
              <a:t> </a:t>
            </a:r>
            <a:r>
              <a:rPr lang="en-US" b="1" dirty="0" err="1">
                <a:solidFill>
                  <a:srgbClr val="002060"/>
                </a:solidFill>
              </a:rPr>
              <a:t>Stati</a:t>
            </a:r>
            <a:r>
              <a:rPr lang="en-US" b="1" dirty="0">
                <a:solidFill>
                  <a:srgbClr val="002060"/>
                </a:solidFill>
              </a:rPr>
              <a:t> </a:t>
            </a:r>
            <a:r>
              <a:rPr lang="en-US" b="1" dirty="0" err="1">
                <a:solidFill>
                  <a:srgbClr val="002060"/>
                </a:solidFill>
              </a:rPr>
              <a:t>Uniti</a:t>
            </a:r>
            <a:r>
              <a:rPr lang="en-US" b="1" dirty="0">
                <a:solidFill>
                  <a:srgbClr val="002060"/>
                </a:solidFill>
              </a:rPr>
              <a:t> </a:t>
            </a:r>
            <a:r>
              <a:rPr lang="en-US" b="1" dirty="0" err="1">
                <a:solidFill>
                  <a:srgbClr val="002060"/>
                </a:solidFill>
              </a:rPr>
              <a:t>sono</a:t>
            </a:r>
            <a:r>
              <a:rPr lang="en-US" b="1" dirty="0">
                <a:solidFill>
                  <a:srgbClr val="002060"/>
                </a:solidFill>
              </a:rPr>
              <a:t> la </a:t>
            </a:r>
            <a:r>
              <a:rPr lang="en-US" b="1" dirty="0" err="1">
                <a:solidFill>
                  <a:srgbClr val="002060"/>
                </a:solidFill>
              </a:rPr>
              <a:t>destinazione</a:t>
            </a:r>
            <a:r>
              <a:rPr lang="en-US" b="1" dirty="0">
                <a:solidFill>
                  <a:srgbClr val="002060"/>
                </a:solidFill>
              </a:rPr>
              <a:t> </a:t>
            </a:r>
            <a:r>
              <a:rPr lang="en-US" b="1" dirty="0" err="1">
                <a:solidFill>
                  <a:srgbClr val="002060"/>
                </a:solidFill>
              </a:rPr>
              <a:t>piú</a:t>
            </a:r>
            <a:r>
              <a:rPr lang="en-US" b="1" dirty="0">
                <a:solidFill>
                  <a:srgbClr val="002060"/>
                </a:solidFill>
              </a:rPr>
              <a:t> </a:t>
            </a:r>
            <a:r>
              <a:rPr lang="en-US" b="1" dirty="0" err="1">
                <a:solidFill>
                  <a:srgbClr val="002060"/>
                </a:solidFill>
              </a:rPr>
              <a:t>popolare</a:t>
            </a:r>
            <a:r>
              <a:rPr lang="en-US" b="1" dirty="0">
                <a:solidFill>
                  <a:srgbClr val="002060"/>
                </a:solidFill>
              </a:rPr>
              <a:t>. La </a:t>
            </a:r>
            <a:r>
              <a:rPr lang="en-US" b="1" dirty="0" err="1">
                <a:solidFill>
                  <a:srgbClr val="002060"/>
                </a:solidFill>
              </a:rPr>
              <a:t>maggior</a:t>
            </a:r>
            <a:r>
              <a:rPr lang="en-US" b="1" dirty="0">
                <a:solidFill>
                  <a:srgbClr val="002060"/>
                </a:solidFill>
              </a:rPr>
              <a:t> parte </a:t>
            </a:r>
            <a:r>
              <a:rPr lang="en-US" b="1" dirty="0" err="1">
                <a:solidFill>
                  <a:srgbClr val="002060"/>
                </a:solidFill>
              </a:rPr>
              <a:t>delle</a:t>
            </a:r>
            <a:r>
              <a:rPr lang="en-US" b="1" dirty="0">
                <a:solidFill>
                  <a:srgbClr val="002060"/>
                </a:solidFill>
              </a:rPr>
              <a:t> </a:t>
            </a:r>
            <a:r>
              <a:rPr lang="en-US" b="1" dirty="0" err="1">
                <a:solidFill>
                  <a:srgbClr val="002060"/>
                </a:solidFill>
              </a:rPr>
              <a:t>donne</a:t>
            </a:r>
            <a:r>
              <a:rPr lang="en-US" b="1" dirty="0">
                <a:solidFill>
                  <a:srgbClr val="002060"/>
                </a:solidFill>
              </a:rPr>
              <a:t> </a:t>
            </a:r>
            <a:r>
              <a:rPr lang="en-US" b="1" dirty="0" err="1">
                <a:solidFill>
                  <a:srgbClr val="002060"/>
                </a:solidFill>
              </a:rPr>
              <a:t>preferisce</a:t>
            </a:r>
            <a:r>
              <a:rPr lang="en-US" b="1" dirty="0">
                <a:solidFill>
                  <a:srgbClr val="002060"/>
                </a:solidFill>
              </a:rPr>
              <a:t> la </a:t>
            </a:r>
            <a:r>
              <a:rPr lang="en-US" b="1" dirty="0" err="1">
                <a:solidFill>
                  <a:srgbClr val="002060"/>
                </a:solidFill>
              </a:rPr>
              <a:t>spiaggia</a:t>
            </a:r>
            <a:r>
              <a:rPr lang="en-US" b="1" dirty="0">
                <a:solidFill>
                  <a:srgbClr val="002060"/>
                </a:solidFill>
              </a:rPr>
              <a:t>, </a:t>
            </a:r>
            <a:r>
              <a:rPr lang="en-US" b="1" dirty="0" err="1">
                <a:solidFill>
                  <a:srgbClr val="002060"/>
                </a:solidFill>
              </a:rPr>
              <a:t>mentre</a:t>
            </a:r>
            <a:r>
              <a:rPr lang="en-US" b="1" dirty="0">
                <a:solidFill>
                  <a:srgbClr val="002060"/>
                </a:solidFill>
              </a:rPr>
              <a:t> </a:t>
            </a:r>
            <a:r>
              <a:rPr lang="en-US" b="1" dirty="0" err="1">
                <a:solidFill>
                  <a:srgbClr val="002060"/>
                </a:solidFill>
              </a:rPr>
              <a:t>gli</a:t>
            </a:r>
            <a:r>
              <a:rPr lang="en-US" b="1" dirty="0">
                <a:solidFill>
                  <a:srgbClr val="002060"/>
                </a:solidFill>
              </a:rPr>
              <a:t> </a:t>
            </a:r>
            <a:r>
              <a:rPr lang="en-US" b="1" dirty="0" err="1">
                <a:solidFill>
                  <a:srgbClr val="002060"/>
                </a:solidFill>
              </a:rPr>
              <a:t>uomini</a:t>
            </a:r>
            <a:r>
              <a:rPr lang="en-US" b="1" dirty="0">
                <a:solidFill>
                  <a:srgbClr val="002060"/>
                </a:solidFill>
              </a:rPr>
              <a:t> </a:t>
            </a:r>
            <a:r>
              <a:rPr lang="en-US" b="1" dirty="0" err="1">
                <a:solidFill>
                  <a:srgbClr val="002060"/>
                </a:solidFill>
              </a:rPr>
              <a:t>scelgono</a:t>
            </a:r>
            <a:r>
              <a:rPr lang="en-US" b="1" dirty="0">
                <a:solidFill>
                  <a:srgbClr val="002060"/>
                </a:solidFill>
              </a:rPr>
              <a:t> di </a:t>
            </a:r>
            <a:r>
              <a:rPr lang="en-US" b="1" dirty="0" err="1">
                <a:solidFill>
                  <a:srgbClr val="002060"/>
                </a:solidFill>
              </a:rPr>
              <a:t>andare</a:t>
            </a:r>
            <a:r>
              <a:rPr lang="en-US" b="1" dirty="0">
                <a:solidFill>
                  <a:srgbClr val="002060"/>
                </a:solidFill>
              </a:rPr>
              <a:t> in </a:t>
            </a:r>
            <a:r>
              <a:rPr lang="en-US" b="1" dirty="0" err="1">
                <a:solidFill>
                  <a:srgbClr val="002060"/>
                </a:solidFill>
              </a:rPr>
              <a:t>vacanza</a:t>
            </a:r>
            <a:r>
              <a:rPr lang="en-US" b="1" dirty="0">
                <a:solidFill>
                  <a:srgbClr val="002060"/>
                </a:solidFill>
              </a:rPr>
              <a:t> in </a:t>
            </a:r>
            <a:r>
              <a:rPr lang="en-US" b="1" dirty="0" err="1">
                <a:solidFill>
                  <a:srgbClr val="002060"/>
                </a:solidFill>
              </a:rPr>
              <a:t>montagna</a:t>
            </a:r>
            <a:r>
              <a:rPr lang="en-US" b="1" dirty="0">
                <a:solidFill>
                  <a:srgbClr val="002060"/>
                </a:solidFill>
              </a:rPr>
              <a:t> , </a:t>
            </a:r>
            <a:r>
              <a:rPr lang="en-US" b="1" dirty="0" err="1">
                <a:solidFill>
                  <a:srgbClr val="002060"/>
                </a:solidFill>
              </a:rPr>
              <a:t>nonostante</a:t>
            </a:r>
            <a:r>
              <a:rPr lang="en-US" b="1" dirty="0">
                <a:solidFill>
                  <a:srgbClr val="002060"/>
                </a:solidFill>
              </a:rPr>
              <a:t> </a:t>
            </a:r>
            <a:r>
              <a:rPr lang="en-US" b="1" dirty="0" err="1">
                <a:solidFill>
                  <a:srgbClr val="002060"/>
                </a:solidFill>
              </a:rPr>
              <a:t>il</a:t>
            </a:r>
            <a:r>
              <a:rPr lang="en-US" b="1" dirty="0">
                <a:solidFill>
                  <a:srgbClr val="002060"/>
                </a:solidFill>
              </a:rPr>
              <a:t> tempo </a:t>
            </a:r>
            <a:r>
              <a:rPr lang="en-US" b="1" dirty="0" err="1">
                <a:solidFill>
                  <a:srgbClr val="002060"/>
                </a:solidFill>
              </a:rPr>
              <a:t>variabile</a:t>
            </a:r>
            <a:r>
              <a:rPr lang="en-US" b="1" dirty="0">
                <a:solidFill>
                  <a:srgbClr val="002060"/>
                </a:solidFill>
              </a:rPr>
              <a:t>. </a:t>
            </a:r>
            <a:r>
              <a:rPr lang="en-US" b="1" dirty="0" err="1">
                <a:solidFill>
                  <a:srgbClr val="002060"/>
                </a:solidFill>
              </a:rPr>
              <a:t>L’anno</a:t>
            </a:r>
            <a:r>
              <a:rPr lang="en-US" b="1" dirty="0">
                <a:solidFill>
                  <a:srgbClr val="002060"/>
                </a:solidFill>
              </a:rPr>
              <a:t> </a:t>
            </a:r>
            <a:r>
              <a:rPr lang="en-US" b="1" dirty="0" err="1">
                <a:solidFill>
                  <a:srgbClr val="002060"/>
                </a:solidFill>
              </a:rPr>
              <a:t>scorso</a:t>
            </a:r>
            <a:r>
              <a:rPr lang="en-US" b="1" dirty="0">
                <a:solidFill>
                  <a:srgbClr val="002060"/>
                </a:solidFill>
              </a:rPr>
              <a:t>, </a:t>
            </a:r>
            <a:r>
              <a:rPr lang="en-US" b="1" dirty="0" err="1">
                <a:solidFill>
                  <a:srgbClr val="002060"/>
                </a:solidFill>
              </a:rPr>
              <a:t>piú</a:t>
            </a:r>
            <a:r>
              <a:rPr lang="en-US" b="1" dirty="0">
                <a:solidFill>
                  <a:srgbClr val="002060"/>
                </a:solidFill>
              </a:rPr>
              <a:t> </a:t>
            </a:r>
            <a:r>
              <a:rPr lang="en-US" b="1" dirty="0" err="1">
                <a:solidFill>
                  <a:srgbClr val="002060"/>
                </a:solidFill>
              </a:rPr>
              <a:t>francesi</a:t>
            </a:r>
            <a:r>
              <a:rPr lang="en-US" b="1" dirty="0">
                <a:solidFill>
                  <a:srgbClr val="002060"/>
                </a:solidFill>
              </a:rPr>
              <a:t> </a:t>
            </a:r>
            <a:r>
              <a:rPr lang="en-US" b="1" dirty="0" err="1">
                <a:solidFill>
                  <a:srgbClr val="002060"/>
                </a:solidFill>
              </a:rPr>
              <a:t>hanno</a:t>
            </a:r>
            <a:r>
              <a:rPr lang="en-US" b="1" dirty="0">
                <a:solidFill>
                  <a:srgbClr val="002060"/>
                </a:solidFill>
              </a:rPr>
              <a:t> </a:t>
            </a:r>
            <a:r>
              <a:rPr lang="en-US" b="1" dirty="0" err="1">
                <a:solidFill>
                  <a:srgbClr val="002060"/>
                </a:solidFill>
              </a:rPr>
              <a:t>visitato</a:t>
            </a:r>
            <a:r>
              <a:rPr lang="en-US" b="1" dirty="0">
                <a:solidFill>
                  <a:srgbClr val="002060"/>
                </a:solidFill>
              </a:rPr>
              <a:t> Firenze  </a:t>
            </a:r>
            <a:r>
              <a:rPr lang="en-US" b="1" dirty="0" err="1">
                <a:solidFill>
                  <a:srgbClr val="002060"/>
                </a:solidFill>
              </a:rPr>
              <a:t>piuttosto</a:t>
            </a:r>
            <a:r>
              <a:rPr lang="en-US" b="1" dirty="0">
                <a:solidFill>
                  <a:srgbClr val="002060"/>
                </a:solidFill>
              </a:rPr>
              <a:t> </a:t>
            </a:r>
            <a:r>
              <a:rPr lang="en-US" b="1" dirty="0" err="1">
                <a:solidFill>
                  <a:srgbClr val="002060"/>
                </a:solidFill>
              </a:rPr>
              <a:t>che</a:t>
            </a:r>
            <a:r>
              <a:rPr lang="en-US" b="1" dirty="0">
                <a:solidFill>
                  <a:srgbClr val="002060"/>
                </a:solidFill>
              </a:rPr>
              <a:t> </a:t>
            </a:r>
            <a:r>
              <a:rPr lang="en-US" b="1" dirty="0" err="1">
                <a:solidFill>
                  <a:srgbClr val="002060"/>
                </a:solidFill>
              </a:rPr>
              <a:t>Parigi</a:t>
            </a:r>
            <a:r>
              <a:rPr lang="en-US" b="1" dirty="0">
                <a:solidFill>
                  <a:srgbClr val="002060"/>
                </a:solidFill>
              </a:rPr>
              <a:t>.</a:t>
            </a:r>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Rectangle 3"/>
          <p:cNvSpPr/>
          <p:nvPr/>
        </p:nvSpPr>
        <p:spPr>
          <a:xfrm>
            <a:off x="0" y="4132613"/>
            <a:ext cx="12192000" cy="2535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9426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54439"/>
          </a:xfrm>
        </p:spPr>
        <p:txBody>
          <a:bodyPr>
            <a:noAutofit/>
          </a:bodyPr>
          <a:lstStyle/>
          <a:p>
            <a:pPr algn="ctr"/>
            <a:r>
              <a:rPr lang="en-GB" sz="4800" b="1" u="sng" dirty="0"/>
              <a:t>Local area, holiday and travel: holiday experiences   /12</a:t>
            </a:r>
          </a:p>
        </p:txBody>
      </p:sp>
      <p:sp>
        <p:nvSpPr>
          <p:cNvPr id="3" name="Content Placeholder 2"/>
          <p:cNvSpPr>
            <a:spLocks noGrp="1"/>
          </p:cNvSpPr>
          <p:nvPr>
            <p:ph idx="1"/>
          </p:nvPr>
        </p:nvSpPr>
        <p:spPr>
          <a:xfrm>
            <a:off x="-1" y="1310467"/>
            <a:ext cx="12322043" cy="5547533"/>
          </a:xfrm>
        </p:spPr>
        <p:txBody>
          <a:bodyPr>
            <a:noAutofit/>
          </a:bodyPr>
          <a:lstStyle/>
          <a:p>
            <a:pPr marL="0" indent="0" algn="ctr">
              <a:buNone/>
            </a:pPr>
            <a:r>
              <a:rPr lang="en-GB" sz="3200" b="1" dirty="0"/>
              <a:t>Last year many Italian people went  to Trentino for their summer holidays. In this part of Italy it is cooler so you can visit places of interest and you can do wonderful excursions in the mountains. Foreign tourists do not visit the region of Trentino very often. I would recommend Trentino for those that want to see something different of Italy.</a:t>
            </a:r>
          </a:p>
          <a:p>
            <a:pPr marL="0" indent="0" algn="ctr">
              <a:buNone/>
            </a:pPr>
            <a:r>
              <a:rPr lang="en-GB" sz="3200" b="1" dirty="0" err="1">
                <a:solidFill>
                  <a:srgbClr val="002060"/>
                </a:solidFill>
              </a:rPr>
              <a:t>L’anno</a:t>
            </a:r>
            <a:r>
              <a:rPr lang="en-GB" sz="3200" b="1" dirty="0">
                <a:solidFill>
                  <a:srgbClr val="002060"/>
                </a:solidFill>
              </a:rPr>
              <a:t> </a:t>
            </a:r>
            <a:r>
              <a:rPr lang="en-GB" sz="3200" b="1" dirty="0" err="1">
                <a:solidFill>
                  <a:srgbClr val="002060"/>
                </a:solidFill>
              </a:rPr>
              <a:t>scorso</a:t>
            </a:r>
            <a:r>
              <a:rPr lang="en-GB" sz="3200" b="1" dirty="0">
                <a:solidFill>
                  <a:srgbClr val="002060"/>
                </a:solidFill>
              </a:rPr>
              <a:t> </a:t>
            </a:r>
            <a:r>
              <a:rPr lang="en-GB" sz="3200" b="1" dirty="0" err="1">
                <a:solidFill>
                  <a:srgbClr val="002060"/>
                </a:solidFill>
              </a:rPr>
              <a:t>molti</a:t>
            </a:r>
            <a:r>
              <a:rPr lang="en-GB" sz="3200" b="1" dirty="0">
                <a:solidFill>
                  <a:srgbClr val="002060"/>
                </a:solidFill>
              </a:rPr>
              <a:t> </a:t>
            </a:r>
            <a:r>
              <a:rPr lang="en-GB" sz="3200" b="1" dirty="0" err="1">
                <a:solidFill>
                  <a:srgbClr val="002060"/>
                </a:solidFill>
              </a:rPr>
              <a:t>italiani</a:t>
            </a:r>
            <a:r>
              <a:rPr lang="en-GB" sz="3200" b="1" dirty="0">
                <a:solidFill>
                  <a:srgbClr val="002060"/>
                </a:solidFill>
              </a:rPr>
              <a:t> </a:t>
            </a:r>
            <a:r>
              <a:rPr lang="en-GB" sz="3200" b="1" dirty="0" err="1">
                <a:solidFill>
                  <a:srgbClr val="002060"/>
                </a:solidFill>
              </a:rPr>
              <a:t>sono</a:t>
            </a:r>
            <a:r>
              <a:rPr lang="en-GB" sz="3200" b="1" dirty="0">
                <a:solidFill>
                  <a:srgbClr val="002060"/>
                </a:solidFill>
              </a:rPr>
              <a:t> </a:t>
            </a:r>
            <a:r>
              <a:rPr lang="en-GB" sz="3200" b="1" dirty="0" err="1">
                <a:solidFill>
                  <a:srgbClr val="002060"/>
                </a:solidFill>
              </a:rPr>
              <a:t>andati</a:t>
            </a:r>
            <a:r>
              <a:rPr lang="en-GB" sz="3200" b="1" dirty="0">
                <a:solidFill>
                  <a:srgbClr val="002060"/>
                </a:solidFill>
              </a:rPr>
              <a:t> in Trentino per le </a:t>
            </a:r>
            <a:r>
              <a:rPr lang="en-GB" sz="3200" b="1" dirty="0" err="1">
                <a:solidFill>
                  <a:srgbClr val="002060"/>
                </a:solidFill>
              </a:rPr>
              <a:t>loro</a:t>
            </a:r>
            <a:r>
              <a:rPr lang="en-GB" sz="3200" b="1" dirty="0">
                <a:solidFill>
                  <a:srgbClr val="002060"/>
                </a:solidFill>
              </a:rPr>
              <a:t> </a:t>
            </a:r>
            <a:r>
              <a:rPr lang="en-GB" sz="3200" b="1" dirty="0" err="1">
                <a:solidFill>
                  <a:srgbClr val="002060"/>
                </a:solidFill>
              </a:rPr>
              <a:t>vacanze</a:t>
            </a:r>
            <a:r>
              <a:rPr lang="en-GB" sz="3200" b="1" dirty="0">
                <a:solidFill>
                  <a:srgbClr val="002060"/>
                </a:solidFill>
              </a:rPr>
              <a:t> </a:t>
            </a:r>
            <a:r>
              <a:rPr lang="en-GB" sz="3200" b="1" dirty="0" err="1">
                <a:solidFill>
                  <a:srgbClr val="002060"/>
                </a:solidFill>
              </a:rPr>
              <a:t>estive</a:t>
            </a:r>
            <a:r>
              <a:rPr lang="en-GB" sz="3200" b="1" dirty="0">
                <a:solidFill>
                  <a:srgbClr val="002060"/>
                </a:solidFill>
              </a:rPr>
              <a:t>. In </a:t>
            </a:r>
            <a:r>
              <a:rPr lang="en-GB" sz="3200" b="1" dirty="0" err="1">
                <a:solidFill>
                  <a:srgbClr val="002060"/>
                </a:solidFill>
              </a:rPr>
              <a:t>questa</a:t>
            </a:r>
            <a:r>
              <a:rPr lang="en-GB" sz="3200" b="1" dirty="0">
                <a:solidFill>
                  <a:srgbClr val="002060"/>
                </a:solidFill>
              </a:rPr>
              <a:t> parte </a:t>
            </a:r>
            <a:r>
              <a:rPr lang="en-GB" sz="3200" b="1" dirty="0" err="1">
                <a:solidFill>
                  <a:srgbClr val="002060"/>
                </a:solidFill>
              </a:rPr>
              <a:t>dell’Italia</a:t>
            </a:r>
            <a:r>
              <a:rPr lang="en-GB" sz="3200" b="1" dirty="0">
                <a:solidFill>
                  <a:srgbClr val="002060"/>
                </a:solidFill>
              </a:rPr>
              <a:t> fa </a:t>
            </a:r>
            <a:r>
              <a:rPr lang="en-GB" sz="3200" b="1" dirty="0" err="1">
                <a:solidFill>
                  <a:srgbClr val="002060"/>
                </a:solidFill>
              </a:rPr>
              <a:t>piú</a:t>
            </a:r>
            <a:r>
              <a:rPr lang="en-GB" sz="3200" b="1" dirty="0">
                <a:solidFill>
                  <a:srgbClr val="002060"/>
                </a:solidFill>
              </a:rPr>
              <a:t> fresco e </a:t>
            </a:r>
            <a:r>
              <a:rPr lang="en-GB" sz="3200" b="1" dirty="0" err="1">
                <a:solidFill>
                  <a:srgbClr val="002060"/>
                </a:solidFill>
              </a:rPr>
              <a:t>quindi</a:t>
            </a:r>
            <a:r>
              <a:rPr lang="en-GB" sz="3200" b="1" dirty="0">
                <a:solidFill>
                  <a:srgbClr val="002060"/>
                </a:solidFill>
              </a:rPr>
              <a:t> </a:t>
            </a:r>
            <a:r>
              <a:rPr lang="en-GB" sz="3200" b="1" dirty="0" err="1">
                <a:solidFill>
                  <a:srgbClr val="002060"/>
                </a:solidFill>
              </a:rPr>
              <a:t>si</a:t>
            </a:r>
            <a:r>
              <a:rPr lang="en-GB" sz="3200" b="1" dirty="0">
                <a:solidFill>
                  <a:srgbClr val="002060"/>
                </a:solidFill>
              </a:rPr>
              <a:t> </a:t>
            </a:r>
            <a:r>
              <a:rPr lang="en-GB" sz="3200" b="1" dirty="0" err="1">
                <a:solidFill>
                  <a:srgbClr val="002060"/>
                </a:solidFill>
              </a:rPr>
              <a:t>possono</a:t>
            </a:r>
            <a:r>
              <a:rPr lang="en-GB" sz="3200" b="1" dirty="0">
                <a:solidFill>
                  <a:srgbClr val="002060"/>
                </a:solidFill>
              </a:rPr>
              <a:t> </a:t>
            </a:r>
            <a:r>
              <a:rPr lang="en-GB" sz="3200" b="1" dirty="0" err="1">
                <a:solidFill>
                  <a:srgbClr val="002060"/>
                </a:solidFill>
              </a:rPr>
              <a:t>visitare</a:t>
            </a:r>
            <a:r>
              <a:rPr lang="en-GB" sz="3200" b="1" dirty="0">
                <a:solidFill>
                  <a:srgbClr val="002060"/>
                </a:solidFill>
              </a:rPr>
              <a:t> </a:t>
            </a:r>
            <a:r>
              <a:rPr lang="en-GB" sz="3200" b="1" dirty="0" err="1">
                <a:solidFill>
                  <a:srgbClr val="002060"/>
                </a:solidFill>
              </a:rPr>
              <a:t>luoghi</a:t>
            </a:r>
            <a:r>
              <a:rPr lang="en-GB" sz="3200" b="1" dirty="0">
                <a:solidFill>
                  <a:srgbClr val="002060"/>
                </a:solidFill>
              </a:rPr>
              <a:t> </a:t>
            </a:r>
            <a:r>
              <a:rPr lang="en-GB" sz="3200" b="1" dirty="0" err="1">
                <a:solidFill>
                  <a:srgbClr val="002060"/>
                </a:solidFill>
              </a:rPr>
              <a:t>d’interesse</a:t>
            </a:r>
            <a:r>
              <a:rPr lang="en-GB" sz="3200" b="1" dirty="0">
                <a:solidFill>
                  <a:srgbClr val="002060"/>
                </a:solidFill>
              </a:rPr>
              <a:t> e fare </a:t>
            </a:r>
            <a:r>
              <a:rPr lang="en-GB" sz="3200" b="1" dirty="0" err="1">
                <a:solidFill>
                  <a:srgbClr val="002060"/>
                </a:solidFill>
              </a:rPr>
              <a:t>delle</a:t>
            </a:r>
            <a:r>
              <a:rPr lang="en-GB" sz="3200" b="1" dirty="0">
                <a:solidFill>
                  <a:srgbClr val="002060"/>
                </a:solidFill>
              </a:rPr>
              <a:t> </a:t>
            </a:r>
            <a:r>
              <a:rPr lang="en-GB" sz="3200" b="1" dirty="0" err="1">
                <a:solidFill>
                  <a:srgbClr val="002060"/>
                </a:solidFill>
              </a:rPr>
              <a:t>meravigliose</a:t>
            </a:r>
            <a:r>
              <a:rPr lang="en-GB" sz="3200" b="1" dirty="0">
                <a:solidFill>
                  <a:srgbClr val="002060"/>
                </a:solidFill>
              </a:rPr>
              <a:t> </a:t>
            </a:r>
            <a:r>
              <a:rPr lang="en-GB" sz="3200" b="1" dirty="0" err="1">
                <a:solidFill>
                  <a:srgbClr val="002060"/>
                </a:solidFill>
              </a:rPr>
              <a:t>escursioni</a:t>
            </a:r>
            <a:r>
              <a:rPr lang="en-GB" sz="3200" b="1" dirty="0">
                <a:solidFill>
                  <a:srgbClr val="002060"/>
                </a:solidFill>
              </a:rPr>
              <a:t> in </a:t>
            </a:r>
            <a:r>
              <a:rPr lang="en-GB" sz="3200" b="1" dirty="0" err="1">
                <a:solidFill>
                  <a:srgbClr val="002060"/>
                </a:solidFill>
              </a:rPr>
              <a:t>montagna</a:t>
            </a:r>
            <a:r>
              <a:rPr lang="en-GB" sz="3200" b="1" dirty="0">
                <a:solidFill>
                  <a:srgbClr val="002060"/>
                </a:solidFill>
              </a:rPr>
              <a:t>. I </a:t>
            </a:r>
            <a:r>
              <a:rPr lang="en-GB" sz="3200" b="1" dirty="0" err="1">
                <a:solidFill>
                  <a:srgbClr val="002060"/>
                </a:solidFill>
              </a:rPr>
              <a:t>turisti</a:t>
            </a:r>
            <a:r>
              <a:rPr lang="en-GB" sz="3200" b="1" dirty="0">
                <a:solidFill>
                  <a:srgbClr val="002060"/>
                </a:solidFill>
              </a:rPr>
              <a:t> </a:t>
            </a:r>
            <a:r>
              <a:rPr lang="en-GB" sz="3200" b="1" dirty="0" err="1">
                <a:solidFill>
                  <a:srgbClr val="002060"/>
                </a:solidFill>
              </a:rPr>
              <a:t>stranieri</a:t>
            </a:r>
            <a:r>
              <a:rPr lang="en-GB" sz="3200" b="1" dirty="0">
                <a:solidFill>
                  <a:srgbClr val="002060"/>
                </a:solidFill>
              </a:rPr>
              <a:t> non </a:t>
            </a:r>
            <a:r>
              <a:rPr lang="en-GB" sz="3200" b="1" dirty="0" err="1">
                <a:solidFill>
                  <a:srgbClr val="002060"/>
                </a:solidFill>
              </a:rPr>
              <a:t>visitano</a:t>
            </a:r>
            <a:r>
              <a:rPr lang="en-GB" sz="3200" b="1" dirty="0">
                <a:solidFill>
                  <a:srgbClr val="002060"/>
                </a:solidFill>
              </a:rPr>
              <a:t> la </a:t>
            </a:r>
            <a:r>
              <a:rPr lang="en-GB" sz="3200" b="1" dirty="0" err="1">
                <a:solidFill>
                  <a:srgbClr val="002060"/>
                </a:solidFill>
              </a:rPr>
              <a:t>regione</a:t>
            </a:r>
            <a:r>
              <a:rPr lang="en-GB" sz="3200" b="1" dirty="0">
                <a:solidFill>
                  <a:srgbClr val="002060"/>
                </a:solidFill>
              </a:rPr>
              <a:t> Trentino </a:t>
            </a:r>
            <a:r>
              <a:rPr lang="en-GB" sz="3200" b="1" dirty="0" err="1">
                <a:solidFill>
                  <a:srgbClr val="002060"/>
                </a:solidFill>
              </a:rPr>
              <a:t>molto</a:t>
            </a:r>
            <a:r>
              <a:rPr lang="en-GB" sz="3200" b="1" dirty="0">
                <a:solidFill>
                  <a:srgbClr val="002060"/>
                </a:solidFill>
              </a:rPr>
              <a:t> </a:t>
            </a:r>
            <a:r>
              <a:rPr lang="en-GB" sz="3200" b="1" dirty="0" err="1">
                <a:solidFill>
                  <a:srgbClr val="002060"/>
                </a:solidFill>
              </a:rPr>
              <a:t>spesso</a:t>
            </a:r>
            <a:r>
              <a:rPr lang="en-GB" sz="3200" b="1" dirty="0">
                <a:solidFill>
                  <a:srgbClr val="002060"/>
                </a:solidFill>
              </a:rPr>
              <a:t>. </a:t>
            </a:r>
            <a:r>
              <a:rPr lang="en-GB" sz="3200" b="1" dirty="0" err="1">
                <a:solidFill>
                  <a:srgbClr val="002060"/>
                </a:solidFill>
              </a:rPr>
              <a:t>Raccomanderei</a:t>
            </a:r>
            <a:r>
              <a:rPr lang="en-GB" sz="3200" b="1" dirty="0">
                <a:solidFill>
                  <a:srgbClr val="002060"/>
                </a:solidFill>
              </a:rPr>
              <a:t>/</a:t>
            </a:r>
            <a:r>
              <a:rPr lang="en-GB" sz="3200" b="1" dirty="0" err="1">
                <a:solidFill>
                  <a:srgbClr val="002060"/>
                </a:solidFill>
              </a:rPr>
              <a:t>Consiglierei</a:t>
            </a:r>
            <a:r>
              <a:rPr lang="en-GB" sz="3200" b="1" dirty="0">
                <a:solidFill>
                  <a:srgbClr val="002060"/>
                </a:solidFill>
              </a:rPr>
              <a:t> </a:t>
            </a:r>
            <a:r>
              <a:rPr lang="en-GB" sz="3200" b="1" dirty="0" err="1">
                <a:solidFill>
                  <a:srgbClr val="002060"/>
                </a:solidFill>
              </a:rPr>
              <a:t>il</a:t>
            </a:r>
            <a:r>
              <a:rPr lang="en-GB" sz="3200" b="1" dirty="0">
                <a:solidFill>
                  <a:srgbClr val="002060"/>
                </a:solidFill>
              </a:rPr>
              <a:t> </a:t>
            </a:r>
            <a:r>
              <a:rPr lang="en-GB" sz="3200" b="1" dirty="0" err="1">
                <a:solidFill>
                  <a:srgbClr val="002060"/>
                </a:solidFill>
              </a:rPr>
              <a:t>Trentino</a:t>
            </a:r>
            <a:r>
              <a:rPr lang="en-GB" sz="3200" b="1" dirty="0">
                <a:solidFill>
                  <a:srgbClr val="002060"/>
                </a:solidFill>
              </a:rPr>
              <a:t> a chi </a:t>
            </a:r>
            <a:r>
              <a:rPr lang="en-GB" sz="3200" b="1" dirty="0" err="1">
                <a:solidFill>
                  <a:srgbClr val="002060"/>
                </a:solidFill>
              </a:rPr>
              <a:t>vuole</a:t>
            </a:r>
            <a:r>
              <a:rPr lang="en-GB" sz="3200" b="1" dirty="0">
                <a:solidFill>
                  <a:srgbClr val="002060"/>
                </a:solidFill>
              </a:rPr>
              <a:t> </a:t>
            </a:r>
            <a:r>
              <a:rPr lang="en-GB" sz="3200" b="1" dirty="0" err="1">
                <a:solidFill>
                  <a:srgbClr val="002060"/>
                </a:solidFill>
              </a:rPr>
              <a:t>vedere</a:t>
            </a:r>
            <a:r>
              <a:rPr lang="en-GB" sz="3200" b="1" dirty="0">
                <a:solidFill>
                  <a:srgbClr val="002060"/>
                </a:solidFill>
              </a:rPr>
              <a:t> </a:t>
            </a:r>
            <a:r>
              <a:rPr lang="en-GB" sz="3200" b="1" dirty="0" err="1">
                <a:solidFill>
                  <a:srgbClr val="002060"/>
                </a:solidFill>
              </a:rPr>
              <a:t>qualcosa</a:t>
            </a:r>
            <a:r>
              <a:rPr lang="en-GB" sz="3200" b="1" dirty="0">
                <a:solidFill>
                  <a:srgbClr val="002060"/>
                </a:solidFill>
              </a:rPr>
              <a:t> di </a:t>
            </a:r>
            <a:r>
              <a:rPr lang="en-GB" sz="3200" b="1" dirty="0" err="1">
                <a:solidFill>
                  <a:srgbClr val="002060"/>
                </a:solidFill>
              </a:rPr>
              <a:t>diverso</a:t>
            </a:r>
            <a:r>
              <a:rPr lang="en-GB" sz="3200" b="1" dirty="0">
                <a:solidFill>
                  <a:srgbClr val="002060"/>
                </a:solidFill>
              </a:rPr>
              <a:t> </a:t>
            </a:r>
            <a:r>
              <a:rPr lang="en-GB" sz="3200" b="1" dirty="0" err="1">
                <a:solidFill>
                  <a:srgbClr val="002060"/>
                </a:solidFill>
              </a:rPr>
              <a:t>dell’Italia</a:t>
            </a:r>
            <a:r>
              <a:rPr lang="en-GB" sz="3200" b="1" dirty="0">
                <a:solidFill>
                  <a:srgbClr val="002060"/>
                </a:solidFill>
              </a:rPr>
              <a:t>.</a:t>
            </a:r>
          </a:p>
        </p:txBody>
      </p:sp>
      <p:sp>
        <p:nvSpPr>
          <p:cNvPr id="4" name="Rectangle 3"/>
          <p:cNvSpPr/>
          <p:nvPr/>
        </p:nvSpPr>
        <p:spPr>
          <a:xfrm>
            <a:off x="-1" y="4168238"/>
            <a:ext cx="12192000" cy="2535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980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29390"/>
          </a:xfrm>
        </p:spPr>
        <p:txBody>
          <a:bodyPr>
            <a:normAutofit/>
          </a:bodyPr>
          <a:lstStyle/>
          <a:p>
            <a:pPr algn="ctr"/>
            <a:r>
              <a:rPr lang="en-US" sz="6000" b="1" u="sng" dirty="0"/>
              <a:t>School: school exchanges </a:t>
            </a:r>
          </a:p>
        </p:txBody>
      </p:sp>
      <p:sp>
        <p:nvSpPr>
          <p:cNvPr id="3" name="Content Placeholder 2"/>
          <p:cNvSpPr>
            <a:spLocks noGrp="1"/>
          </p:cNvSpPr>
          <p:nvPr>
            <p:ph idx="1"/>
          </p:nvPr>
        </p:nvSpPr>
        <p:spPr>
          <a:xfrm>
            <a:off x="0" y="995779"/>
            <a:ext cx="12192000" cy="5532437"/>
          </a:xfrm>
        </p:spPr>
        <p:txBody>
          <a:bodyPr>
            <a:normAutofit lnSpcReduction="10000"/>
          </a:bodyPr>
          <a:lstStyle/>
          <a:p>
            <a:pPr marL="0" indent="0" algn="ctr">
              <a:lnSpc>
                <a:spcPct val="100000"/>
              </a:lnSpc>
              <a:spcBef>
                <a:spcPts val="0"/>
              </a:spcBef>
              <a:buNone/>
            </a:pPr>
            <a:r>
              <a:rPr lang="en-US" sz="3200" b="1" dirty="0"/>
              <a:t>Last year, over 100 Italian and British schools participated in cultural exchanges. Visiting a school abroad can be a very useful experience. One Roman head teacher told us, ‘You can start with the Internet, and continue with a school visit. Next winter, we shall be taking 50 students to study English at a college in Wales.’ </a:t>
            </a:r>
          </a:p>
          <a:p>
            <a:pPr marL="0" indent="0" algn="ctr">
              <a:lnSpc>
                <a:spcPct val="100000"/>
              </a:lnSpc>
              <a:spcBef>
                <a:spcPts val="0"/>
              </a:spcBef>
              <a:buNone/>
            </a:pPr>
            <a:r>
              <a:rPr lang="en-US" sz="3200" dirty="0"/>
              <a:t>(Total for Question = 12 marks) </a:t>
            </a:r>
          </a:p>
          <a:p>
            <a:pPr marL="0" indent="0" algn="ctr">
              <a:lnSpc>
                <a:spcPct val="100000"/>
              </a:lnSpc>
              <a:spcBef>
                <a:spcPts val="0"/>
              </a:spcBef>
              <a:buNone/>
            </a:pPr>
            <a:r>
              <a:rPr lang="en-US" sz="3200" b="1" dirty="0" err="1">
                <a:solidFill>
                  <a:srgbClr val="002060"/>
                </a:solidFill>
              </a:rPr>
              <a:t>L’anno</a:t>
            </a:r>
            <a:r>
              <a:rPr lang="en-US" sz="3200" b="1" dirty="0">
                <a:solidFill>
                  <a:srgbClr val="002060"/>
                </a:solidFill>
              </a:rPr>
              <a:t> </a:t>
            </a:r>
            <a:r>
              <a:rPr lang="en-US" sz="3200" b="1" dirty="0" err="1">
                <a:solidFill>
                  <a:srgbClr val="002060"/>
                </a:solidFill>
              </a:rPr>
              <a:t>scorso</a:t>
            </a:r>
            <a:r>
              <a:rPr lang="en-US" sz="3200" b="1" dirty="0">
                <a:solidFill>
                  <a:srgbClr val="002060"/>
                </a:solidFill>
              </a:rPr>
              <a:t>, </a:t>
            </a:r>
            <a:r>
              <a:rPr lang="en-US" sz="3200" b="1" dirty="0" err="1">
                <a:solidFill>
                  <a:srgbClr val="002060"/>
                </a:solidFill>
              </a:rPr>
              <a:t>piú</a:t>
            </a:r>
            <a:r>
              <a:rPr lang="en-US" sz="3200" b="1" dirty="0">
                <a:solidFill>
                  <a:srgbClr val="002060"/>
                </a:solidFill>
              </a:rPr>
              <a:t> di 100 </a:t>
            </a:r>
            <a:r>
              <a:rPr lang="en-US" sz="3200" b="1" dirty="0" err="1">
                <a:solidFill>
                  <a:srgbClr val="002060"/>
                </a:solidFill>
              </a:rPr>
              <a:t>scuole</a:t>
            </a:r>
            <a:r>
              <a:rPr lang="en-US" sz="3200" b="1" dirty="0">
                <a:solidFill>
                  <a:srgbClr val="002060"/>
                </a:solidFill>
              </a:rPr>
              <a:t> </a:t>
            </a:r>
            <a:r>
              <a:rPr lang="en-US" sz="3200" b="1" dirty="0" err="1">
                <a:solidFill>
                  <a:srgbClr val="002060"/>
                </a:solidFill>
              </a:rPr>
              <a:t>italiane</a:t>
            </a:r>
            <a:r>
              <a:rPr lang="en-US" sz="3200" b="1" dirty="0">
                <a:solidFill>
                  <a:srgbClr val="002060"/>
                </a:solidFill>
              </a:rPr>
              <a:t> e </a:t>
            </a:r>
            <a:r>
              <a:rPr lang="en-US" sz="3200" b="1" dirty="0" err="1">
                <a:solidFill>
                  <a:srgbClr val="002060"/>
                </a:solidFill>
              </a:rPr>
              <a:t>britanniche</a:t>
            </a:r>
            <a:r>
              <a:rPr lang="en-US" sz="3200" b="1" dirty="0">
                <a:solidFill>
                  <a:srgbClr val="002060"/>
                </a:solidFill>
              </a:rPr>
              <a:t> </a:t>
            </a:r>
            <a:r>
              <a:rPr lang="en-US" sz="3200" b="1" dirty="0" err="1">
                <a:solidFill>
                  <a:srgbClr val="002060"/>
                </a:solidFill>
              </a:rPr>
              <a:t>hanno</a:t>
            </a:r>
            <a:r>
              <a:rPr lang="en-US" sz="3200" b="1" dirty="0">
                <a:solidFill>
                  <a:srgbClr val="002060"/>
                </a:solidFill>
              </a:rPr>
              <a:t> </a:t>
            </a:r>
            <a:r>
              <a:rPr lang="en-US" sz="3200" b="1" dirty="0" err="1">
                <a:solidFill>
                  <a:srgbClr val="002060"/>
                </a:solidFill>
              </a:rPr>
              <a:t>partecipato</a:t>
            </a:r>
            <a:r>
              <a:rPr lang="en-US" sz="3200" b="1" dirty="0">
                <a:solidFill>
                  <a:srgbClr val="002060"/>
                </a:solidFill>
              </a:rPr>
              <a:t> a </a:t>
            </a:r>
            <a:r>
              <a:rPr lang="en-US" sz="3200" b="1" dirty="0" err="1">
                <a:solidFill>
                  <a:srgbClr val="002060"/>
                </a:solidFill>
              </a:rPr>
              <a:t>degli</a:t>
            </a:r>
            <a:r>
              <a:rPr lang="en-US" sz="3200" b="1" dirty="0">
                <a:solidFill>
                  <a:srgbClr val="002060"/>
                </a:solidFill>
              </a:rPr>
              <a:t> </a:t>
            </a:r>
            <a:r>
              <a:rPr lang="en-US" sz="3200" b="1" dirty="0" err="1">
                <a:solidFill>
                  <a:srgbClr val="002060"/>
                </a:solidFill>
              </a:rPr>
              <a:t>scambi</a:t>
            </a:r>
            <a:r>
              <a:rPr lang="en-US" sz="3200" b="1" dirty="0">
                <a:solidFill>
                  <a:srgbClr val="002060"/>
                </a:solidFill>
              </a:rPr>
              <a:t> </a:t>
            </a:r>
            <a:r>
              <a:rPr lang="en-US" sz="3200" b="1" dirty="0" err="1">
                <a:solidFill>
                  <a:srgbClr val="002060"/>
                </a:solidFill>
              </a:rPr>
              <a:t>culturali</a:t>
            </a:r>
            <a:r>
              <a:rPr lang="en-US" sz="3200" b="1" dirty="0">
                <a:solidFill>
                  <a:srgbClr val="002060"/>
                </a:solidFill>
              </a:rPr>
              <a:t>. </a:t>
            </a:r>
            <a:r>
              <a:rPr lang="en-US" sz="3200" b="1" dirty="0" err="1">
                <a:solidFill>
                  <a:srgbClr val="002060"/>
                </a:solidFill>
              </a:rPr>
              <a:t>Visitare</a:t>
            </a:r>
            <a:r>
              <a:rPr lang="en-US" sz="3200" b="1" dirty="0">
                <a:solidFill>
                  <a:srgbClr val="002060"/>
                </a:solidFill>
              </a:rPr>
              <a:t> </a:t>
            </a:r>
            <a:r>
              <a:rPr lang="en-US" sz="3200" b="1" dirty="0" err="1">
                <a:solidFill>
                  <a:srgbClr val="002060"/>
                </a:solidFill>
              </a:rPr>
              <a:t>una</a:t>
            </a:r>
            <a:r>
              <a:rPr lang="en-US" sz="3200" b="1" dirty="0">
                <a:solidFill>
                  <a:srgbClr val="002060"/>
                </a:solidFill>
              </a:rPr>
              <a:t> </a:t>
            </a:r>
            <a:r>
              <a:rPr lang="en-US" sz="3200" b="1" dirty="0" err="1">
                <a:solidFill>
                  <a:srgbClr val="002060"/>
                </a:solidFill>
              </a:rPr>
              <a:t>scuola</a:t>
            </a:r>
            <a:r>
              <a:rPr lang="en-US" sz="3200" b="1" dirty="0">
                <a:solidFill>
                  <a:srgbClr val="002060"/>
                </a:solidFill>
              </a:rPr>
              <a:t> </a:t>
            </a:r>
            <a:r>
              <a:rPr lang="en-US" sz="3200" b="1" dirty="0" err="1">
                <a:solidFill>
                  <a:srgbClr val="002060"/>
                </a:solidFill>
              </a:rPr>
              <a:t>all’estero</a:t>
            </a:r>
            <a:r>
              <a:rPr lang="en-US" sz="3200" b="1" dirty="0">
                <a:solidFill>
                  <a:srgbClr val="002060"/>
                </a:solidFill>
              </a:rPr>
              <a:t> </a:t>
            </a:r>
            <a:r>
              <a:rPr lang="en-US" sz="3200" b="1" dirty="0" err="1">
                <a:solidFill>
                  <a:srgbClr val="002060"/>
                </a:solidFill>
              </a:rPr>
              <a:t>puó</a:t>
            </a:r>
            <a:r>
              <a:rPr lang="en-US" sz="3200" b="1" dirty="0">
                <a:solidFill>
                  <a:srgbClr val="002060"/>
                </a:solidFill>
              </a:rPr>
              <a:t> </a:t>
            </a:r>
            <a:r>
              <a:rPr lang="en-US" sz="3200" b="1" dirty="0" err="1">
                <a:solidFill>
                  <a:srgbClr val="002060"/>
                </a:solidFill>
              </a:rPr>
              <a:t>essere</a:t>
            </a:r>
            <a:r>
              <a:rPr lang="en-US" sz="3200" b="1" dirty="0">
                <a:solidFill>
                  <a:srgbClr val="002060"/>
                </a:solidFill>
              </a:rPr>
              <a:t> </a:t>
            </a:r>
            <a:r>
              <a:rPr lang="en-US" sz="3200" b="1" dirty="0" err="1">
                <a:solidFill>
                  <a:srgbClr val="002060"/>
                </a:solidFill>
              </a:rPr>
              <a:t>un’esperienza</a:t>
            </a:r>
            <a:r>
              <a:rPr lang="en-US" sz="3200" b="1" dirty="0">
                <a:solidFill>
                  <a:srgbClr val="002060"/>
                </a:solidFill>
              </a:rPr>
              <a:t> molto utile. Una preside </a:t>
            </a:r>
            <a:r>
              <a:rPr lang="en-US" sz="3200" b="1" dirty="0" err="1">
                <a:solidFill>
                  <a:srgbClr val="002060"/>
                </a:solidFill>
              </a:rPr>
              <a:t>romana</a:t>
            </a:r>
            <a:r>
              <a:rPr lang="en-US" sz="3200" b="1" dirty="0">
                <a:solidFill>
                  <a:srgbClr val="002060"/>
                </a:solidFill>
              </a:rPr>
              <a:t> ci ha </a:t>
            </a:r>
            <a:r>
              <a:rPr lang="en-US" sz="3200" b="1" dirty="0" err="1">
                <a:solidFill>
                  <a:srgbClr val="002060"/>
                </a:solidFill>
              </a:rPr>
              <a:t>detto</a:t>
            </a:r>
            <a:r>
              <a:rPr lang="en-US" sz="3200" b="1" dirty="0">
                <a:solidFill>
                  <a:srgbClr val="002060"/>
                </a:solidFill>
              </a:rPr>
              <a:t>, “Si </a:t>
            </a:r>
            <a:r>
              <a:rPr lang="en-US" sz="3200" b="1" dirty="0" err="1">
                <a:solidFill>
                  <a:srgbClr val="002060"/>
                </a:solidFill>
              </a:rPr>
              <a:t>puó</a:t>
            </a:r>
            <a:r>
              <a:rPr lang="en-US" sz="3200" b="1" dirty="0">
                <a:solidFill>
                  <a:srgbClr val="002060"/>
                </a:solidFill>
              </a:rPr>
              <a:t> </a:t>
            </a:r>
            <a:r>
              <a:rPr lang="en-US" sz="3200" b="1" dirty="0" err="1">
                <a:solidFill>
                  <a:srgbClr val="002060"/>
                </a:solidFill>
              </a:rPr>
              <a:t>cominciare</a:t>
            </a:r>
            <a:r>
              <a:rPr lang="en-US" sz="3200" b="1" dirty="0">
                <a:solidFill>
                  <a:srgbClr val="002060"/>
                </a:solidFill>
              </a:rPr>
              <a:t> via internet, e </a:t>
            </a:r>
            <a:r>
              <a:rPr lang="en-US" sz="3200" b="1" dirty="0" err="1">
                <a:solidFill>
                  <a:srgbClr val="002060"/>
                </a:solidFill>
              </a:rPr>
              <a:t>continuare</a:t>
            </a:r>
            <a:r>
              <a:rPr lang="en-US" sz="3200" b="1" dirty="0">
                <a:solidFill>
                  <a:srgbClr val="002060"/>
                </a:solidFill>
              </a:rPr>
              <a:t> con </a:t>
            </a:r>
            <a:r>
              <a:rPr lang="en-US" sz="3200" b="1" dirty="0" err="1">
                <a:solidFill>
                  <a:srgbClr val="002060"/>
                </a:solidFill>
              </a:rPr>
              <a:t>una</a:t>
            </a:r>
            <a:r>
              <a:rPr lang="en-US" sz="3200" b="1" dirty="0">
                <a:solidFill>
                  <a:srgbClr val="002060"/>
                </a:solidFill>
              </a:rPr>
              <a:t> </a:t>
            </a:r>
            <a:r>
              <a:rPr lang="en-US" sz="3200" b="1" dirty="0" err="1">
                <a:solidFill>
                  <a:srgbClr val="002060"/>
                </a:solidFill>
              </a:rPr>
              <a:t>visita</a:t>
            </a:r>
            <a:r>
              <a:rPr lang="en-US" sz="3200" b="1" dirty="0">
                <a:solidFill>
                  <a:srgbClr val="002060"/>
                </a:solidFill>
              </a:rPr>
              <a:t> </a:t>
            </a:r>
            <a:r>
              <a:rPr lang="en-US" sz="3200" b="1" dirty="0" err="1">
                <a:solidFill>
                  <a:srgbClr val="002060"/>
                </a:solidFill>
              </a:rPr>
              <a:t>alla</a:t>
            </a:r>
            <a:r>
              <a:rPr lang="en-US" sz="3200" b="1" dirty="0">
                <a:solidFill>
                  <a:srgbClr val="002060"/>
                </a:solidFill>
              </a:rPr>
              <a:t> </a:t>
            </a:r>
            <a:r>
              <a:rPr lang="en-US" sz="3200" b="1" dirty="0" err="1">
                <a:solidFill>
                  <a:srgbClr val="002060"/>
                </a:solidFill>
              </a:rPr>
              <a:t>scuola</a:t>
            </a:r>
            <a:r>
              <a:rPr lang="en-US" sz="3200" b="1" dirty="0">
                <a:solidFill>
                  <a:srgbClr val="002060"/>
                </a:solidFill>
              </a:rPr>
              <a:t>. </a:t>
            </a:r>
            <a:r>
              <a:rPr lang="en-US" sz="3200" b="1" dirty="0" err="1">
                <a:solidFill>
                  <a:srgbClr val="002060"/>
                </a:solidFill>
              </a:rPr>
              <a:t>L’inverno</a:t>
            </a:r>
            <a:r>
              <a:rPr lang="en-US" sz="3200" b="1" dirty="0">
                <a:solidFill>
                  <a:srgbClr val="002060"/>
                </a:solidFill>
              </a:rPr>
              <a:t> </a:t>
            </a:r>
            <a:r>
              <a:rPr lang="en-US" sz="3200" b="1" dirty="0" err="1">
                <a:solidFill>
                  <a:srgbClr val="002060"/>
                </a:solidFill>
              </a:rPr>
              <a:t>prossimo</a:t>
            </a:r>
            <a:r>
              <a:rPr lang="en-US" sz="3200" b="1" dirty="0">
                <a:solidFill>
                  <a:srgbClr val="002060"/>
                </a:solidFill>
              </a:rPr>
              <a:t>, </a:t>
            </a:r>
            <a:r>
              <a:rPr lang="en-US" sz="3200" b="1" dirty="0" err="1">
                <a:solidFill>
                  <a:srgbClr val="002060"/>
                </a:solidFill>
              </a:rPr>
              <a:t>porteremo</a:t>
            </a:r>
            <a:r>
              <a:rPr lang="en-US" sz="3200" b="1" dirty="0">
                <a:solidFill>
                  <a:srgbClr val="002060"/>
                </a:solidFill>
              </a:rPr>
              <a:t> 50 </a:t>
            </a:r>
            <a:r>
              <a:rPr lang="en-US" sz="3200" b="1" dirty="0" err="1">
                <a:solidFill>
                  <a:srgbClr val="002060"/>
                </a:solidFill>
              </a:rPr>
              <a:t>studenti</a:t>
            </a:r>
            <a:r>
              <a:rPr lang="en-US" sz="3200" b="1" dirty="0">
                <a:solidFill>
                  <a:srgbClr val="002060"/>
                </a:solidFill>
              </a:rPr>
              <a:t> a </a:t>
            </a:r>
            <a:r>
              <a:rPr lang="en-US" sz="3200" b="1" dirty="0" err="1">
                <a:solidFill>
                  <a:srgbClr val="002060"/>
                </a:solidFill>
              </a:rPr>
              <a:t>studiare</a:t>
            </a:r>
            <a:r>
              <a:rPr lang="en-US" sz="3200" b="1" dirty="0">
                <a:solidFill>
                  <a:srgbClr val="002060"/>
                </a:solidFill>
              </a:rPr>
              <a:t> </a:t>
            </a:r>
            <a:r>
              <a:rPr lang="en-US" sz="3200" b="1" dirty="0" err="1">
                <a:solidFill>
                  <a:srgbClr val="002060"/>
                </a:solidFill>
              </a:rPr>
              <a:t>inglese</a:t>
            </a:r>
            <a:r>
              <a:rPr lang="en-US" sz="3200" b="1" dirty="0">
                <a:solidFill>
                  <a:srgbClr val="002060"/>
                </a:solidFill>
              </a:rPr>
              <a:t> in un college in </a:t>
            </a:r>
            <a:r>
              <a:rPr lang="en-US" sz="3200" b="1" dirty="0" err="1">
                <a:solidFill>
                  <a:srgbClr val="002060"/>
                </a:solidFill>
              </a:rPr>
              <a:t>Galles</a:t>
            </a:r>
            <a:r>
              <a:rPr lang="en-US" sz="3200" b="1" dirty="0">
                <a:solidFill>
                  <a:srgbClr val="002060"/>
                </a:solidFill>
              </a:rPr>
              <a: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3200" dirty="0"/>
          </a:p>
        </p:txBody>
      </p:sp>
      <p:sp>
        <p:nvSpPr>
          <p:cNvPr id="4" name="Rectangle 3"/>
          <p:cNvSpPr/>
          <p:nvPr/>
        </p:nvSpPr>
        <p:spPr>
          <a:xfrm>
            <a:off x="0" y="3621973"/>
            <a:ext cx="12192000" cy="26838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2572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491"/>
            <a:ext cx="10515600" cy="1325563"/>
          </a:xfrm>
        </p:spPr>
        <p:txBody>
          <a:bodyPr>
            <a:normAutofit/>
          </a:bodyPr>
          <a:lstStyle/>
          <a:p>
            <a:pPr algn="ctr"/>
            <a:r>
              <a:rPr lang="en-GB" sz="6600" b="1" u="sng" dirty="0"/>
              <a:t>School: school types</a:t>
            </a:r>
          </a:p>
        </p:txBody>
      </p:sp>
      <p:sp>
        <p:nvSpPr>
          <p:cNvPr id="3" name="Content Placeholder 2"/>
          <p:cNvSpPr>
            <a:spLocks noGrp="1"/>
          </p:cNvSpPr>
          <p:nvPr>
            <p:ph idx="1"/>
          </p:nvPr>
        </p:nvSpPr>
        <p:spPr>
          <a:xfrm>
            <a:off x="0" y="1223158"/>
            <a:ext cx="12192000" cy="5634842"/>
          </a:xfrm>
        </p:spPr>
        <p:txBody>
          <a:bodyPr>
            <a:normAutofit/>
          </a:bodyPr>
          <a:lstStyle/>
          <a:p>
            <a:pPr marL="0" indent="0" algn="ctr">
              <a:buNone/>
            </a:pPr>
            <a:r>
              <a:rPr lang="en-GB" sz="3200" b="1" dirty="0"/>
              <a:t>Education is so important in Italy that in Naples last year, they opened five new schools. Italian children must attend school between six and sixteen years old. Most students continue with their studies after the age of nineteen and go to university. The Italian school system is based upon three principles: discipline, respect and hard work.</a:t>
            </a:r>
          </a:p>
          <a:p>
            <a:pPr marL="0" indent="0" algn="ctr">
              <a:buNone/>
            </a:pPr>
            <a:r>
              <a:rPr lang="en-US" sz="3200" dirty="0"/>
              <a:t>(Total for Question = 12 marks) </a:t>
            </a:r>
          </a:p>
          <a:p>
            <a:pPr marL="0" indent="0" algn="ctr">
              <a:buNone/>
            </a:pPr>
            <a:r>
              <a:rPr lang="en-US" sz="3200" b="1" dirty="0" err="1">
                <a:solidFill>
                  <a:srgbClr val="002060"/>
                </a:solidFill>
              </a:rPr>
              <a:t>L’istruzione</a:t>
            </a:r>
            <a:r>
              <a:rPr lang="en-US" sz="3200" b="1" dirty="0">
                <a:solidFill>
                  <a:srgbClr val="002060"/>
                </a:solidFill>
              </a:rPr>
              <a:t> é </a:t>
            </a:r>
            <a:r>
              <a:rPr lang="en-US" sz="3200" b="1" dirty="0" err="1">
                <a:solidFill>
                  <a:srgbClr val="002060"/>
                </a:solidFill>
              </a:rPr>
              <a:t>cosí</a:t>
            </a:r>
            <a:r>
              <a:rPr lang="en-US" sz="3200" b="1" dirty="0">
                <a:solidFill>
                  <a:srgbClr val="002060"/>
                </a:solidFill>
              </a:rPr>
              <a:t> </a:t>
            </a:r>
            <a:r>
              <a:rPr lang="en-US" sz="3200" b="1" dirty="0" err="1">
                <a:solidFill>
                  <a:srgbClr val="002060"/>
                </a:solidFill>
              </a:rPr>
              <a:t>importante</a:t>
            </a:r>
            <a:r>
              <a:rPr lang="en-US" sz="3200" b="1" dirty="0">
                <a:solidFill>
                  <a:srgbClr val="002060"/>
                </a:solidFill>
              </a:rPr>
              <a:t> in Italia </a:t>
            </a:r>
            <a:r>
              <a:rPr lang="en-US" sz="3200" b="1" dirty="0" err="1">
                <a:solidFill>
                  <a:srgbClr val="002060"/>
                </a:solidFill>
              </a:rPr>
              <a:t>che</a:t>
            </a:r>
            <a:r>
              <a:rPr lang="en-US" sz="3200" b="1" dirty="0">
                <a:solidFill>
                  <a:srgbClr val="002060"/>
                </a:solidFill>
              </a:rPr>
              <a:t>, a Napoli , </a:t>
            </a:r>
            <a:r>
              <a:rPr lang="en-US" sz="3200" b="1" dirty="0" err="1">
                <a:solidFill>
                  <a:srgbClr val="002060"/>
                </a:solidFill>
              </a:rPr>
              <a:t>l’anno</a:t>
            </a:r>
            <a:r>
              <a:rPr lang="en-US" sz="3200" b="1" dirty="0">
                <a:solidFill>
                  <a:srgbClr val="002060"/>
                </a:solidFill>
              </a:rPr>
              <a:t> </a:t>
            </a:r>
            <a:r>
              <a:rPr lang="en-US" sz="3200" b="1" dirty="0" err="1">
                <a:solidFill>
                  <a:srgbClr val="002060"/>
                </a:solidFill>
              </a:rPr>
              <a:t>scorso</a:t>
            </a:r>
            <a:r>
              <a:rPr lang="en-US" sz="3200" b="1" dirty="0">
                <a:solidFill>
                  <a:srgbClr val="002060"/>
                </a:solidFill>
              </a:rPr>
              <a:t>, </a:t>
            </a:r>
            <a:r>
              <a:rPr lang="en-US" sz="3200" b="1" dirty="0" err="1">
                <a:solidFill>
                  <a:srgbClr val="002060"/>
                </a:solidFill>
              </a:rPr>
              <a:t>hanno</a:t>
            </a:r>
            <a:r>
              <a:rPr lang="en-US" sz="3200" b="1" dirty="0">
                <a:solidFill>
                  <a:srgbClr val="002060"/>
                </a:solidFill>
              </a:rPr>
              <a:t> </a:t>
            </a:r>
            <a:r>
              <a:rPr lang="en-US" sz="3200" b="1" dirty="0" err="1">
                <a:solidFill>
                  <a:srgbClr val="002060"/>
                </a:solidFill>
              </a:rPr>
              <a:t>aperto</a:t>
            </a:r>
            <a:r>
              <a:rPr lang="en-US" sz="3200" b="1" dirty="0">
                <a:solidFill>
                  <a:srgbClr val="002060"/>
                </a:solidFill>
              </a:rPr>
              <a:t> </a:t>
            </a:r>
            <a:r>
              <a:rPr lang="en-US" sz="3200" b="1" dirty="0" err="1">
                <a:solidFill>
                  <a:srgbClr val="002060"/>
                </a:solidFill>
              </a:rPr>
              <a:t>cinque</a:t>
            </a:r>
            <a:r>
              <a:rPr lang="en-US" sz="3200" b="1" dirty="0">
                <a:solidFill>
                  <a:srgbClr val="002060"/>
                </a:solidFill>
              </a:rPr>
              <a:t> </a:t>
            </a:r>
            <a:r>
              <a:rPr lang="en-US" sz="3200" b="1" dirty="0" err="1">
                <a:solidFill>
                  <a:srgbClr val="002060"/>
                </a:solidFill>
              </a:rPr>
              <a:t>nuove</a:t>
            </a:r>
            <a:r>
              <a:rPr lang="en-US" sz="3200" b="1" dirty="0">
                <a:solidFill>
                  <a:srgbClr val="002060"/>
                </a:solidFill>
              </a:rPr>
              <a:t> </a:t>
            </a:r>
            <a:r>
              <a:rPr lang="en-US" sz="3200" b="1" dirty="0" err="1">
                <a:solidFill>
                  <a:srgbClr val="002060"/>
                </a:solidFill>
              </a:rPr>
              <a:t>scuole</a:t>
            </a:r>
            <a:r>
              <a:rPr lang="en-US" sz="3200" b="1" dirty="0">
                <a:solidFill>
                  <a:srgbClr val="002060"/>
                </a:solidFill>
              </a:rPr>
              <a:t>. I </a:t>
            </a:r>
            <a:r>
              <a:rPr lang="en-US" sz="3200" b="1" dirty="0" err="1">
                <a:solidFill>
                  <a:srgbClr val="002060"/>
                </a:solidFill>
              </a:rPr>
              <a:t>ragazzi</a:t>
            </a:r>
            <a:r>
              <a:rPr lang="en-US" sz="3200" b="1" dirty="0">
                <a:solidFill>
                  <a:srgbClr val="002060"/>
                </a:solidFill>
              </a:rPr>
              <a:t> </a:t>
            </a:r>
            <a:r>
              <a:rPr lang="en-US" sz="3200" b="1" dirty="0" err="1">
                <a:solidFill>
                  <a:srgbClr val="002060"/>
                </a:solidFill>
              </a:rPr>
              <a:t>italiani</a:t>
            </a:r>
            <a:r>
              <a:rPr lang="en-US" sz="3200" b="1" dirty="0">
                <a:solidFill>
                  <a:srgbClr val="002060"/>
                </a:solidFill>
              </a:rPr>
              <a:t> </a:t>
            </a:r>
            <a:r>
              <a:rPr lang="en-US" sz="3200" b="1" dirty="0" err="1">
                <a:solidFill>
                  <a:srgbClr val="002060"/>
                </a:solidFill>
              </a:rPr>
              <a:t>devono</a:t>
            </a:r>
            <a:r>
              <a:rPr lang="en-US" sz="3200" b="1" dirty="0">
                <a:solidFill>
                  <a:srgbClr val="002060"/>
                </a:solidFill>
              </a:rPr>
              <a:t> </a:t>
            </a:r>
            <a:r>
              <a:rPr lang="en-US" sz="3200" b="1" dirty="0" err="1">
                <a:solidFill>
                  <a:srgbClr val="002060"/>
                </a:solidFill>
              </a:rPr>
              <a:t>frequentare</a:t>
            </a:r>
            <a:r>
              <a:rPr lang="en-US" sz="3200" b="1" dirty="0">
                <a:solidFill>
                  <a:srgbClr val="002060"/>
                </a:solidFill>
              </a:rPr>
              <a:t> la </a:t>
            </a:r>
            <a:r>
              <a:rPr lang="en-US" sz="3200" b="1" dirty="0" err="1">
                <a:solidFill>
                  <a:srgbClr val="002060"/>
                </a:solidFill>
              </a:rPr>
              <a:t>scuola</a:t>
            </a:r>
            <a:r>
              <a:rPr lang="en-US" sz="3200" b="1" dirty="0">
                <a:solidFill>
                  <a:srgbClr val="002060"/>
                </a:solidFill>
              </a:rPr>
              <a:t> </a:t>
            </a:r>
            <a:r>
              <a:rPr lang="en-US" sz="3200" b="1" dirty="0" err="1">
                <a:solidFill>
                  <a:srgbClr val="002060"/>
                </a:solidFill>
              </a:rPr>
              <a:t>dai</a:t>
            </a:r>
            <a:r>
              <a:rPr lang="en-US" sz="3200" b="1" dirty="0">
                <a:solidFill>
                  <a:srgbClr val="002060"/>
                </a:solidFill>
              </a:rPr>
              <a:t> </a:t>
            </a:r>
            <a:r>
              <a:rPr lang="en-US" sz="3200" b="1" dirty="0" err="1">
                <a:solidFill>
                  <a:srgbClr val="002060"/>
                </a:solidFill>
              </a:rPr>
              <a:t>sei</a:t>
            </a:r>
            <a:r>
              <a:rPr lang="en-US" sz="3200" b="1" dirty="0">
                <a:solidFill>
                  <a:srgbClr val="002060"/>
                </a:solidFill>
              </a:rPr>
              <a:t> </a:t>
            </a:r>
            <a:r>
              <a:rPr lang="en-US" sz="3200" b="1" dirty="0" err="1">
                <a:solidFill>
                  <a:srgbClr val="002060"/>
                </a:solidFill>
              </a:rPr>
              <a:t>ai</a:t>
            </a:r>
            <a:r>
              <a:rPr lang="en-US" sz="3200" b="1" dirty="0">
                <a:solidFill>
                  <a:srgbClr val="002060"/>
                </a:solidFill>
              </a:rPr>
              <a:t> </a:t>
            </a:r>
            <a:r>
              <a:rPr lang="en-US" sz="3200" b="1" dirty="0" err="1">
                <a:solidFill>
                  <a:srgbClr val="002060"/>
                </a:solidFill>
              </a:rPr>
              <a:t>sedici</a:t>
            </a:r>
            <a:r>
              <a:rPr lang="en-US" sz="3200" b="1" dirty="0">
                <a:solidFill>
                  <a:srgbClr val="002060"/>
                </a:solidFill>
              </a:rPr>
              <a:t> </a:t>
            </a:r>
            <a:r>
              <a:rPr lang="en-US" sz="3200" b="1" dirty="0" err="1">
                <a:solidFill>
                  <a:srgbClr val="002060"/>
                </a:solidFill>
              </a:rPr>
              <a:t>anni</a:t>
            </a:r>
            <a:r>
              <a:rPr lang="en-US" sz="3200" b="1" dirty="0">
                <a:solidFill>
                  <a:srgbClr val="002060"/>
                </a:solidFill>
              </a:rPr>
              <a:t>. La </a:t>
            </a:r>
            <a:r>
              <a:rPr lang="en-US" sz="3200" b="1" dirty="0" err="1">
                <a:solidFill>
                  <a:srgbClr val="002060"/>
                </a:solidFill>
              </a:rPr>
              <a:t>maggior</a:t>
            </a:r>
            <a:r>
              <a:rPr lang="en-US" sz="3200" b="1" dirty="0">
                <a:solidFill>
                  <a:srgbClr val="002060"/>
                </a:solidFill>
              </a:rPr>
              <a:t> parte </a:t>
            </a:r>
            <a:r>
              <a:rPr lang="en-US" sz="3200" b="1" dirty="0" err="1">
                <a:solidFill>
                  <a:srgbClr val="002060"/>
                </a:solidFill>
              </a:rPr>
              <a:t>degli</a:t>
            </a:r>
            <a:r>
              <a:rPr lang="en-US" sz="3200" b="1" dirty="0">
                <a:solidFill>
                  <a:srgbClr val="002060"/>
                </a:solidFill>
              </a:rPr>
              <a:t> </a:t>
            </a:r>
            <a:r>
              <a:rPr lang="en-US" sz="3200" b="1" dirty="0" err="1">
                <a:solidFill>
                  <a:srgbClr val="002060"/>
                </a:solidFill>
              </a:rPr>
              <a:t>studenti</a:t>
            </a:r>
            <a:r>
              <a:rPr lang="en-US" sz="3200" b="1" dirty="0">
                <a:solidFill>
                  <a:srgbClr val="002060"/>
                </a:solidFill>
              </a:rPr>
              <a:t> </a:t>
            </a:r>
            <a:r>
              <a:rPr lang="en-US" sz="3200" b="1" dirty="0" err="1">
                <a:solidFill>
                  <a:srgbClr val="002060"/>
                </a:solidFill>
              </a:rPr>
              <a:t>proseguono</a:t>
            </a:r>
            <a:r>
              <a:rPr lang="en-US" sz="3200" b="1" dirty="0">
                <a:solidFill>
                  <a:srgbClr val="002060"/>
                </a:solidFill>
              </a:rPr>
              <a:t> i </a:t>
            </a:r>
            <a:r>
              <a:rPr lang="en-US" sz="3200" b="1" dirty="0" err="1">
                <a:solidFill>
                  <a:srgbClr val="002060"/>
                </a:solidFill>
              </a:rPr>
              <a:t>loro</a:t>
            </a:r>
            <a:r>
              <a:rPr lang="en-US" sz="3200" b="1" dirty="0">
                <a:solidFill>
                  <a:srgbClr val="002060"/>
                </a:solidFill>
              </a:rPr>
              <a:t> </a:t>
            </a:r>
            <a:r>
              <a:rPr lang="en-US" sz="3200" b="1" dirty="0" err="1">
                <a:solidFill>
                  <a:srgbClr val="002060"/>
                </a:solidFill>
              </a:rPr>
              <a:t>studi</a:t>
            </a:r>
            <a:r>
              <a:rPr lang="en-US" sz="3200" b="1" dirty="0">
                <a:solidFill>
                  <a:srgbClr val="002060"/>
                </a:solidFill>
              </a:rPr>
              <a:t> </a:t>
            </a:r>
            <a:r>
              <a:rPr lang="en-US" sz="3200" b="1" dirty="0" err="1">
                <a:solidFill>
                  <a:srgbClr val="002060"/>
                </a:solidFill>
              </a:rPr>
              <a:t>dopo</a:t>
            </a:r>
            <a:r>
              <a:rPr lang="en-US" sz="3200" b="1" dirty="0">
                <a:solidFill>
                  <a:srgbClr val="002060"/>
                </a:solidFill>
              </a:rPr>
              <a:t> </a:t>
            </a:r>
            <a:r>
              <a:rPr lang="en-US" sz="3200" b="1" dirty="0" err="1">
                <a:solidFill>
                  <a:srgbClr val="002060"/>
                </a:solidFill>
              </a:rPr>
              <a:t>i</a:t>
            </a:r>
            <a:r>
              <a:rPr lang="en-US" sz="3200" b="1" dirty="0">
                <a:solidFill>
                  <a:srgbClr val="002060"/>
                </a:solidFill>
              </a:rPr>
              <a:t> </a:t>
            </a:r>
            <a:r>
              <a:rPr lang="en-US" sz="3200" b="1" dirty="0" err="1">
                <a:solidFill>
                  <a:srgbClr val="002060"/>
                </a:solidFill>
              </a:rPr>
              <a:t>diciannove</a:t>
            </a:r>
            <a:r>
              <a:rPr lang="en-US" sz="3200" b="1" dirty="0">
                <a:solidFill>
                  <a:srgbClr val="002060"/>
                </a:solidFill>
              </a:rPr>
              <a:t> </a:t>
            </a:r>
            <a:r>
              <a:rPr lang="en-US" sz="3200" b="1" dirty="0" err="1">
                <a:solidFill>
                  <a:srgbClr val="002060"/>
                </a:solidFill>
              </a:rPr>
              <a:t>anni</a:t>
            </a:r>
            <a:r>
              <a:rPr lang="en-US" sz="3200" b="1" dirty="0">
                <a:solidFill>
                  <a:srgbClr val="002060"/>
                </a:solidFill>
              </a:rPr>
              <a:t> e </a:t>
            </a:r>
            <a:r>
              <a:rPr lang="en-US" sz="3200" b="1" dirty="0" err="1">
                <a:solidFill>
                  <a:srgbClr val="002060"/>
                </a:solidFill>
              </a:rPr>
              <a:t>vanno</a:t>
            </a:r>
            <a:r>
              <a:rPr lang="en-US" sz="3200" b="1" dirty="0">
                <a:solidFill>
                  <a:srgbClr val="002060"/>
                </a:solidFill>
              </a:rPr>
              <a:t> </a:t>
            </a:r>
            <a:r>
              <a:rPr lang="en-US" sz="3200" b="1" dirty="0" err="1">
                <a:solidFill>
                  <a:srgbClr val="002060"/>
                </a:solidFill>
              </a:rPr>
              <a:t>all’universitá</a:t>
            </a:r>
            <a:r>
              <a:rPr lang="en-US" sz="3200" b="1" dirty="0">
                <a:solidFill>
                  <a:srgbClr val="002060"/>
                </a:solidFill>
              </a:rPr>
              <a:t>. Il </a:t>
            </a:r>
            <a:r>
              <a:rPr lang="en-US" sz="3200" b="1" dirty="0" err="1">
                <a:solidFill>
                  <a:srgbClr val="002060"/>
                </a:solidFill>
              </a:rPr>
              <a:t>sistema</a:t>
            </a:r>
            <a:r>
              <a:rPr lang="en-US" sz="3200" b="1" dirty="0">
                <a:solidFill>
                  <a:srgbClr val="002060"/>
                </a:solidFill>
              </a:rPr>
              <a:t> </a:t>
            </a:r>
            <a:r>
              <a:rPr lang="en-US" sz="3200" b="1" dirty="0" err="1">
                <a:solidFill>
                  <a:srgbClr val="002060"/>
                </a:solidFill>
              </a:rPr>
              <a:t>scolastico</a:t>
            </a:r>
            <a:r>
              <a:rPr lang="en-US" sz="3200" b="1" dirty="0">
                <a:solidFill>
                  <a:srgbClr val="002060"/>
                </a:solidFill>
              </a:rPr>
              <a:t> </a:t>
            </a:r>
            <a:r>
              <a:rPr lang="en-US" sz="3200" b="1" dirty="0" err="1">
                <a:solidFill>
                  <a:srgbClr val="002060"/>
                </a:solidFill>
              </a:rPr>
              <a:t>italiano</a:t>
            </a:r>
            <a:r>
              <a:rPr lang="en-US" sz="3200" b="1" dirty="0">
                <a:solidFill>
                  <a:srgbClr val="002060"/>
                </a:solidFill>
              </a:rPr>
              <a:t> é </a:t>
            </a:r>
            <a:r>
              <a:rPr lang="en-US" sz="3200" b="1" dirty="0" err="1">
                <a:solidFill>
                  <a:srgbClr val="002060"/>
                </a:solidFill>
              </a:rPr>
              <a:t>basato</a:t>
            </a:r>
            <a:r>
              <a:rPr lang="en-US" sz="3200" b="1" dirty="0">
                <a:solidFill>
                  <a:srgbClr val="002060"/>
                </a:solidFill>
              </a:rPr>
              <a:t> </a:t>
            </a:r>
            <a:r>
              <a:rPr lang="en-US" sz="3200" b="1" dirty="0" err="1">
                <a:solidFill>
                  <a:srgbClr val="002060"/>
                </a:solidFill>
              </a:rPr>
              <a:t>su</a:t>
            </a:r>
            <a:r>
              <a:rPr lang="en-US" sz="3200" b="1" dirty="0">
                <a:solidFill>
                  <a:srgbClr val="002060"/>
                </a:solidFill>
              </a:rPr>
              <a:t> </a:t>
            </a:r>
            <a:r>
              <a:rPr lang="en-US" sz="3200" b="1" dirty="0" err="1">
                <a:solidFill>
                  <a:srgbClr val="002060"/>
                </a:solidFill>
              </a:rPr>
              <a:t>tre</a:t>
            </a:r>
            <a:r>
              <a:rPr lang="en-US" sz="3200" b="1" dirty="0">
                <a:solidFill>
                  <a:srgbClr val="002060"/>
                </a:solidFill>
              </a:rPr>
              <a:t> </a:t>
            </a:r>
            <a:r>
              <a:rPr lang="en-US" sz="3200" b="1" dirty="0" err="1">
                <a:solidFill>
                  <a:srgbClr val="002060"/>
                </a:solidFill>
              </a:rPr>
              <a:t>principi</a:t>
            </a:r>
            <a:r>
              <a:rPr lang="en-US" sz="3200" b="1" dirty="0">
                <a:solidFill>
                  <a:srgbClr val="002060"/>
                </a:solidFill>
              </a:rPr>
              <a:t>: la </a:t>
            </a:r>
            <a:r>
              <a:rPr lang="en-US" sz="3200" b="1" dirty="0" err="1">
                <a:solidFill>
                  <a:srgbClr val="002060"/>
                </a:solidFill>
              </a:rPr>
              <a:t>disciplina</a:t>
            </a:r>
            <a:r>
              <a:rPr lang="en-US" sz="3200" b="1" dirty="0">
                <a:solidFill>
                  <a:srgbClr val="002060"/>
                </a:solidFill>
              </a:rPr>
              <a:t>, </a:t>
            </a:r>
            <a:r>
              <a:rPr lang="en-US" sz="3200" b="1" dirty="0" err="1">
                <a:solidFill>
                  <a:srgbClr val="002060"/>
                </a:solidFill>
              </a:rPr>
              <a:t>il</a:t>
            </a:r>
            <a:r>
              <a:rPr lang="en-US" sz="3200" b="1" dirty="0">
                <a:solidFill>
                  <a:srgbClr val="002060"/>
                </a:solidFill>
              </a:rPr>
              <a:t> </a:t>
            </a:r>
            <a:r>
              <a:rPr lang="en-US" sz="3200" b="1" dirty="0" err="1">
                <a:solidFill>
                  <a:srgbClr val="002060"/>
                </a:solidFill>
              </a:rPr>
              <a:t>rispetto</a:t>
            </a:r>
            <a:r>
              <a:rPr lang="en-US" sz="3200" b="1" dirty="0">
                <a:solidFill>
                  <a:srgbClr val="002060"/>
                </a:solidFill>
              </a:rPr>
              <a:t> e </a:t>
            </a:r>
            <a:r>
              <a:rPr lang="en-US" sz="3200" b="1" dirty="0" err="1">
                <a:solidFill>
                  <a:srgbClr val="002060"/>
                </a:solidFill>
              </a:rPr>
              <a:t>il</a:t>
            </a:r>
            <a:r>
              <a:rPr lang="en-US" sz="3200" b="1" dirty="0">
                <a:solidFill>
                  <a:srgbClr val="002060"/>
                </a:solidFill>
              </a:rPr>
              <a:t> </a:t>
            </a:r>
            <a:r>
              <a:rPr lang="en-US" sz="3200" b="1" dirty="0" err="1">
                <a:solidFill>
                  <a:srgbClr val="002060"/>
                </a:solidFill>
              </a:rPr>
              <a:t>duro</a:t>
            </a:r>
            <a:r>
              <a:rPr lang="en-US" sz="3200" b="1" dirty="0">
                <a:solidFill>
                  <a:srgbClr val="002060"/>
                </a:solidFill>
              </a:rPr>
              <a:t> </a:t>
            </a:r>
            <a:r>
              <a:rPr lang="en-US" sz="3200" b="1" dirty="0" err="1">
                <a:solidFill>
                  <a:srgbClr val="002060"/>
                </a:solidFill>
              </a:rPr>
              <a:t>lavoro</a:t>
            </a:r>
            <a:r>
              <a:rPr lang="en-US" sz="3200" b="1" dirty="0">
                <a:solidFill>
                  <a:srgbClr val="002060"/>
                </a:solidFill>
              </a:rPr>
              <a:t>.</a:t>
            </a:r>
          </a:p>
          <a:p>
            <a:pPr marL="0" indent="0" algn="ctr">
              <a:buNone/>
            </a:pPr>
            <a:endParaRPr lang="en-GB" sz="3200" dirty="0"/>
          </a:p>
        </p:txBody>
      </p:sp>
      <p:sp>
        <p:nvSpPr>
          <p:cNvPr id="4" name="Rectangle 3"/>
          <p:cNvSpPr/>
          <p:nvPr/>
        </p:nvSpPr>
        <p:spPr>
          <a:xfrm>
            <a:off x="0" y="4120738"/>
            <a:ext cx="12192000" cy="2737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016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980"/>
            <a:ext cx="12192000" cy="879574"/>
          </a:xfrm>
        </p:spPr>
        <p:txBody>
          <a:bodyPr>
            <a:noAutofit/>
          </a:bodyPr>
          <a:lstStyle/>
          <a:p>
            <a:pPr algn="ctr"/>
            <a:r>
              <a:rPr lang="en-US" sz="4800" b="1" u="sng" dirty="0"/>
              <a:t>Future aspirations, study and work: employment </a:t>
            </a:r>
          </a:p>
        </p:txBody>
      </p:sp>
      <p:sp>
        <p:nvSpPr>
          <p:cNvPr id="3" name="Content Placeholder 2"/>
          <p:cNvSpPr>
            <a:spLocks noGrp="1"/>
          </p:cNvSpPr>
          <p:nvPr>
            <p:ph idx="1"/>
          </p:nvPr>
        </p:nvSpPr>
        <p:spPr>
          <a:xfrm>
            <a:off x="0" y="744662"/>
            <a:ext cx="12192000" cy="6113338"/>
          </a:xfrm>
        </p:spPr>
        <p:txBody>
          <a:bodyPr>
            <a:normAutofit/>
          </a:bodyPr>
          <a:lstStyle/>
          <a:p>
            <a:pPr marL="0" indent="0" algn="ctr">
              <a:lnSpc>
                <a:spcPct val="100000"/>
              </a:lnSpc>
              <a:spcBef>
                <a:spcPts val="0"/>
              </a:spcBef>
              <a:buNone/>
            </a:pPr>
            <a:r>
              <a:rPr lang="en-US" sz="3200" b="1" dirty="0"/>
              <a:t>Learning a foreign language is a great way to communicate and discover another culture. In order to succeed, knowledge of the spoken language is essential. One student told us, ‘I used to watch Italian films on television. Next September, I’ll be starting work as a receptionist in a hotel in Rome, </a:t>
            </a:r>
            <a:r>
              <a:rPr lang="en-US" sz="3200" b="1" dirty="0" err="1"/>
              <a:t>practising</a:t>
            </a:r>
            <a:r>
              <a:rPr lang="en-US" sz="3200" b="1" dirty="0"/>
              <a:t> my language skills every day.’ </a:t>
            </a:r>
          </a:p>
          <a:p>
            <a:pPr marL="0" indent="0" algn="ctr">
              <a:lnSpc>
                <a:spcPct val="100000"/>
              </a:lnSpc>
              <a:spcBef>
                <a:spcPts val="0"/>
              </a:spcBef>
              <a:buNone/>
            </a:pPr>
            <a:r>
              <a:rPr lang="en-US" sz="3200" dirty="0"/>
              <a:t>(Total for Question = 12 marks) </a:t>
            </a:r>
          </a:p>
          <a:p>
            <a:pPr marL="0" indent="0" algn="ctr">
              <a:lnSpc>
                <a:spcPct val="100000"/>
              </a:lnSpc>
              <a:spcBef>
                <a:spcPts val="0"/>
              </a:spcBef>
              <a:buNone/>
            </a:pPr>
            <a:r>
              <a:rPr lang="en-US" sz="3200" b="1" dirty="0" err="1">
                <a:solidFill>
                  <a:srgbClr val="002060"/>
                </a:solidFill>
              </a:rPr>
              <a:t>Imparare</a:t>
            </a:r>
            <a:r>
              <a:rPr lang="en-US" sz="3200" b="1" dirty="0">
                <a:solidFill>
                  <a:srgbClr val="002060"/>
                </a:solidFill>
              </a:rPr>
              <a:t> </a:t>
            </a:r>
            <a:r>
              <a:rPr lang="en-US" sz="3200" b="1" dirty="0" err="1">
                <a:solidFill>
                  <a:srgbClr val="002060"/>
                </a:solidFill>
              </a:rPr>
              <a:t>una</a:t>
            </a:r>
            <a:r>
              <a:rPr lang="en-US" sz="3200" b="1" dirty="0">
                <a:solidFill>
                  <a:srgbClr val="002060"/>
                </a:solidFill>
              </a:rPr>
              <a:t> lingua </a:t>
            </a:r>
            <a:r>
              <a:rPr lang="en-US" sz="3200" b="1" dirty="0" err="1">
                <a:solidFill>
                  <a:srgbClr val="002060"/>
                </a:solidFill>
              </a:rPr>
              <a:t>straniera</a:t>
            </a:r>
            <a:r>
              <a:rPr lang="en-US" sz="3200" b="1" dirty="0">
                <a:solidFill>
                  <a:srgbClr val="002060"/>
                </a:solidFill>
              </a:rPr>
              <a:t> </a:t>
            </a:r>
            <a:r>
              <a:rPr lang="en-US" sz="3200" b="1" dirty="0" err="1">
                <a:solidFill>
                  <a:srgbClr val="002060"/>
                </a:solidFill>
              </a:rPr>
              <a:t>é</a:t>
            </a:r>
            <a:r>
              <a:rPr lang="en-US" sz="3200" b="1" dirty="0">
                <a:solidFill>
                  <a:srgbClr val="002060"/>
                </a:solidFill>
              </a:rPr>
              <a:t> un </a:t>
            </a:r>
            <a:r>
              <a:rPr lang="en-US" sz="3200" b="1" dirty="0" err="1">
                <a:solidFill>
                  <a:srgbClr val="002060"/>
                </a:solidFill>
              </a:rPr>
              <a:t>modo</a:t>
            </a:r>
            <a:r>
              <a:rPr lang="en-US" sz="3200" b="1" dirty="0">
                <a:solidFill>
                  <a:srgbClr val="002060"/>
                </a:solidFill>
              </a:rPr>
              <a:t> grandioso per </a:t>
            </a:r>
            <a:r>
              <a:rPr lang="en-US" sz="3200" b="1" dirty="0" err="1">
                <a:solidFill>
                  <a:srgbClr val="002060"/>
                </a:solidFill>
              </a:rPr>
              <a:t>comunicare</a:t>
            </a:r>
            <a:r>
              <a:rPr lang="en-US" sz="3200" b="1" dirty="0">
                <a:solidFill>
                  <a:srgbClr val="002060"/>
                </a:solidFill>
              </a:rPr>
              <a:t> e </a:t>
            </a:r>
            <a:r>
              <a:rPr lang="en-US" sz="3200" b="1" dirty="0" err="1">
                <a:solidFill>
                  <a:srgbClr val="002060"/>
                </a:solidFill>
              </a:rPr>
              <a:t>scoprire</a:t>
            </a:r>
            <a:r>
              <a:rPr lang="en-US" sz="3200" b="1" dirty="0">
                <a:solidFill>
                  <a:srgbClr val="002060"/>
                </a:solidFill>
              </a:rPr>
              <a:t> </a:t>
            </a:r>
            <a:r>
              <a:rPr lang="en-US" sz="3200" b="1" dirty="0" err="1">
                <a:solidFill>
                  <a:srgbClr val="002060"/>
                </a:solidFill>
              </a:rPr>
              <a:t>un’altra</a:t>
            </a:r>
            <a:r>
              <a:rPr lang="en-US" sz="3200" b="1" dirty="0">
                <a:solidFill>
                  <a:srgbClr val="002060"/>
                </a:solidFill>
              </a:rPr>
              <a:t> </a:t>
            </a:r>
            <a:r>
              <a:rPr lang="en-US" sz="3200" b="1" dirty="0" err="1">
                <a:solidFill>
                  <a:srgbClr val="002060"/>
                </a:solidFill>
              </a:rPr>
              <a:t>cultura</a:t>
            </a:r>
            <a:r>
              <a:rPr lang="en-US" sz="3200" b="1" dirty="0">
                <a:solidFill>
                  <a:srgbClr val="002060"/>
                </a:solidFill>
              </a:rPr>
              <a:t>. Per </a:t>
            </a:r>
            <a:r>
              <a:rPr lang="en-US" sz="3200" b="1" dirty="0" err="1">
                <a:solidFill>
                  <a:srgbClr val="002060"/>
                </a:solidFill>
              </a:rPr>
              <a:t>avere</a:t>
            </a:r>
            <a:r>
              <a:rPr lang="en-US" sz="3200" b="1" dirty="0">
                <a:solidFill>
                  <a:srgbClr val="002060"/>
                </a:solidFill>
              </a:rPr>
              <a:t> </a:t>
            </a:r>
            <a:r>
              <a:rPr lang="en-US" sz="3200" b="1" dirty="0" err="1">
                <a:solidFill>
                  <a:srgbClr val="002060"/>
                </a:solidFill>
              </a:rPr>
              <a:t>successo</a:t>
            </a:r>
            <a:r>
              <a:rPr lang="en-US" sz="3200" b="1" dirty="0">
                <a:solidFill>
                  <a:srgbClr val="002060"/>
                </a:solidFill>
              </a:rPr>
              <a:t>, la </a:t>
            </a:r>
            <a:r>
              <a:rPr lang="en-US" sz="3200" b="1" dirty="0" err="1">
                <a:solidFill>
                  <a:srgbClr val="002060"/>
                </a:solidFill>
              </a:rPr>
              <a:t>conoscenza</a:t>
            </a:r>
            <a:r>
              <a:rPr lang="en-US" sz="3200" b="1" dirty="0">
                <a:solidFill>
                  <a:srgbClr val="002060"/>
                </a:solidFill>
              </a:rPr>
              <a:t> </a:t>
            </a:r>
            <a:r>
              <a:rPr lang="en-US" sz="3200" b="1" dirty="0" err="1">
                <a:solidFill>
                  <a:srgbClr val="002060"/>
                </a:solidFill>
              </a:rPr>
              <a:t>della</a:t>
            </a:r>
            <a:r>
              <a:rPr lang="en-US" sz="3200" b="1" dirty="0">
                <a:solidFill>
                  <a:srgbClr val="002060"/>
                </a:solidFill>
              </a:rPr>
              <a:t> lingua </a:t>
            </a:r>
            <a:r>
              <a:rPr lang="en-US" sz="3200" b="1" dirty="0" err="1">
                <a:solidFill>
                  <a:srgbClr val="002060"/>
                </a:solidFill>
              </a:rPr>
              <a:t>parlata</a:t>
            </a:r>
            <a:r>
              <a:rPr lang="en-US" sz="3200" b="1" dirty="0">
                <a:solidFill>
                  <a:srgbClr val="002060"/>
                </a:solidFill>
              </a:rPr>
              <a:t> </a:t>
            </a:r>
            <a:r>
              <a:rPr lang="en-US" sz="3200" b="1" dirty="0" err="1">
                <a:solidFill>
                  <a:srgbClr val="002060"/>
                </a:solidFill>
              </a:rPr>
              <a:t>é</a:t>
            </a:r>
            <a:r>
              <a:rPr lang="en-US" sz="3200" b="1" dirty="0">
                <a:solidFill>
                  <a:srgbClr val="002060"/>
                </a:solidFill>
              </a:rPr>
              <a:t> </a:t>
            </a:r>
            <a:r>
              <a:rPr lang="en-US" sz="3200" b="1" dirty="0" err="1">
                <a:solidFill>
                  <a:srgbClr val="002060"/>
                </a:solidFill>
              </a:rPr>
              <a:t>essenziale</a:t>
            </a:r>
            <a:r>
              <a:rPr lang="en-US" sz="3200" b="1" dirty="0">
                <a:solidFill>
                  <a:srgbClr val="002060"/>
                </a:solidFill>
              </a:rPr>
              <a:t>. Uno </a:t>
            </a:r>
            <a:r>
              <a:rPr lang="en-US" sz="3200" b="1" dirty="0" err="1">
                <a:solidFill>
                  <a:srgbClr val="002060"/>
                </a:solidFill>
              </a:rPr>
              <a:t>studente</a:t>
            </a:r>
            <a:r>
              <a:rPr lang="en-US" sz="3200" b="1" dirty="0">
                <a:solidFill>
                  <a:srgbClr val="002060"/>
                </a:solidFill>
              </a:rPr>
              <a:t> ci ha </a:t>
            </a:r>
            <a:r>
              <a:rPr lang="en-US" sz="3200" b="1" dirty="0" err="1">
                <a:solidFill>
                  <a:srgbClr val="002060"/>
                </a:solidFill>
              </a:rPr>
              <a:t>detto</a:t>
            </a:r>
            <a:r>
              <a:rPr lang="en-US" sz="3200" b="1" dirty="0">
                <a:solidFill>
                  <a:srgbClr val="002060"/>
                </a:solidFill>
              </a:rPr>
              <a:t>, “</a:t>
            </a:r>
            <a:r>
              <a:rPr lang="en-US" sz="3200" b="1" dirty="0" err="1">
                <a:solidFill>
                  <a:srgbClr val="002060"/>
                </a:solidFill>
              </a:rPr>
              <a:t>Guardavo</a:t>
            </a:r>
            <a:r>
              <a:rPr lang="en-US" sz="3200" b="1" dirty="0">
                <a:solidFill>
                  <a:srgbClr val="002060"/>
                </a:solidFill>
              </a:rPr>
              <a:t> film </a:t>
            </a:r>
            <a:r>
              <a:rPr lang="en-US" sz="3200" b="1" dirty="0" err="1">
                <a:solidFill>
                  <a:srgbClr val="002060"/>
                </a:solidFill>
              </a:rPr>
              <a:t>italiani</a:t>
            </a:r>
            <a:r>
              <a:rPr lang="en-US" sz="3200" b="1" dirty="0">
                <a:solidFill>
                  <a:srgbClr val="002060"/>
                </a:solidFill>
              </a:rPr>
              <a:t> </a:t>
            </a:r>
            <a:r>
              <a:rPr lang="en-US" sz="3200" b="1" dirty="0" err="1">
                <a:solidFill>
                  <a:srgbClr val="002060"/>
                </a:solidFill>
              </a:rPr>
              <a:t>alla</a:t>
            </a:r>
            <a:r>
              <a:rPr lang="en-US" sz="3200" b="1" dirty="0">
                <a:solidFill>
                  <a:srgbClr val="002060"/>
                </a:solidFill>
              </a:rPr>
              <a:t> </a:t>
            </a:r>
            <a:r>
              <a:rPr lang="en-US" sz="3200" b="1" dirty="0" err="1">
                <a:solidFill>
                  <a:srgbClr val="002060"/>
                </a:solidFill>
              </a:rPr>
              <a:t>televisione</a:t>
            </a:r>
            <a:r>
              <a:rPr lang="en-US" sz="3200" b="1" dirty="0">
                <a:solidFill>
                  <a:srgbClr val="002060"/>
                </a:solidFill>
              </a:rPr>
              <a:t>. Il </a:t>
            </a:r>
            <a:r>
              <a:rPr lang="en-US" sz="3200" b="1" dirty="0" err="1">
                <a:solidFill>
                  <a:srgbClr val="002060"/>
                </a:solidFill>
              </a:rPr>
              <a:t>prossimo</a:t>
            </a:r>
            <a:r>
              <a:rPr lang="en-US" sz="3200" b="1" dirty="0">
                <a:solidFill>
                  <a:srgbClr val="002060"/>
                </a:solidFill>
              </a:rPr>
              <a:t> </a:t>
            </a:r>
            <a:r>
              <a:rPr lang="en-US" sz="3200" b="1" dirty="0" err="1">
                <a:solidFill>
                  <a:srgbClr val="002060"/>
                </a:solidFill>
              </a:rPr>
              <a:t>settembre</a:t>
            </a:r>
            <a:r>
              <a:rPr lang="en-US" sz="3200" b="1" dirty="0">
                <a:solidFill>
                  <a:srgbClr val="002060"/>
                </a:solidFill>
              </a:rPr>
              <a:t>, </a:t>
            </a:r>
            <a:r>
              <a:rPr lang="en-US" sz="3200" b="1" dirty="0" err="1">
                <a:solidFill>
                  <a:srgbClr val="002060"/>
                </a:solidFill>
              </a:rPr>
              <a:t>comincerò</a:t>
            </a:r>
            <a:r>
              <a:rPr lang="en-US" sz="3200" b="1" dirty="0">
                <a:solidFill>
                  <a:srgbClr val="002060"/>
                </a:solidFill>
              </a:rPr>
              <a:t> a </a:t>
            </a:r>
            <a:r>
              <a:rPr lang="en-US" sz="3200" b="1" dirty="0" err="1">
                <a:solidFill>
                  <a:srgbClr val="002060"/>
                </a:solidFill>
              </a:rPr>
              <a:t>lavorare</a:t>
            </a:r>
            <a:r>
              <a:rPr lang="en-US" sz="3200" b="1" dirty="0">
                <a:solidFill>
                  <a:srgbClr val="002060"/>
                </a:solidFill>
              </a:rPr>
              <a:t> </a:t>
            </a:r>
            <a:r>
              <a:rPr lang="en-US" sz="3200" b="1" dirty="0" err="1">
                <a:solidFill>
                  <a:srgbClr val="002060"/>
                </a:solidFill>
              </a:rPr>
              <a:t>alla</a:t>
            </a:r>
            <a:r>
              <a:rPr lang="en-US" sz="3200" b="1" dirty="0">
                <a:solidFill>
                  <a:srgbClr val="002060"/>
                </a:solidFill>
              </a:rPr>
              <a:t> </a:t>
            </a:r>
            <a:r>
              <a:rPr lang="en-US" sz="3200" b="1" dirty="0" err="1">
                <a:solidFill>
                  <a:srgbClr val="002060"/>
                </a:solidFill>
              </a:rPr>
              <a:t>recezione</a:t>
            </a:r>
            <a:r>
              <a:rPr lang="en-US" sz="3200" b="1" dirty="0">
                <a:solidFill>
                  <a:srgbClr val="002060"/>
                </a:solidFill>
              </a:rPr>
              <a:t> di un hotel di Roma e </a:t>
            </a:r>
            <a:r>
              <a:rPr lang="en-US" sz="3200" b="1" dirty="0" err="1">
                <a:solidFill>
                  <a:srgbClr val="002060"/>
                </a:solidFill>
              </a:rPr>
              <a:t>praticherò</a:t>
            </a:r>
            <a:r>
              <a:rPr lang="en-US" sz="3200" b="1" dirty="0">
                <a:solidFill>
                  <a:srgbClr val="002060"/>
                </a:solidFill>
              </a:rPr>
              <a:t> le </a:t>
            </a:r>
            <a:r>
              <a:rPr lang="en-US" sz="3200" b="1" dirty="0" err="1">
                <a:solidFill>
                  <a:srgbClr val="002060"/>
                </a:solidFill>
              </a:rPr>
              <a:t>mie</a:t>
            </a:r>
            <a:r>
              <a:rPr lang="en-US" sz="3200" b="1" dirty="0">
                <a:solidFill>
                  <a:srgbClr val="002060"/>
                </a:solidFill>
              </a:rPr>
              <a:t> </a:t>
            </a:r>
            <a:r>
              <a:rPr lang="en-US" sz="3200" b="1" dirty="0" err="1">
                <a:solidFill>
                  <a:srgbClr val="002060"/>
                </a:solidFill>
              </a:rPr>
              <a:t>competenze</a:t>
            </a:r>
            <a:r>
              <a:rPr lang="en-US" sz="3200" b="1" dirty="0">
                <a:solidFill>
                  <a:srgbClr val="002060"/>
                </a:solidFill>
              </a:rPr>
              <a:t> </a:t>
            </a:r>
            <a:r>
              <a:rPr lang="en-US" sz="3200" b="1" dirty="0" err="1">
                <a:solidFill>
                  <a:srgbClr val="002060"/>
                </a:solidFill>
              </a:rPr>
              <a:t>linguistiche</a:t>
            </a:r>
            <a:r>
              <a:rPr lang="en-US" sz="3200" b="1" dirty="0">
                <a:solidFill>
                  <a:srgbClr val="002060"/>
                </a:solidFill>
              </a:rPr>
              <a:t> </a:t>
            </a:r>
            <a:r>
              <a:rPr lang="en-US" sz="3200" b="1" dirty="0" err="1">
                <a:solidFill>
                  <a:srgbClr val="002060"/>
                </a:solidFill>
              </a:rPr>
              <a:t>ogni</a:t>
            </a:r>
            <a:r>
              <a:rPr lang="en-US" sz="3200" b="1" dirty="0">
                <a:solidFill>
                  <a:srgbClr val="002060"/>
                </a:solidFill>
              </a:rPr>
              <a:t> </a:t>
            </a:r>
            <a:r>
              <a:rPr lang="en-US" sz="3200" b="1" dirty="0" err="1">
                <a:solidFill>
                  <a:srgbClr val="002060"/>
                </a:solidFill>
              </a:rPr>
              <a:t>giorno</a:t>
            </a:r>
            <a:r>
              <a:rPr lang="en-US" sz="3200" b="1" dirty="0">
                <a:solidFill>
                  <a:srgbClr val="002060"/>
                </a:solidFill>
              </a:rPr>
              <a:t>/ </a:t>
            </a:r>
            <a:r>
              <a:rPr lang="en-US" sz="3200" b="1" dirty="0" err="1">
                <a:solidFill>
                  <a:srgbClr val="002060"/>
                </a:solidFill>
              </a:rPr>
              <a:t>tutti</a:t>
            </a:r>
            <a:r>
              <a:rPr lang="en-US" sz="3200" b="1" dirty="0">
                <a:solidFill>
                  <a:srgbClr val="002060"/>
                </a:solidFill>
              </a:rPr>
              <a:t> </a:t>
            </a:r>
            <a:r>
              <a:rPr lang="en-US" sz="3200" b="1" dirty="0" err="1">
                <a:solidFill>
                  <a:srgbClr val="002060"/>
                </a:solidFill>
              </a:rPr>
              <a:t>i</a:t>
            </a:r>
            <a:r>
              <a:rPr lang="en-US" sz="3200" b="1" dirty="0">
                <a:solidFill>
                  <a:srgbClr val="002060"/>
                </a:solidFill>
              </a:rPr>
              <a:t> </a:t>
            </a:r>
            <a:r>
              <a:rPr lang="en-US" sz="3200" b="1" dirty="0" err="1">
                <a:solidFill>
                  <a:srgbClr val="002060"/>
                </a:solidFill>
              </a:rPr>
              <a:t>giorni</a:t>
            </a:r>
            <a:r>
              <a:rPr lang="en-US" sz="3200" b="1" dirty="0">
                <a:solidFill>
                  <a:srgbClr val="002060"/>
                </a:solidFill>
              </a:rPr>
              <a:t>.”</a:t>
            </a:r>
          </a:p>
          <a:p>
            <a:pPr marL="0" indent="0" algn="ctr">
              <a:lnSpc>
                <a:spcPct val="100000"/>
              </a:lnSpc>
              <a:spcBef>
                <a:spcPts val="0"/>
              </a:spcBef>
              <a:buNone/>
            </a:pPr>
            <a:endParaRPr lang="en-US" sz="32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3200" b="1" dirty="0"/>
          </a:p>
        </p:txBody>
      </p:sp>
      <p:sp>
        <p:nvSpPr>
          <p:cNvPr id="4" name="Rectangle 3"/>
          <p:cNvSpPr/>
          <p:nvPr/>
        </p:nvSpPr>
        <p:spPr>
          <a:xfrm>
            <a:off x="0" y="3801330"/>
            <a:ext cx="12192000" cy="2955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805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1595</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Traduzione Inglese - Italiano</vt:lpstr>
      <vt:lpstr>Tecniche per la traduzione in Italiano</vt:lpstr>
      <vt:lpstr>Identity and culture: social media and technology</vt:lpstr>
      <vt:lpstr>Identity and culture: role models </vt:lpstr>
      <vt:lpstr>Local area, holiday and travel: holiday preferences </vt:lpstr>
      <vt:lpstr>Local area, holiday and travel: holiday experiences   /12</vt:lpstr>
      <vt:lpstr>School: school exchanges </vt:lpstr>
      <vt:lpstr>School: school types</vt:lpstr>
      <vt:lpstr>Future aspirations, study and work: employment </vt:lpstr>
      <vt:lpstr>Future aspirations, study and work: careers and professions</vt:lpstr>
      <vt:lpstr>International and global dimension: campaigns and good causes </vt:lpstr>
      <vt:lpstr>International and global dimension: music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Traduzione</dc:title>
  <dc:creator>Cristina Amato</dc:creator>
  <cp:lastModifiedBy>Lorenza Boscaini</cp:lastModifiedBy>
  <cp:revision>62</cp:revision>
  <dcterms:created xsi:type="dcterms:W3CDTF">2017-06-03T06:03:06Z</dcterms:created>
  <dcterms:modified xsi:type="dcterms:W3CDTF">2021-03-05T21:11:36Z</dcterms:modified>
</cp:coreProperties>
</file>