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6800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4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481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6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7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4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50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896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F7F4C72-4057-457B-94BA-627BDC8DBC37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5F6DA16-105C-436E-9585-5195FAFA40A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49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76">
            <a:extLst>
              <a:ext uri="{FF2B5EF4-FFF2-40B4-BE49-F238E27FC236}">
                <a16:creationId xmlns:a16="http://schemas.microsoft.com/office/drawing/2014/main" id="{0E880B70-9045-4B1E-A61A-E849BE8C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5" name="Rectangle 78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635" y="3665054"/>
            <a:ext cx="7273190" cy="104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  <a:spcAft>
                <a:spcPts val="600"/>
              </a:spcAft>
            </a:pP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write a </a:t>
            </a:r>
            <a:r>
              <a:rPr lang="en-US" sz="31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mark answer</a:t>
            </a:r>
            <a:r>
              <a:rPr 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psychology ….</a:t>
            </a:r>
          </a:p>
        </p:txBody>
      </p:sp>
      <p:pic>
        <p:nvPicPr>
          <p:cNvPr id="1030" name="Picture 6" descr="Image result for a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924" y="1153239"/>
            <a:ext cx="2265447" cy="22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Freeform: Shape 80">
            <a:extLst>
              <a:ext uri="{FF2B5EF4-FFF2-40B4-BE49-F238E27FC236}">
                <a16:creationId xmlns:a16="http://schemas.microsoft.com/office/drawing/2014/main" id="{00106F80-B138-4C27-AEAE-350D5506E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208296" y="710273"/>
            <a:ext cx="1731437" cy="2084882"/>
          </a:xfrm>
          <a:custGeom>
            <a:avLst/>
            <a:gdLst>
              <a:gd name="connsiteX0" fmla="*/ 462 w 2308583"/>
              <a:gd name="connsiteY0" fmla="*/ 2084882 h 2084882"/>
              <a:gd name="connsiteX1" fmla="*/ 2308583 w 2308583"/>
              <a:gd name="connsiteY1" fmla="*/ 2084882 h 2084882"/>
              <a:gd name="connsiteX2" fmla="*/ 2308583 w 2308583"/>
              <a:gd name="connsiteY2" fmla="*/ 0 h 2084882"/>
              <a:gd name="connsiteX3" fmla="*/ 2022607 w 2308583"/>
              <a:gd name="connsiteY3" fmla="*/ 0 h 2084882"/>
              <a:gd name="connsiteX4" fmla="*/ 2022607 w 2308583"/>
              <a:gd name="connsiteY4" fmla="*/ 1813955 h 2084882"/>
              <a:gd name="connsiteX5" fmla="*/ 0 w 2308583"/>
              <a:gd name="connsiteY5" fmla="*/ 1813023 h 2084882"/>
              <a:gd name="connsiteX6" fmla="*/ 462 w 2308583"/>
              <a:gd name="connsiteY6" fmla="*/ 2084882 h 20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2084882">
                <a:moveTo>
                  <a:pt x="462" y="2084882"/>
                </a:moveTo>
                <a:lnTo>
                  <a:pt x="2308583" y="2084882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1813955"/>
                </a:lnTo>
                <a:lnTo>
                  <a:pt x="0" y="1813023"/>
                </a:lnTo>
                <a:cubicBezTo>
                  <a:pt x="923" y="1906853"/>
                  <a:pt x="-462" y="1991052"/>
                  <a:pt x="462" y="2084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Image result for pan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720" y="1117916"/>
            <a:ext cx="3031977" cy="18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432" y="710273"/>
            <a:ext cx="1825839" cy="23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ABC7F38-C8B8-4C20-82BE-82A52FF9C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219387" y="1071683"/>
            <a:ext cx="1731438" cy="2379788"/>
          </a:xfrm>
          <a:custGeom>
            <a:avLst/>
            <a:gdLst>
              <a:gd name="connsiteX0" fmla="*/ 2308583 w 2308583"/>
              <a:gd name="connsiteY0" fmla="*/ 0 h 2379788"/>
              <a:gd name="connsiteX1" fmla="*/ 2022607 w 2308583"/>
              <a:gd name="connsiteY1" fmla="*/ 0 h 2379788"/>
              <a:gd name="connsiteX2" fmla="*/ 2022607 w 2308583"/>
              <a:gd name="connsiteY2" fmla="*/ 2108861 h 2379788"/>
              <a:gd name="connsiteX3" fmla="*/ 0 w 2308583"/>
              <a:gd name="connsiteY3" fmla="*/ 2107929 h 2379788"/>
              <a:gd name="connsiteX4" fmla="*/ 462 w 2308583"/>
              <a:gd name="connsiteY4" fmla="*/ 2379788 h 2379788"/>
              <a:gd name="connsiteX5" fmla="*/ 2308583 w 2308583"/>
              <a:gd name="connsiteY5" fmla="*/ 2379788 h 2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379788">
                <a:moveTo>
                  <a:pt x="2308583" y="0"/>
                </a:moveTo>
                <a:lnTo>
                  <a:pt x="2022607" y="0"/>
                </a:lnTo>
                <a:lnTo>
                  <a:pt x="2022607" y="2108861"/>
                </a:lnTo>
                <a:lnTo>
                  <a:pt x="0" y="2107929"/>
                </a:lnTo>
                <a:cubicBezTo>
                  <a:pt x="923" y="2201759"/>
                  <a:pt x="-462" y="2285958"/>
                  <a:pt x="462" y="2379788"/>
                </a:cubicBezTo>
                <a:lnTo>
                  <a:pt x="2308583" y="237978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extBox 4"/>
          <p:cNvSpPr txBox="1"/>
          <p:nvPr/>
        </p:nvSpPr>
        <p:spPr>
          <a:xfrm>
            <a:off x="677635" y="4735983"/>
            <a:ext cx="5338701" cy="153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1">
                <a:solidFill>
                  <a:schemeClr val="tx2"/>
                </a:solidFill>
              </a:rPr>
              <a:t>In your exam, you will need to write a 9 mark answer psychology.</a:t>
            </a:r>
          </a:p>
          <a:p>
            <a:pPr marL="285750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1">
                <a:solidFill>
                  <a:schemeClr val="tx2"/>
                </a:solidFill>
              </a:rPr>
              <a:t>It is important you know how to structure this to get maximum marks!!! 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2864" y="6453386"/>
            <a:ext cx="429986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0801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GB" sz="3200" dirty="0"/>
              <a:t>The examiner will be looking for specific assessment objectives (AO’S)…..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3967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fontAlgn="base">
              <a:lnSpc>
                <a:spcPct val="11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AO1: Demonstrate </a:t>
            </a:r>
            <a:r>
              <a:rPr lang="en-GB" sz="3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and understanding</a:t>
            </a:r>
            <a:r>
              <a:rPr lang="en-GB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psychological ideas, processes and procedures.</a:t>
            </a:r>
          </a:p>
          <a:p>
            <a:pPr fontAlgn="base">
              <a:lnSpc>
                <a:spcPct val="11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AO2: </a:t>
            </a:r>
            <a:r>
              <a:rPr lang="en-GB" sz="30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knowledge and understanding </a:t>
            </a:r>
            <a:r>
              <a:rPr lang="en-GB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psychological ideas, processes and procedures.</a:t>
            </a:r>
          </a:p>
          <a:p>
            <a:pPr fontAlgn="base">
              <a:lnSpc>
                <a:spcPct val="110000"/>
              </a:lnSpc>
              <a:buFont typeface="Arial" pitchFamily="34" charset="0"/>
              <a:buChar char="•"/>
            </a:pPr>
            <a:r>
              <a:rPr lang="en-GB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AO3: </a:t>
            </a:r>
            <a:r>
              <a:rPr lang="en-GB" sz="3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and evaluate </a:t>
            </a:r>
            <a:r>
              <a:rPr lang="en-GB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information, ideas, processes and procedures to make judgements and draw conclusions.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131840" y="5157192"/>
            <a:ext cx="6840760" cy="198884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combination of these will give you a 9 mark answer!</a:t>
            </a:r>
          </a:p>
        </p:txBody>
      </p:sp>
    </p:spTree>
    <p:extLst>
      <p:ext uri="{BB962C8B-B14F-4D97-AF65-F5344CB8AC3E}">
        <p14:creationId xmlns:p14="http://schemas.microsoft.com/office/powerpoint/2010/main" val="1400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7977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9 mark Assessment Objective (AO) Breakdown…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8" t="11007" r="26354" b="53945"/>
          <a:stretch/>
        </p:blipFill>
        <p:spPr bwMode="auto">
          <a:xfrm>
            <a:off x="137140" y="943440"/>
            <a:ext cx="5515118" cy="2557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6593" y="1350464"/>
            <a:ext cx="3312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might get a question with a </a:t>
            </a:r>
            <a:r>
              <a:rPr lang="en-GB" b="1" u="sng" dirty="0"/>
              <a:t>scenario</a:t>
            </a:r>
            <a:r>
              <a:rPr lang="en-GB" dirty="0"/>
              <a:t> like this….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6593" y="4702625"/>
            <a:ext cx="3312368" cy="193899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 this case, you will need at least:</a:t>
            </a:r>
          </a:p>
          <a:p>
            <a:pPr algn="ctr"/>
            <a:endParaRPr lang="en-GB" sz="1100" dirty="0"/>
          </a:p>
          <a:p>
            <a:pPr algn="ctr"/>
            <a:r>
              <a:rPr lang="en-GB" b="1" dirty="0"/>
              <a:t>3x  AO1 points</a:t>
            </a:r>
          </a:p>
          <a:p>
            <a:pPr algn="ctr"/>
            <a:r>
              <a:rPr lang="en-GB" b="1" dirty="0"/>
              <a:t>3x  AO2 points</a:t>
            </a:r>
          </a:p>
          <a:p>
            <a:pPr algn="ctr"/>
            <a:r>
              <a:rPr lang="en-GB" b="1" dirty="0"/>
              <a:t>3x  AO3 points</a:t>
            </a:r>
          </a:p>
          <a:p>
            <a:pPr algn="ctr"/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6593" y="2132856"/>
            <a:ext cx="3312368" cy="2308324"/>
          </a:xfrm>
          <a:prstGeom prst="rec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means they will give you a short scenario/story related to a topic (in this case it is </a:t>
            </a:r>
            <a:r>
              <a:rPr lang="en-GB" b="1" dirty="0"/>
              <a:t>memory and development</a:t>
            </a:r>
            <a:r>
              <a:rPr lang="en-GB" dirty="0"/>
              <a:t>).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Your job is to </a:t>
            </a:r>
            <a:r>
              <a:rPr lang="en-GB" b="1" u="sng" dirty="0"/>
              <a:t>apply the scenario to your answer</a:t>
            </a:r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8" t="16418" r="25965" b="40328"/>
          <a:stretch/>
        </p:blipFill>
        <p:spPr bwMode="auto">
          <a:xfrm>
            <a:off x="107504" y="3645024"/>
            <a:ext cx="5565699" cy="3164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996952"/>
            <a:ext cx="28083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(Memory)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36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(Development)</a:t>
            </a:r>
          </a:p>
        </p:txBody>
      </p:sp>
    </p:spTree>
    <p:extLst>
      <p:ext uri="{BB962C8B-B14F-4D97-AF65-F5344CB8AC3E}">
        <p14:creationId xmlns:p14="http://schemas.microsoft.com/office/powerpoint/2010/main" val="12209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79776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3200" dirty="0"/>
              <a:t>9 mark (AO) Breakdown – </a:t>
            </a:r>
            <a:r>
              <a:rPr lang="en-GB" sz="3200" u="sng" dirty="0"/>
              <a:t>without scenario!!</a:t>
            </a:r>
            <a:endParaRPr lang="en-GB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4" t="19073" r="24191" b="58944"/>
          <a:stretch/>
        </p:blipFill>
        <p:spPr bwMode="auto">
          <a:xfrm>
            <a:off x="3456934" y="1489811"/>
            <a:ext cx="5557680" cy="160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1166646"/>
            <a:ext cx="3312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might get a question with a </a:t>
            </a:r>
            <a:r>
              <a:rPr lang="en-GB" b="1" u="sng" dirty="0"/>
              <a:t>without  a scenario</a:t>
            </a:r>
            <a:r>
              <a:rPr lang="en-GB" dirty="0"/>
              <a:t> like this….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86" y="4672598"/>
            <a:ext cx="3312368" cy="164660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 this case, you will need at least:</a:t>
            </a:r>
          </a:p>
          <a:p>
            <a:pPr algn="ctr"/>
            <a:endParaRPr lang="en-GB" sz="1100" dirty="0"/>
          </a:p>
          <a:p>
            <a:pPr algn="ctr"/>
            <a:r>
              <a:rPr lang="en-GB" b="1" dirty="0"/>
              <a:t>4x  AO1 points</a:t>
            </a:r>
          </a:p>
          <a:p>
            <a:pPr algn="ctr"/>
            <a:r>
              <a:rPr lang="en-GB" b="1" dirty="0"/>
              <a:t>5x  AO3 points</a:t>
            </a:r>
          </a:p>
          <a:p>
            <a:pPr algn="ctr"/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2001956"/>
            <a:ext cx="3312368" cy="2585323"/>
          </a:xfrm>
          <a:prstGeom prst="rec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means you need to </a:t>
            </a:r>
            <a:r>
              <a:rPr lang="en-GB" b="1" u="sng" dirty="0"/>
              <a:t>describe  the theories/explanation </a:t>
            </a:r>
            <a:r>
              <a:rPr lang="en-GB" dirty="0"/>
              <a:t>in your answer, as well as being able to </a:t>
            </a:r>
            <a:r>
              <a:rPr lang="en-GB" b="1" u="sng" dirty="0"/>
              <a:t>evaluate the theory/explanation</a:t>
            </a:r>
            <a:r>
              <a:rPr lang="en-GB" dirty="0"/>
              <a:t> too.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(in this case it is </a:t>
            </a:r>
            <a:r>
              <a:rPr lang="en-GB" b="1" dirty="0"/>
              <a:t>conformity and research methods</a:t>
            </a:r>
            <a:r>
              <a:rPr lang="en-GB" dirty="0"/>
              <a:t>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 t="20797" r="26615" b="62608"/>
          <a:stretch/>
        </p:blipFill>
        <p:spPr bwMode="auto">
          <a:xfrm>
            <a:off x="3456934" y="3462103"/>
            <a:ext cx="5557680" cy="1226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2365777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(Conformity)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(Research Methods)</a:t>
            </a:r>
          </a:p>
        </p:txBody>
      </p:sp>
    </p:spTree>
    <p:extLst>
      <p:ext uri="{BB962C8B-B14F-4D97-AF65-F5344CB8AC3E}">
        <p14:creationId xmlns:p14="http://schemas.microsoft.com/office/powerpoint/2010/main" val="12052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20940" cy="5486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Exam q – model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7520940" cy="3579849"/>
          </a:xfrm>
        </p:spPr>
        <p:txBody>
          <a:bodyPr>
            <a:normAutofit/>
          </a:bodyPr>
          <a:lstStyle/>
          <a:p>
            <a:r>
              <a:rPr lang="en-GB" sz="2800" dirty="0"/>
              <a:t>Describe and evaluate Gibson’s direct theory of perception (9 marks).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t="12699" r="22359" b="16071"/>
          <a:stretch/>
        </p:blipFill>
        <p:spPr bwMode="auto">
          <a:xfrm>
            <a:off x="251520" y="1484784"/>
            <a:ext cx="7638497" cy="53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1" y="1484784"/>
            <a:ext cx="7638497" cy="22322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6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52320" y="1124744"/>
            <a:ext cx="158417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Enough detail of Gibson’s theory is given here for the AO1 marks.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5831" y="2978368"/>
            <a:ext cx="1584176" cy="203132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Examples of Gibson’s theory in action have been given for the AO2 marks.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37" y="3717032"/>
            <a:ext cx="7638497" cy="2952328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glow rad="228600">
              <a:srgbClr val="FF33CC">
                <a:alpha val="65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07904" y="5245008"/>
            <a:ext cx="5412851" cy="1477328"/>
          </a:xfrm>
          <a:prstGeom prst="rec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Discussion of Gibson’s theory featuring 3 well-elaborated points.</a:t>
            </a:r>
          </a:p>
          <a:p>
            <a:pPr algn="ctr"/>
            <a:r>
              <a:rPr lang="en-GB" dirty="0"/>
              <a:t>3 separate paragraphs for 3 critical points, all of which end with a mini conclusion (which is vital for AO3 marks!!).</a:t>
            </a:r>
          </a:p>
        </p:txBody>
      </p:sp>
    </p:spTree>
    <p:extLst>
      <p:ext uri="{BB962C8B-B14F-4D97-AF65-F5344CB8AC3E}">
        <p14:creationId xmlns:p14="http://schemas.microsoft.com/office/powerpoint/2010/main" val="16978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352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Franklin Gothic Book</vt:lpstr>
      <vt:lpstr>Crop</vt:lpstr>
      <vt:lpstr>PowerPoint Presentation</vt:lpstr>
      <vt:lpstr>The examiner will be looking for specific assessment objectives (AO’S)….. </vt:lpstr>
      <vt:lpstr>9 mark Assessment Objective (AO) Breakdown…</vt:lpstr>
      <vt:lpstr>9 mark (AO) Breakdown – without scenario!!</vt:lpstr>
      <vt:lpstr>Exam q – model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Tezare</dc:creator>
  <cp:lastModifiedBy>Ruth Tezare</cp:lastModifiedBy>
  <cp:revision>1</cp:revision>
  <dcterms:created xsi:type="dcterms:W3CDTF">2020-06-24T08:56:05Z</dcterms:created>
  <dcterms:modified xsi:type="dcterms:W3CDTF">2020-06-24T08:57:33Z</dcterms:modified>
</cp:coreProperties>
</file>